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0"/>
  </p:notesMasterIdLst>
  <p:sldIdLst>
    <p:sldId id="256" r:id="rId2"/>
    <p:sldId id="257" r:id="rId3"/>
    <p:sldId id="258" r:id="rId4"/>
    <p:sldId id="264" r:id="rId5"/>
    <p:sldId id="260" r:id="rId6"/>
    <p:sldId id="262" r:id="rId7"/>
    <p:sldId id="263" r:id="rId8"/>
    <p:sldId id="261" r:id="rId9"/>
  </p:sldIdLst>
  <p:sldSz cx="9144000" cy="6858000" type="screen4x3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FF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886AD2-71FE-4418-8076-9FC29BF9DAC8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DEC8A8-E154-42D3-A441-D3A6604BF17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79354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DEC8A8-E154-42D3-A441-D3A6604BF17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760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kt.tatarstan.ru/rus/predostavlenie-gosudarstvennih-uslug.ht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59632" y="692696"/>
            <a:ext cx="6912768" cy="2880320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Полномочия </a:t>
            </a:r>
            <a:r>
              <a:rPr lang="ru-RU" sz="3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Госкомитета:</a:t>
            </a:r>
            <a:br>
              <a:rPr lang="ru-RU" sz="3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утверждение нормативов технологических </a:t>
            </a:r>
            <a:r>
              <a:rPr lang="ru-RU" sz="3600" dirty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потерь при передаче тепловой энергии, удельного расхода </a:t>
            </a:r>
            <a:r>
              <a:rPr lang="ru-RU" sz="36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запасов топлива </a:t>
            </a:r>
            <a:endParaRPr lang="ru-RU" sz="3600" dirty="0">
              <a:solidFill>
                <a:schemeClr val="accent2">
                  <a:lumMod val="60000"/>
                  <a:lumOff val="4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843808" y="5157192"/>
            <a:ext cx="4968552" cy="1248544"/>
          </a:xfrm>
        </p:spPr>
        <p:txBody>
          <a:bodyPr>
            <a:noAutofit/>
          </a:bodyPr>
          <a:lstStyle/>
          <a:p>
            <a:r>
              <a:rPr lang="ru-RU" sz="1800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Выступающий:</a:t>
            </a:r>
            <a:br>
              <a:rPr lang="ru-RU" sz="1800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Начальник </a:t>
            </a:r>
            <a:r>
              <a:rPr lang="ru-RU" sz="1800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отдела </a:t>
            </a:r>
            <a:r>
              <a:rPr lang="ru-RU" sz="1800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технологического </a:t>
            </a:r>
            <a:r>
              <a:rPr lang="ru-RU" sz="1800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аудита </a:t>
            </a:r>
            <a:endParaRPr lang="ru-RU" sz="1800" i="1" dirty="0" smtClean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ru-RU" sz="1800" i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Шайхутдинова Юлия Эрнстовна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994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583786"/>
            <a:ext cx="6696744" cy="1229072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Действующим законодательством </a:t>
            </a:r>
            <a:r>
              <a:rPr lang="ru-RU" sz="28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субъектом Российской Федерации  закреплено </a:t>
            </a:r>
            <a:r>
              <a:rPr lang="ru-RU" sz="28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утверждение: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83568" y="2132856"/>
            <a:ext cx="331236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нормативов технологических потерь при передаче тепловой энергии, теплоносителя по тепловым сетям, за исключением тепловых сетей, расположенных в поселении, городских округах с численностью населения 500 </a:t>
            </a:r>
            <a:r>
              <a:rPr lang="ru-RU" sz="1600" dirty="0" err="1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тыс.человек</a:t>
            </a: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 и более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39952" y="2132856"/>
            <a:ext cx="4104456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70C0"/>
                </a:solidFill>
                <a:latin typeface="Times New Roman" panose="02020603050405020304" pitchFamily="18" charset="0"/>
                <a:ea typeface="Calibri"/>
                <a:cs typeface="Times New Roman" panose="02020603050405020304" pitchFamily="18" charset="0"/>
              </a:rPr>
              <a:t>нормативов удельного расхода топлива при производстве тепловой энергии источниками тепловой энергии, за исключением источников тепловой энергии, функционирующих в режиме комбинированной выработки электрической и тепловой энергии с установленной мощностью производства электрической энергии 25 мегаватт и более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019528" y="4725144"/>
            <a:ext cx="5288775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just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1600" dirty="0">
                <a:solidFill>
                  <a:srgbClr val="0070C0"/>
                </a:solidFill>
                <a:latin typeface="Times New Roman"/>
                <a:ea typeface="Calibri"/>
                <a:cs typeface="Times New Roman"/>
              </a:rPr>
              <a:t>нормативов запасов топлива на источниках тепловой энергии, за исключением источников тепловой энергии, функционирующих в режиме комбинированной выработки электрической и тепловой энергии с установленной мощностью производства электрической энергии 25 мегаватт и более</a:t>
            </a:r>
          </a:p>
        </p:txBody>
      </p:sp>
    </p:spTree>
    <p:extLst>
      <p:ext uri="{BB962C8B-B14F-4D97-AF65-F5344CB8AC3E}">
        <p14:creationId xmlns:p14="http://schemas.microsoft.com/office/powerpoint/2010/main" val="39554059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540719" y="476672"/>
            <a:ext cx="6839593" cy="1781944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Нормативные правовые акты, устанавливающие полномочия органов исполнительной власти субъектов РФ по утверждению и применению нормативов  </a:t>
            </a:r>
            <a:endParaRPr lang="ru-RU" sz="2400" b="1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Заголовок 6"/>
          <p:cNvSpPr txBox="1">
            <a:spLocks/>
          </p:cNvSpPr>
          <p:nvPr/>
        </p:nvSpPr>
        <p:spPr>
          <a:xfrm>
            <a:off x="540719" y="3284984"/>
            <a:ext cx="8229600" cy="1232520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Заголовок 6"/>
          <p:cNvSpPr txBox="1">
            <a:spLocks/>
          </p:cNvSpPr>
          <p:nvPr/>
        </p:nvSpPr>
        <p:spPr>
          <a:xfrm>
            <a:off x="556694" y="595843"/>
            <a:ext cx="8229600" cy="864096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endParaRPr lang="ru-RU" sz="2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Заголовок 6"/>
          <p:cNvSpPr txBox="1">
            <a:spLocks/>
          </p:cNvSpPr>
          <p:nvPr/>
        </p:nvSpPr>
        <p:spPr>
          <a:xfrm>
            <a:off x="971600" y="2276872"/>
            <a:ext cx="7272808" cy="1624372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соответствии с Федеральным законом «О теплоснабжении» от 27.07.2010 № 190-ФЗ при тарифном регулировании орган регулирования применяет утвержденные в установленном законом порядке величины нормативов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ru-RU" sz="24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Заголовок 6"/>
          <p:cNvSpPr txBox="1">
            <a:spLocks/>
          </p:cNvSpPr>
          <p:nvPr/>
        </p:nvSpPr>
        <p:spPr>
          <a:xfrm>
            <a:off x="971600" y="3901244"/>
            <a:ext cx="7560840" cy="2048036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200" dirty="0" smtClean="0">
                <a:solidFill>
                  <a:schemeClr val="accent6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Постановлением Кабинета Министров Республики Татарстан от 23 мая 2019 года № 433 полномочия по утверждению нормативов переданы Государственному комитету Республики Татарстан по тарифам.</a:t>
            </a:r>
            <a:endParaRPr lang="ru-RU" sz="2200" dirty="0">
              <a:solidFill>
                <a:schemeClr val="accent6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5777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899592" y="476672"/>
            <a:ext cx="619268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Государственные услуги</a:t>
            </a:r>
            <a:endParaRPr lang="ru-RU" sz="4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Стрелка вниз 11"/>
          <p:cNvSpPr/>
          <p:nvPr/>
        </p:nvSpPr>
        <p:spPr>
          <a:xfrm>
            <a:off x="827584" y="1267019"/>
            <a:ext cx="777838" cy="1152128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4139952" y="1281158"/>
            <a:ext cx="779342" cy="1137989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7092280" y="1267019"/>
            <a:ext cx="807218" cy="1137989"/>
          </a:xfrm>
          <a:prstGeom prst="downArrow">
            <a:avLst/>
          </a:prstGeom>
          <a:solidFill>
            <a:schemeClr val="accent2">
              <a:lumMod val="75000"/>
            </a:schemeClr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467544" y="2419147"/>
            <a:ext cx="2808312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Административный регламент </a:t>
            </a:r>
          </a:p>
          <a:p>
            <a:pPr algn="just"/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предоставления Государственным комитетом Республики Татарстан по тарифам государственной услуги по утверждению</a:t>
            </a:r>
          </a:p>
          <a:p>
            <a:pPr algn="just"/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нормативов запасов топлива на источниках тепловой энергии, за исключением источников тепловой энергии, функционирующих в режиме комбинированной выработки электрической и тепловой энергии с установленной мощностью производства электрической энергии </a:t>
            </a:r>
          </a:p>
          <a:p>
            <a:pPr algn="just"/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 мегаватт и более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3419872" y="2492896"/>
            <a:ext cx="2520280" cy="30931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3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Административный регламент</a:t>
            </a:r>
          </a:p>
          <a:p>
            <a:pPr algn="just"/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предоставления Государственным комитетом Республики Татарстан по тарифам государственной услуги по утверждению нормативов технологических потерь при передаче тепловой энергии, теплоносителя по тепловым сетям, за исключением тепловых сетей, расположенных в поселениях, городских округах с численностью населения пятьсот тысяч человек и более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6156176" y="2492896"/>
            <a:ext cx="2664296" cy="32932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3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Административный регламент </a:t>
            </a:r>
          </a:p>
          <a:p>
            <a:pPr algn="just"/>
            <a:r>
              <a:rPr lang="ru-RU" sz="1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предоставления Государственным комитетом Республики Татарстан по тарифам государственной услуги по утверждению нормативов удельного расхода топлива при производстве тепловой энергии источниками тепловой энергии, за исключением источников тепловой энергии, функционирующих в режиме комбинированной выработки электрической и тепловой энергии с установленной мощностью производства электрической энергии 25 мегаватт и более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44700" y="6126807"/>
            <a:ext cx="87698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i="1" dirty="0">
                <a:solidFill>
                  <a:schemeClr val="accent6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3"/>
              </a:rPr>
              <a:t>http://kt.tatarstan.ru/rus/predostavlenie-gosudarstvennih-uslug.htm</a:t>
            </a:r>
            <a:endParaRPr lang="ru-RU" i="1" dirty="0">
              <a:solidFill>
                <a:schemeClr val="accent6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5733256"/>
            <a:ext cx="837499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i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Официальный сайт Госкомитета: Документы</a:t>
            </a:r>
            <a:r>
              <a:rPr lang="en-US" sz="1600" i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-&gt; </a:t>
            </a:r>
            <a:r>
              <a:rPr lang="ru-RU" sz="1600" i="1" u="sng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Предоставление государственных услуг</a:t>
            </a:r>
            <a:endParaRPr lang="ru-RU" sz="1600" i="1" u="sng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6631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44755"/>
            <a:ext cx="7776864" cy="1661120"/>
          </a:xfrm>
        </p:spPr>
        <p:txBody>
          <a:bodyPr>
            <a:noAutofit/>
          </a:bodyPr>
          <a:lstStyle/>
          <a:p>
            <a:pPr algn="ctr"/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Пакет </a:t>
            </a:r>
            <a:r>
              <a:rPr lang="ru-RU" sz="2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 и соответствующих 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расчетов для </a:t>
            </a:r>
            <a:r>
              <a:rPr lang="ru-RU" sz="2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утверждения нормативов технологических потерь при передаче тепловой энергии, 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теплоносителя, предусмотренные приказом </a:t>
            </a:r>
            <a:r>
              <a:rPr lang="ru-RU" sz="2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Минэнерго 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России</a:t>
            </a:r>
            <a:r>
              <a:rPr lang="en-US" sz="2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en-US" sz="2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30</a:t>
            </a:r>
            <a:r>
              <a:rPr lang="en-US" sz="2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декабря </a:t>
            </a:r>
            <a:r>
              <a:rPr lang="ru-RU" sz="2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2008 г. № 325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67544" y="2204865"/>
            <a:ext cx="7643192" cy="4034028"/>
          </a:xfrm>
        </p:spPr>
        <p:txBody>
          <a:bodyPr>
            <a:noAutofit/>
          </a:bodyPr>
          <a:lstStyle/>
          <a:p>
            <a:pPr indent="450215" algn="just">
              <a:spcAft>
                <a:spcPts val="0"/>
              </a:spcAft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заявление;</a:t>
            </a:r>
          </a:p>
          <a:p>
            <a:pPr indent="450215" algn="just">
              <a:spcAft>
                <a:spcPts val="0"/>
              </a:spcAft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нормативных технологических затрат и потерь теплоносителей (раздельно по теплоносителям для каждой системы теплоснабжения);</a:t>
            </a:r>
          </a:p>
          <a:p>
            <a:pPr indent="450215" algn="just">
              <a:spcAft>
                <a:spcPts val="0"/>
              </a:spcAft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нормативных технологических затрат и потерь тепловой энергии (раздельно по водяным и паровым тепловым сетям для каждой системы теплоснабжения);</a:t>
            </a:r>
          </a:p>
          <a:p>
            <a:pPr indent="450215" algn="just">
              <a:spcAft>
                <a:spcPts val="0"/>
              </a:spcAft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нормативных технологических затрат электрической энергии на передачу тепловой энергии и теплоносителя (раздельно для каждой системы теплоснабжения);</a:t>
            </a:r>
          </a:p>
          <a:p>
            <a:pPr indent="450215" algn="just">
              <a:spcAft>
                <a:spcPts val="0"/>
              </a:spcAft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описание методов, используемых при расчете нормативов;</a:t>
            </a:r>
          </a:p>
          <a:p>
            <a:pPr indent="450215" algn="just">
              <a:spcAft>
                <a:spcPts val="0"/>
              </a:spcAft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сведения об используемых программах для расчета нормативов;</a:t>
            </a:r>
          </a:p>
          <a:p>
            <a:pPr indent="450215" algn="just">
              <a:spcAft>
                <a:spcPts val="0"/>
              </a:spcAft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значения нормативов на год текущий и за два предшествующих года;</a:t>
            </a:r>
          </a:p>
          <a:p>
            <a:pPr indent="450215" algn="just">
              <a:spcAft>
                <a:spcPts val="0"/>
              </a:spcAft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значения фактических потерь и затрат электрической энергии за </a:t>
            </a: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два 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предшествующих года;</a:t>
            </a:r>
          </a:p>
          <a:p>
            <a:pPr indent="450215" algn="just">
              <a:spcAft>
                <a:spcPts val="0"/>
              </a:spcAft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значения нормативов, включенных в тариф на год регулируемый, текущий и за два предшествующих года ( в целом и с разбивкой по системам);</a:t>
            </a:r>
          </a:p>
          <a:p>
            <a:pPr indent="450215" algn="just">
              <a:spcAft>
                <a:spcPts val="0"/>
              </a:spcAft>
            </a:pP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экспертизы материалов, обосновывающих значение нормативов;</a:t>
            </a:r>
          </a:p>
          <a:p>
            <a:pPr indent="450215" algn="just">
              <a:spcAft>
                <a:spcPts val="0"/>
              </a:spcAft>
            </a:pPr>
            <a:r>
              <a:rPr lang="ru-RU" sz="1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sz="15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ояснительная записка.</a:t>
            </a:r>
            <a:endParaRPr lang="ru-RU" sz="1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986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476672"/>
            <a:ext cx="6768752" cy="1944216"/>
          </a:xfrm>
        </p:spPr>
        <p:txBody>
          <a:bodyPr>
            <a:noAutofit/>
          </a:bodyPr>
          <a:lstStyle/>
          <a:p>
            <a:pPr algn="ctr"/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Пакет </a:t>
            </a:r>
            <a:r>
              <a:rPr lang="ru-RU" sz="2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 и соответствующих расчетов 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</a:t>
            </a:r>
            <a:r>
              <a:rPr lang="ru-RU" sz="2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утверждения нормативов удельного расхода топлива при производстве электрической и тепловой энергии, предусмотренных 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</a:t>
            </a:r>
            <a:r>
              <a:rPr lang="ru-RU" sz="2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Минэнерго 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России</a:t>
            </a:r>
            <a:r>
              <a:rPr lang="ru-RU" sz="2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 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30 </a:t>
            </a:r>
            <a:r>
              <a:rPr lang="ru-RU" sz="2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декабря 2008 г. № 323</a:t>
            </a:r>
          </a:p>
        </p:txBody>
      </p:sp>
      <p:sp>
        <p:nvSpPr>
          <p:cNvPr id="7" name="Объект 3"/>
          <p:cNvSpPr txBox="1">
            <a:spLocks/>
          </p:cNvSpPr>
          <p:nvPr/>
        </p:nvSpPr>
        <p:spPr>
          <a:xfrm>
            <a:off x="5652120" y="2348880"/>
            <a:ext cx="2880320" cy="4032448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 sz="1600" dirty="0">
              <a:latin typeface="Trebuchet MS" panose="020B0603020202020204" pitchFamily="34" charset="0"/>
            </a:endParaRPr>
          </a:p>
        </p:txBody>
      </p:sp>
      <p:sp>
        <p:nvSpPr>
          <p:cNvPr id="8" name="Объект 3"/>
          <p:cNvSpPr>
            <a:spLocks noGrp="1"/>
          </p:cNvSpPr>
          <p:nvPr>
            <p:ph sz="half" idx="1"/>
          </p:nvPr>
        </p:nvSpPr>
        <p:spPr>
          <a:xfrm>
            <a:off x="467544" y="2492896"/>
            <a:ext cx="7715250" cy="3527773"/>
          </a:xfrm>
        </p:spPr>
        <p:txBody>
          <a:bodyPr>
            <a:normAutofit fontScale="92500" lnSpcReduction="20000"/>
          </a:bodyPr>
          <a:lstStyle/>
          <a:p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заявление;</a:t>
            </a:r>
          </a:p>
          <a:p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баланса прогнозируемых объемов производства и отпуска тепловой энергии по месяцам и на расчетный год с указанием источников их получения;</a:t>
            </a:r>
          </a:p>
          <a:p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фактические технические характеристики оборудования;</a:t>
            </a:r>
          </a:p>
          <a:p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сводная таблица результатов расчетов нормативов удельных расходов топлива на отпущенную тепловую энергию по котельным и в целом по организации, сами расчеты нормативов;</a:t>
            </a:r>
          </a:p>
          <a:p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расчеты нормативов тепловой энергии на собственные нужды  по каждой котельной и в целом по организации;</a:t>
            </a:r>
          </a:p>
          <a:p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значения утвержденных нормативов на текущий год и два предшествующих, фактические значения удельных расходов топлива и объемов отпущенной тепловой энергии за два предшествующих года;</a:t>
            </a:r>
          </a:p>
          <a:p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материалы и таблицы, обосновывающие значения;</a:t>
            </a:r>
          </a:p>
          <a:p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</a:t>
            </a:r>
            <a:r>
              <a:rPr lang="ru-RU" sz="17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 экспертизе </a:t>
            </a:r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материалов, обосновывающих значение нормативов;</a:t>
            </a:r>
          </a:p>
          <a:p>
            <a:r>
              <a:rPr lang="ru-RU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пояснительная записка.</a:t>
            </a:r>
          </a:p>
          <a:p>
            <a:endParaRPr lang="ru-RU" sz="1200" dirty="0">
              <a:latin typeface="Trebuchet MS" panose="020B0603020202020204" pitchFamily="34" charset="0"/>
            </a:endParaRPr>
          </a:p>
          <a:p>
            <a:endParaRPr lang="ru-RU" sz="12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552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7139136" cy="1944216"/>
          </a:xfrm>
        </p:spPr>
        <p:txBody>
          <a:bodyPr>
            <a:noAutofit/>
          </a:bodyPr>
          <a:lstStyle/>
          <a:p>
            <a:pPr algn="ctr"/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Пакет </a:t>
            </a:r>
            <a:r>
              <a:rPr lang="ru-RU" sz="2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документов и соответствующих 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расчетов для </a:t>
            </a:r>
            <a:r>
              <a:rPr lang="ru-RU" sz="2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утверждения нормативов запасов топлива на источниках тепловой энергии, предусмотренных 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приказом </a:t>
            </a:r>
            <a:r>
              <a:rPr lang="ru-RU" sz="2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Минэнерго </a:t>
            </a:r>
            <a:r>
              <a:rPr lang="ru-RU" sz="22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России от </a:t>
            </a:r>
            <a:r>
              <a:rPr lang="ru-RU" sz="22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10 августа 2012 г. № 377:</a:t>
            </a:r>
          </a:p>
        </p:txBody>
      </p:sp>
      <p:sp>
        <p:nvSpPr>
          <p:cNvPr id="7" name="Объект 3"/>
          <p:cNvSpPr txBox="1">
            <a:spLocks/>
          </p:cNvSpPr>
          <p:nvPr/>
        </p:nvSpPr>
        <p:spPr>
          <a:xfrm>
            <a:off x="539552" y="2564904"/>
            <a:ext cx="7992888" cy="3384376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19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18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0"/>
              </a:spcBef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заявление;</a:t>
            </a:r>
          </a:p>
          <a:p>
            <a:pPr>
              <a:spcBef>
                <a:spcPts val="0"/>
              </a:spcBef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сводная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таблица результатов расчетов нормативов создания топлива в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котельных;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норматива создания технологических общих запасов топлива в котельных по каждому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виду топлива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>
              <a:spcBef>
                <a:spcPts val="0"/>
              </a:spcBef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норматива создания эксплуатационного запаса основного и резервного видов топлива на котельных по каждому виду топлива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раздельно;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0"/>
              </a:spcBef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норматива создания неснижаемого запаса топлива в котельных по каждому виду топлива раздельно, необходимого для обеспечения работы котельных в режиме "выживания" с минимальной расчетной тепловой нагрузкой по условиям самого холодного месяца года и составом оборудования, позволяющим поддерживать плюсовые температуры в главном корпусе, вспомогательных зданиях и сооружениях;</a:t>
            </a:r>
          </a:p>
          <a:p>
            <a:pPr>
              <a:spcBef>
                <a:spcPts val="0"/>
              </a:spcBef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расчет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удельного расхода топлива на отпущенную тепловую энергию для самого холодного месяца;</a:t>
            </a:r>
          </a:p>
          <a:p>
            <a:pPr>
              <a:spcBef>
                <a:spcPts val="0"/>
              </a:spcBef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заключение 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экспертизе материалов, обосновывающих значение </a:t>
            </a: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нормативов;</a:t>
            </a:r>
          </a:p>
          <a:p>
            <a:pPr>
              <a:spcBef>
                <a:spcPts val="0"/>
              </a:spcBef>
            </a:pPr>
            <a:r>
              <a:rPr lang="ru-R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пояснительная записка</a:t>
            </a:r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endParaRPr lang="ru-RU" sz="1200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700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6"/>
          <p:cNvSpPr txBox="1">
            <a:spLocks/>
          </p:cNvSpPr>
          <p:nvPr/>
        </p:nvSpPr>
        <p:spPr>
          <a:xfrm>
            <a:off x="1785391" y="1484784"/>
            <a:ext cx="6242993" cy="360041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Утверждение нормативов осуществляется по заявительному признаку.</a:t>
            </a:r>
          </a:p>
          <a:p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Заголовок 6"/>
          <p:cNvSpPr txBox="1">
            <a:spLocks/>
          </p:cNvSpPr>
          <p:nvPr/>
        </p:nvSpPr>
        <p:spPr>
          <a:xfrm>
            <a:off x="1785391" y="4437112"/>
            <a:ext cx="7010420" cy="1368152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Заголовок 6"/>
          <p:cNvSpPr txBox="1">
            <a:spLocks/>
          </p:cNvSpPr>
          <p:nvPr/>
        </p:nvSpPr>
        <p:spPr>
          <a:xfrm>
            <a:off x="1785391" y="4437112"/>
            <a:ext cx="6990269" cy="102946"/>
          </a:xfrm>
          <a:prstGeom prst="rect">
            <a:avLst/>
          </a:prstGeom>
        </p:spPr>
        <p:txBody>
          <a:bodyPr vert="horz" anchor="ctr">
            <a:no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удельного расхода топлива и потерь 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тепловой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энергии являются долгосрочными параметрами регулирования, которые в течение долгосрочного периода регулирования не полежат изменению</a:t>
            </a: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11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400" dirty="0" smtClean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</a:t>
            </a:r>
            <a:r>
              <a:rPr lang="ru-RU" sz="2400" dirty="0">
                <a:solidFill>
                  <a:schemeClr val="accent2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установлении тарифов в сфере теплоснабжения должны быть учтены нормативы технологических потерь при передаче тепловой энергии, теплоносителя по тепловым сетям и нормативы удельного расхода топлива при производстве тепловой энергии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 smtClean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400" dirty="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435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Модульная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334</TotalTime>
  <Words>774</Words>
  <Application>Microsoft Office PowerPoint</Application>
  <PresentationFormat>Экран (4:3)</PresentationFormat>
  <Paragraphs>59</Paragraphs>
  <Slides>8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5" baseType="lpstr">
      <vt:lpstr>Arial</vt:lpstr>
      <vt:lpstr>Calibri</vt:lpstr>
      <vt:lpstr>Georgia</vt:lpstr>
      <vt:lpstr>Times New Roman</vt:lpstr>
      <vt:lpstr>Trebuchet MS</vt:lpstr>
      <vt:lpstr>Wingdings 2</vt:lpstr>
      <vt:lpstr>Городская</vt:lpstr>
      <vt:lpstr>Полномочия Госкомитета: утверждение нормативов технологических потерь при передаче тепловой энергии, удельного расхода и запасов топлива </vt:lpstr>
      <vt:lpstr>Действующим законодательством за субъектом Российской Федерации  закреплено утверждение:</vt:lpstr>
      <vt:lpstr>Нормативные правовые акты, устанавливающие полномочия органов исполнительной власти субъектов РФ по утверждению и применению нормативов  </vt:lpstr>
      <vt:lpstr>Презентация PowerPoint</vt:lpstr>
      <vt:lpstr>Пакет документов и соответствующих расчетов для утверждения нормативов технологических потерь при передаче тепловой энергии, теплоносителя, предусмотренные приказом Минэнерго России от  30 декабря 2008 г. № 325</vt:lpstr>
      <vt:lpstr>Пакет документов и соответствующих расчетов для утверждения нормативов удельного расхода топлива при производстве электрической и тепловой энергии, предусмотренных приказом Минэнерго России от      30 декабря 2008 г. № 323</vt:lpstr>
      <vt:lpstr>Пакет документов и соответствующих расчетов для утверждения нормативов запасов топлива на источниках тепловой энергии, предусмотренных приказом Минэнерго России от 10 августа 2012 г. № 377: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Трегубенко Лилия Владимировна</dc:creator>
  <cp:lastModifiedBy>Шайхутдинова Юлия Эрнстовна</cp:lastModifiedBy>
  <cp:revision>37</cp:revision>
  <cp:lastPrinted>2019-07-04T14:20:35Z</cp:lastPrinted>
  <dcterms:created xsi:type="dcterms:W3CDTF">2019-07-03T05:56:31Z</dcterms:created>
  <dcterms:modified xsi:type="dcterms:W3CDTF">2021-03-15T13:12:12Z</dcterms:modified>
</cp:coreProperties>
</file>