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404" r:id="rId3"/>
    <p:sldId id="423" r:id="rId4"/>
    <p:sldId id="426" r:id="rId5"/>
    <p:sldId id="424" r:id="rId6"/>
    <p:sldId id="412" r:id="rId7"/>
    <p:sldId id="413" r:id="rId8"/>
    <p:sldId id="421" r:id="rId9"/>
    <p:sldId id="430" r:id="rId10"/>
    <p:sldId id="431" r:id="rId11"/>
    <p:sldId id="429" r:id="rId12"/>
    <p:sldId id="432" r:id="rId13"/>
    <p:sldId id="433" r:id="rId14"/>
    <p:sldId id="415" r:id="rId15"/>
    <p:sldId id="422" r:id="rId16"/>
  </p:sldIdLst>
  <p:sldSz cx="9906000" cy="6858000" type="A4"/>
  <p:notesSz cx="6735763" cy="98694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3120">
          <p15:clr>
            <a:srgbClr val="A4A3A4"/>
          </p15:clr>
        </p15:guide>
        <p15:guide id="3" pos="489">
          <p15:clr>
            <a:srgbClr val="A4A3A4"/>
          </p15:clr>
        </p15:guide>
        <p15:guide id="4" pos="57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гор Вишняков" initials="ЕВ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000"/>
    <a:srgbClr val="BFBFBF"/>
    <a:srgbClr val="92D050"/>
    <a:srgbClr val="D9D9D9"/>
    <a:srgbClr val="FF8500"/>
    <a:srgbClr val="4A7EBB"/>
    <a:srgbClr val="D0FCE7"/>
    <a:srgbClr val="5B9BD5"/>
    <a:srgbClr val="078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62" autoAdjust="0"/>
    <p:restoredTop sz="92474" autoAdjust="0"/>
  </p:normalViewPr>
  <p:slideViewPr>
    <p:cSldViewPr>
      <p:cViewPr varScale="1">
        <p:scale>
          <a:sx n="71" d="100"/>
          <a:sy n="71" d="100"/>
        </p:scale>
        <p:origin x="1352" y="40"/>
      </p:cViewPr>
      <p:guideLst>
        <p:guide orient="horz" pos="618"/>
        <p:guide pos="3120"/>
        <p:guide pos="489"/>
        <p:guide pos="5796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9565" cy="495526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3"/>
            <a:ext cx="2919565" cy="495526"/>
          </a:xfrm>
          <a:prstGeom prst="rect">
            <a:avLst/>
          </a:prstGeom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D690A6-734B-4E52-9FEA-82F6ADB8C73C}" type="datetimeFigureOut">
              <a:rPr lang="ru-RU" altLang="ru-RU"/>
              <a:pPr>
                <a:defRPr/>
              </a:pPr>
              <a:t>01.02.2017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3965"/>
            <a:ext cx="2919565" cy="495526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3965"/>
            <a:ext cx="2919565" cy="495526"/>
          </a:xfrm>
          <a:prstGeom prst="rect">
            <a:avLst/>
          </a:prstGeom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65A784-6609-4D66-BF61-E06958518C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012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9565" cy="493949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2"/>
            <a:ext cx="2919565" cy="493949"/>
          </a:xfrm>
          <a:prstGeom prst="rect">
            <a:avLst/>
          </a:prstGeom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35C0E82-4CAF-454C-AF83-983A089CF192}" type="datetimeFigureOut">
              <a:rPr lang="ru-RU" altLang="ru-RU"/>
              <a:pPr>
                <a:defRPr/>
              </a:pPr>
              <a:t>01.02.2017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8562"/>
            <a:ext cx="5389240" cy="4440796"/>
          </a:xfrm>
          <a:prstGeom prst="rect">
            <a:avLst/>
          </a:prstGeom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3964"/>
            <a:ext cx="2919565" cy="493949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3964"/>
            <a:ext cx="2919565" cy="493949"/>
          </a:xfrm>
          <a:prstGeom prst="rect">
            <a:avLst/>
          </a:prstGeom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74263E-1B33-4F48-893B-9E333E0704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6933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4263E-1B33-4F48-893B-9E333E070421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24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4263E-1B33-4F48-893B-9E333E070421}" type="slidenum">
              <a:rPr lang="ru-RU" altLang="ru-RU" smtClean="0">
                <a:solidFill>
                  <a:prstClr val="black"/>
                </a:solidFill>
              </a:rPr>
              <a:pPr/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9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4263E-1B33-4F48-893B-9E333E070421}" type="slidenum">
              <a:rPr lang="ru-RU" altLang="ru-RU" smtClean="0">
                <a:solidFill>
                  <a:prstClr val="black"/>
                </a:solidFill>
              </a:rPr>
              <a:pPr/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99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4263E-1B33-4F48-893B-9E333E070421}" type="slidenum">
              <a:rPr lang="ru-RU" altLang="ru-RU" smtClean="0">
                <a:solidFill>
                  <a:prstClr val="black"/>
                </a:solidFill>
              </a:rPr>
              <a:pPr/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8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yalkina\Desktop\шабл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8"/>
            <a:ext cx="9917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46A3-AC08-42A8-A5E1-542027F20693}" type="datetime1">
              <a:rPr lang="ru-RU" altLang="ru-RU" smtClean="0"/>
              <a:pPr>
                <a:defRPr/>
              </a:pPr>
              <a:t>01.02.2017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49139-0E16-4DAF-BA80-5D8D555DFB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62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5AEE-9CE6-4BFF-967E-D0A2BF9EEA65}" type="datetime1">
              <a:rPr lang="ru-RU" altLang="ru-RU" smtClean="0"/>
              <a:pPr>
                <a:defRPr/>
              </a:pPr>
              <a:t>01.02.2017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D673-3B0C-4369-8CDB-A742B6EB67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615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D09B8-E0F0-4145-BB5E-70B1FE11EA94}" type="datetime1">
              <a:rPr lang="ru-RU" altLang="ru-RU" smtClean="0"/>
              <a:pPr>
                <a:defRPr/>
              </a:pPr>
              <a:t>01.02.2017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1613E-341B-4810-9A96-A18921A3B7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1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04EB-1B24-4193-98B1-63F5F71291C1}" type="datetime1">
              <a:rPr lang="ru-RU" altLang="ru-RU" smtClean="0"/>
              <a:pPr>
                <a:defRPr/>
              </a:pPr>
              <a:t>01.02.2017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56DCF-F3D3-4953-B7B5-C2D50F55E1A4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6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6153-D248-4F06-B287-339180910B5F}" type="datetime1">
              <a:rPr lang="ru-RU" altLang="ru-RU" smtClean="0"/>
              <a:pPr>
                <a:defRPr/>
              </a:pPr>
              <a:t>01.02.2017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FAFD9-655B-4E3D-B699-D0F9A03D3A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850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F475D-6F60-45A1-A162-C2F48FAF046B}" type="datetime1">
              <a:rPr lang="ru-RU" altLang="ru-RU" smtClean="0"/>
              <a:pPr>
                <a:defRPr/>
              </a:pPr>
              <a:t>01.02.2017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8A8C1-CEB2-4BFF-95B9-F19BEE5234C9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49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EC16-E0B4-46AD-9EA8-8E4A2153D8FC}" type="datetime1">
              <a:rPr lang="ru-RU" altLang="ru-RU" smtClean="0"/>
              <a:pPr>
                <a:defRPr/>
              </a:pPr>
              <a:t>01.02.2017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938FD-E606-4EA4-9AF0-DCA4D69D02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8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6C97-A354-47A3-87A9-D628D3DEBF0C}" type="datetime1">
              <a:rPr lang="ru-RU" altLang="ru-RU" smtClean="0"/>
              <a:pPr>
                <a:defRPr/>
              </a:pPr>
              <a:t>01.02.2017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67D9F-1BCF-49EB-8D84-7C7821CA34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264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6831-DC46-4BB8-BA12-A4D538D1D5FF}" type="datetime1">
              <a:rPr lang="ru-RU" altLang="ru-RU" smtClean="0"/>
              <a:pPr>
                <a:defRPr/>
              </a:pPr>
              <a:t>01.02.2017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4097D-879E-4CC7-AC79-4D420F1D6E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1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E4A2D-DBE0-4657-8AD4-702494A43F08}" type="datetime1">
              <a:rPr lang="ru-RU" altLang="ru-RU" smtClean="0"/>
              <a:pPr>
                <a:defRPr/>
              </a:pPr>
              <a:t>01.02.2017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7CF10-B15F-47C5-9441-D311BC92F3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090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A8D4D-91A0-48E7-9727-958152D908B9}" type="datetime1">
              <a:rPr lang="ru-RU" altLang="ru-RU" smtClean="0"/>
              <a:pPr>
                <a:defRPr/>
              </a:pPr>
              <a:t>01.02.2017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18787-DBF0-417B-B894-3CDB22C372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030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FDCF12-7F02-4E47-9F78-FF267CD810DE}" type="datetime1">
              <a:rPr lang="ru-RU" altLang="ru-RU" smtClean="0"/>
              <a:pPr>
                <a:defRPr/>
              </a:pPr>
              <a:t>01.02.2017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2FCC898-47A7-4CFB-BEB8-1F1A2AAEBA2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Фото с ЭЦМ\Логотип КЭ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188640"/>
            <a:ext cx="1584176" cy="1152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619" y="1916832"/>
            <a:ext cx="8420100" cy="1362075"/>
          </a:xfrm>
        </p:spPr>
        <p:txBody>
          <a:bodyPr/>
          <a:lstStyle/>
          <a:p>
            <a:r>
              <a:rPr lang="ru-RU" dirty="0"/>
              <a:t>Реализация концессионного соглашения в сфере теплоснабжения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04928" y="4509120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генерального директора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экономике и финансам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КапиталЭнерго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Ниясов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536" y="61857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01.02.2017г.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37376" y="6185756"/>
            <a:ext cx="135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г. Казань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Фото с ЭЦМ\Логотип КЭ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791573" cy="126876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8584" y="476672"/>
            <a:ext cx="6120680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Строительство</a:t>
            </a:r>
            <a:endParaRPr lang="ru-RU" sz="1400" i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6536" y="476672"/>
            <a:ext cx="357287" cy="35728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3240" y="476672"/>
            <a:ext cx="2465282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>
            <a:defPPr>
              <a:defRPr lang="ru-RU"/>
            </a:defPPr>
            <a:lvl1pPr marL="266700" indent="1588" eaLnBrk="0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8321"/>
              </a:buClr>
              <a:tabLst>
                <a:tab pos="1360488" algn="l"/>
              </a:tabLst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1400" i="1" dirty="0" smtClean="0">
                <a:solidFill>
                  <a:prstClr val="black"/>
                </a:solidFill>
              </a:rPr>
              <a:t>АО </a:t>
            </a:r>
            <a:r>
              <a:rPr lang="ru-RU" sz="1400" i="1" dirty="0">
                <a:solidFill>
                  <a:prstClr val="black"/>
                </a:solidFill>
              </a:rPr>
              <a:t>«КапиталЭнерго»</a:t>
            </a:r>
          </a:p>
        </p:txBody>
      </p:sp>
      <p:pic>
        <p:nvPicPr>
          <p:cNvPr id="26" name="Рисунок 25" descr="X:\Фото\Стройка\Трубы (верх.компенсаторы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348881"/>
            <a:ext cx="4320480" cy="367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5236" y="1531405"/>
            <a:ext cx="8963695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Капиталовложения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первом этапе 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составили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178 млн. </a:t>
            </a:r>
            <a:r>
              <a:rPr lang="ru-RU" sz="16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руб.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Тарифы сохранились на уровне ранее действующих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</a:t>
            </a:r>
            <a:r>
              <a:rPr lang="ru-RU" sz="16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945,17 руб</a:t>
            </a:r>
            <a:r>
              <a:rPr lang="ru-RU" sz="16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(</a:t>
            </a:r>
            <a:r>
              <a:rPr lang="ru-RU" sz="16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без НДС</a:t>
            </a:r>
            <a:r>
              <a:rPr lang="ru-RU" sz="16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).</a:t>
            </a:r>
            <a:endParaRPr lang="ru-RU" sz="1600" b="1" i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31" y="2348882"/>
            <a:ext cx="4412199" cy="3672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Текст 7"/>
          <p:cNvSpPr txBox="1">
            <a:spLocks/>
          </p:cNvSpPr>
          <p:nvPr/>
        </p:nvSpPr>
        <p:spPr>
          <a:xfrm>
            <a:off x="5126731" y="6116229"/>
            <a:ext cx="2808312" cy="3659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i="1" dirty="0" smtClean="0"/>
              <a:t>Подключение нового ЦТП</a:t>
            </a:r>
            <a:endParaRPr lang="ru-RU" sz="1800" i="1" dirty="0"/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488504" y="6116229"/>
            <a:ext cx="4176464" cy="3659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 smtClean="0"/>
              <a:t>Врезка во внутриквартальные сети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18575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Фото с ЭЦМ\Логотип КЭ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791573" cy="126876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8584" y="476672"/>
            <a:ext cx="6120680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Эксплуатация</a:t>
            </a:r>
            <a:endParaRPr lang="ru-RU" sz="1400" i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6536" y="476672"/>
            <a:ext cx="357287" cy="35728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3710" y="476672"/>
            <a:ext cx="2354812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>
            <a:defPPr>
              <a:defRPr lang="ru-RU"/>
            </a:defPPr>
            <a:lvl1pPr marL="266700" indent="1588" eaLnBrk="0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8321"/>
              </a:buClr>
              <a:tabLst>
                <a:tab pos="1360488" algn="l"/>
              </a:tabLst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1400" i="1" dirty="0" smtClean="0">
                <a:solidFill>
                  <a:prstClr val="black"/>
                </a:solidFill>
              </a:rPr>
              <a:t>АО </a:t>
            </a:r>
            <a:r>
              <a:rPr lang="ru-RU" sz="1400" i="1" dirty="0">
                <a:solidFill>
                  <a:prstClr val="black"/>
                </a:solidFill>
              </a:rPr>
              <a:t>«КапиталЭнерго»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6DCF-F3D3-4953-B7B5-C2D50F55E1A4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83742" y="2033905"/>
            <a:ext cx="1926234" cy="428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48880" y="2016163"/>
            <a:ext cx="1495230" cy="428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86489" y="1066935"/>
            <a:ext cx="1926234" cy="428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148883" y="2474208"/>
            <a:ext cx="1902373" cy="428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b="1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51042" y="1173236"/>
            <a:ext cx="1058934" cy="33635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38237" y="1147225"/>
            <a:ext cx="833525" cy="33635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76095" y="3057226"/>
            <a:ext cx="1495230" cy="428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 descr="X:\Фото\Стройка\Сверху\ЭЦМ и ТП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4" y="1579273"/>
            <a:ext cx="8784976" cy="439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7"/>
          <p:cNvSpPr txBox="1">
            <a:spLocks/>
          </p:cNvSpPr>
          <p:nvPr/>
        </p:nvSpPr>
        <p:spPr>
          <a:xfrm>
            <a:off x="625724" y="6099313"/>
            <a:ext cx="8783559" cy="3659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i="1" dirty="0" smtClean="0"/>
              <a:t>Новый источник тепла для </a:t>
            </a:r>
            <a:r>
              <a:rPr lang="ru-RU" sz="1800" i="1" dirty="0" err="1" smtClean="0"/>
              <a:t>с.Осиново</a:t>
            </a:r>
            <a:r>
              <a:rPr lang="ru-RU" sz="1800" i="1" dirty="0" smtClean="0"/>
              <a:t> – Энергоцентр Майский и Тепловой пункт ОТК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5307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Фото с ЭЦМ\Логотип КЭ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791573" cy="126876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8584" y="476672"/>
            <a:ext cx="6120680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Эксплуатация</a:t>
            </a:r>
            <a:endParaRPr lang="ru-RU" sz="1400" i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6536" y="476672"/>
            <a:ext cx="357287" cy="35728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3710" y="476672"/>
            <a:ext cx="2354812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>
            <a:defPPr>
              <a:defRPr lang="ru-RU"/>
            </a:defPPr>
            <a:lvl1pPr marL="266700" indent="1588" eaLnBrk="0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8321"/>
              </a:buClr>
              <a:tabLst>
                <a:tab pos="1360488" algn="l"/>
              </a:tabLst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1400" i="1" dirty="0" smtClean="0">
                <a:solidFill>
                  <a:prstClr val="black"/>
                </a:solidFill>
              </a:rPr>
              <a:t>АО </a:t>
            </a:r>
            <a:r>
              <a:rPr lang="ru-RU" sz="1400" i="1" dirty="0">
                <a:solidFill>
                  <a:prstClr val="black"/>
                </a:solidFill>
              </a:rPr>
              <a:t>«КапиталЭнерго»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6DCF-F3D3-4953-B7B5-C2D50F55E1A4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83742" y="2033905"/>
            <a:ext cx="1926234" cy="428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48880" y="2016163"/>
            <a:ext cx="1495230" cy="428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148883" y="2474208"/>
            <a:ext cx="1902373" cy="428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b="1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76095" y="3057226"/>
            <a:ext cx="1495230" cy="428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Владимир\Desktop\Презентация\Центральный тепловой пунк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8" y="1495601"/>
            <a:ext cx="8856984" cy="4464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Текст 7"/>
          <p:cNvSpPr txBox="1">
            <a:spLocks/>
          </p:cNvSpPr>
          <p:nvPr/>
        </p:nvSpPr>
        <p:spPr>
          <a:xfrm>
            <a:off x="5673080" y="6116229"/>
            <a:ext cx="3865850" cy="3659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i="1" dirty="0" smtClean="0"/>
              <a:t>Центральный тепловой пункт ОТК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30927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Фото с ЭЦМ\Логотип КЭ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791573" cy="126876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8584" y="476672"/>
            <a:ext cx="6120680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Эксплуатация</a:t>
            </a:r>
            <a:endParaRPr lang="ru-RU" sz="1400" i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6536" y="476672"/>
            <a:ext cx="357287" cy="35728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3710" y="476672"/>
            <a:ext cx="2354812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>
            <a:defPPr>
              <a:defRPr lang="ru-RU"/>
            </a:defPPr>
            <a:lvl1pPr marL="266700" indent="1588" eaLnBrk="0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8321"/>
              </a:buClr>
              <a:tabLst>
                <a:tab pos="1360488" algn="l"/>
              </a:tabLst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1400" i="1" dirty="0" smtClean="0">
                <a:solidFill>
                  <a:prstClr val="black"/>
                </a:solidFill>
              </a:rPr>
              <a:t>АО </a:t>
            </a:r>
            <a:r>
              <a:rPr lang="ru-RU" sz="1400" i="1" dirty="0">
                <a:solidFill>
                  <a:prstClr val="black"/>
                </a:solidFill>
              </a:rPr>
              <a:t>«КапиталЭнерго»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6DCF-F3D3-4953-B7B5-C2D50F55E1A4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83742" y="2033905"/>
            <a:ext cx="1926234" cy="428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48880" y="2016163"/>
            <a:ext cx="1495230" cy="428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86489" y="1066935"/>
            <a:ext cx="1926234" cy="428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148883" y="2474208"/>
            <a:ext cx="1902373" cy="428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b="1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51042" y="1173236"/>
            <a:ext cx="1058934" cy="33635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38237" y="1147225"/>
            <a:ext cx="833525" cy="33635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76095" y="3057226"/>
            <a:ext cx="1495230" cy="428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15000"/>
              </a:lnSpc>
            </a:pPr>
            <a:endParaRPr lang="ru-RU" altLang="ru-RU" sz="1000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Владимир\Desktop\Презентация\DJI_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579273"/>
            <a:ext cx="8709228" cy="4399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Текст 7"/>
          <p:cNvSpPr txBox="1">
            <a:spLocks/>
          </p:cNvSpPr>
          <p:nvPr/>
        </p:nvSpPr>
        <p:spPr>
          <a:xfrm>
            <a:off x="992560" y="6116229"/>
            <a:ext cx="8546370" cy="3659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i="1" dirty="0" smtClean="0"/>
              <a:t>Теплотрасса вдоль ул. Гагарина (от с. </a:t>
            </a:r>
            <a:r>
              <a:rPr lang="ru-RU" sz="1800" i="1" dirty="0" err="1" smtClean="0"/>
              <a:t>Осиново</a:t>
            </a:r>
            <a:r>
              <a:rPr lang="ru-RU" sz="1800" i="1" dirty="0" smtClean="0"/>
              <a:t> до Тепличного комбината Майский)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6770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Фото с ЭЦМ\Логотип КЭ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791573" cy="126876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8584" y="476672"/>
            <a:ext cx="6120680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Проблемные вопросы</a:t>
            </a:r>
            <a:endParaRPr lang="ru-RU" sz="1400" i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6536" y="476672"/>
            <a:ext cx="357287" cy="35728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3240" y="476672"/>
            <a:ext cx="2465282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>
            <a:defPPr>
              <a:defRPr lang="ru-RU"/>
            </a:defPPr>
            <a:lvl1pPr marL="266700" indent="1588" eaLnBrk="0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8321"/>
              </a:buClr>
              <a:tabLst>
                <a:tab pos="1360488" algn="l"/>
              </a:tabLst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1400" i="1" dirty="0" smtClean="0">
                <a:solidFill>
                  <a:prstClr val="black"/>
                </a:solidFill>
              </a:rPr>
              <a:t>АО </a:t>
            </a:r>
            <a:r>
              <a:rPr lang="ru-RU" sz="1400" i="1" dirty="0">
                <a:solidFill>
                  <a:prstClr val="black"/>
                </a:solidFill>
              </a:rPr>
              <a:t>«КапиталЭнерго»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6DCF-F3D3-4953-B7B5-C2D50F55E1A4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2686" y="1556792"/>
            <a:ext cx="8622294" cy="8827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Подводя краткие итоги опыту реализации Концессии, надо отметить ряд сложных моментов, с которыми столкнулся инвестор, и что может представлять интерес для последователей.</a:t>
            </a:r>
            <a:endParaRPr lang="ru-RU" sz="16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2687" y="2724269"/>
            <a:ext cx="862229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Необходимо улучшить работу с оформлением права собственности поселений на землю и объекты инфраструктуры.</a:t>
            </a:r>
            <a:endParaRPr lang="ru-RU" sz="16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6535" y="3376491"/>
            <a:ext cx="866844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Поиск путей сокращения сроков инвестиций в проект для привлечения инвесторов.</a:t>
            </a:r>
            <a:endParaRPr lang="ru-RU" sz="16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6535" y="3905432"/>
            <a:ext cx="863416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Рассмотрение вариантов </a:t>
            </a:r>
            <a:r>
              <a:rPr lang="ru-RU" sz="16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софинансирования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инвестиций в инфраструктурные проекты.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5411" y="4581798"/>
            <a:ext cx="8640961" cy="1717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Запуск деловой активности в контуре: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6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Софинансирования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инвестиций в ЖКХ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Привлечение инвесторов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- Оживление в экономике региона за счет новых заказов 				   предприятиям металлургии и строительного сектора.</a:t>
            </a:r>
          </a:p>
        </p:txBody>
      </p:sp>
    </p:spTree>
    <p:extLst>
      <p:ext uri="{BB962C8B-B14F-4D97-AF65-F5344CB8AC3E}">
        <p14:creationId xmlns:p14="http://schemas.microsoft.com/office/powerpoint/2010/main" val="25869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Фото с ЭЦМ\Логотип КЭ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791573" cy="126876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8584" y="476672"/>
            <a:ext cx="6120680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Перспективы</a:t>
            </a:r>
            <a:endParaRPr lang="ru-RU" sz="1400" i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6536" y="476672"/>
            <a:ext cx="357287" cy="35728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3240" y="476672"/>
            <a:ext cx="2465282" cy="357286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>
            <a:defPPr>
              <a:defRPr lang="ru-RU"/>
            </a:defPPr>
            <a:lvl1pPr marL="266700" indent="1588" eaLnBrk="0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8321"/>
              </a:buClr>
              <a:tabLst>
                <a:tab pos="1360488" algn="l"/>
              </a:tabLst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1400" i="1" dirty="0" smtClean="0">
                <a:solidFill>
                  <a:prstClr val="black"/>
                </a:solidFill>
              </a:rPr>
              <a:t>АО </a:t>
            </a:r>
            <a:r>
              <a:rPr lang="ru-RU" sz="1400" i="1" dirty="0">
                <a:solidFill>
                  <a:prstClr val="black"/>
                </a:solidFill>
              </a:rPr>
              <a:t>«КапиталЭнерго»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6DCF-F3D3-4953-B7B5-C2D50F55E1A4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9004" y="3501221"/>
            <a:ext cx="2431334" cy="428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15000"/>
              </a:lnSpc>
            </a:pPr>
            <a:endParaRPr lang="ru-RU" altLang="ru-RU" sz="1000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574175"/>
            <a:ext cx="8640959" cy="49115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08584" y="1197895"/>
            <a:ext cx="8801985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Генеральный план квартала Радужный-2</a:t>
            </a:r>
            <a:endParaRPr lang="ru-RU" sz="16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Фото с ЭЦМ\Логотип КЭ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791573" cy="126876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8584" y="476672"/>
            <a:ext cx="6120680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Ситуация на момент прихода инвестора</a:t>
            </a:r>
            <a:endParaRPr lang="ru-RU" sz="1400" i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6536" y="476672"/>
            <a:ext cx="357287" cy="35728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5248" y="476672"/>
            <a:ext cx="2393274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>
            <a:defPPr>
              <a:defRPr lang="ru-RU"/>
            </a:defPPr>
            <a:lvl1pPr marL="266700" indent="1588" eaLnBrk="0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8321"/>
              </a:buClr>
              <a:tabLst>
                <a:tab pos="1360488" algn="l"/>
              </a:tabLst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1400" i="1" dirty="0" smtClean="0">
                <a:solidFill>
                  <a:prstClr val="black"/>
                </a:solidFill>
              </a:rPr>
              <a:t>АО </a:t>
            </a:r>
            <a:r>
              <a:rPr lang="ru-RU" sz="1400" i="1" dirty="0">
                <a:solidFill>
                  <a:prstClr val="black"/>
                </a:solidFill>
              </a:rPr>
              <a:t>«КапиталЭнерго»</a:t>
            </a: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6DCF-F3D3-4953-B7B5-C2D50F55E1A4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6496" y="1268759"/>
            <a:ext cx="9162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начале прошлого года в системе теплоснабжения с. </a:t>
            </a: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Осиново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сложилась </a:t>
            </a: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кризисная ситуация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</a:p>
          <a:p>
            <a:endParaRPr lang="ru-RU" sz="1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…изношенные внутриквартальные сети…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492896"/>
            <a:ext cx="4320480" cy="381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2492895"/>
            <a:ext cx="4320480" cy="3819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Фото с ЭЦМ\Логотип КЭ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791573" cy="126876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8584" y="476672"/>
            <a:ext cx="6120680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Ситуация на момент прихода инвестора</a:t>
            </a:r>
            <a:endParaRPr lang="ru-RU" sz="1400" i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6536" y="476672"/>
            <a:ext cx="357287" cy="35728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5248" y="476672"/>
            <a:ext cx="2393274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>
            <a:defPPr>
              <a:defRPr lang="ru-RU"/>
            </a:defPPr>
            <a:lvl1pPr marL="266700" indent="1588" eaLnBrk="0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8321"/>
              </a:buClr>
              <a:tabLst>
                <a:tab pos="1360488" algn="l"/>
              </a:tabLst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1300" i="1" dirty="0" smtClean="0">
                <a:solidFill>
                  <a:prstClr val="black"/>
                </a:solidFill>
              </a:rPr>
              <a:t>АО </a:t>
            </a:r>
            <a:r>
              <a:rPr lang="ru-RU" sz="1300" i="1" dirty="0">
                <a:solidFill>
                  <a:prstClr val="black"/>
                </a:solidFill>
              </a:rPr>
              <a:t>«</a:t>
            </a:r>
            <a:r>
              <a:rPr lang="ru-RU" sz="1400" i="1" dirty="0">
                <a:solidFill>
                  <a:prstClr val="black"/>
                </a:solidFill>
              </a:rPr>
              <a:t>КапиталЭнерго</a:t>
            </a:r>
            <a:r>
              <a:rPr lang="ru-RU" sz="1300" i="1" dirty="0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6DCF-F3D3-4953-B7B5-C2D50F55E1A4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X:\Фото\Стройка\Насосы в старом ЦТП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2492896"/>
            <a:ext cx="4325788" cy="370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2492896"/>
            <a:ext cx="4320480" cy="370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16496" y="1268759"/>
            <a:ext cx="9162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начале прошлого года в системе теплоснабжения с. </a:t>
            </a: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Осиново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сложилась </a:t>
            </a: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кризисная ситуация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</a:p>
          <a:p>
            <a:endParaRPr lang="ru-RU" sz="1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…Центральный тепловой пункт </a:t>
            </a:r>
            <a:r>
              <a:rPr lang="ru-RU" sz="16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Осиново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004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Фото с ЭЦМ\Логотип КЭ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791573" cy="126876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8584" y="476672"/>
            <a:ext cx="6120680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Частная инициатива в формате концессии</a:t>
            </a:r>
            <a:endParaRPr lang="ru-RU" sz="1400" i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6536" y="476672"/>
            <a:ext cx="357287" cy="35728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0988" y="476672"/>
            <a:ext cx="2447534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>
            <a:defPPr>
              <a:defRPr lang="ru-RU"/>
            </a:defPPr>
            <a:lvl1pPr marL="266700" indent="1588" eaLnBrk="0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8321"/>
              </a:buClr>
              <a:tabLst>
                <a:tab pos="1360488" algn="l"/>
              </a:tabLst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1400" i="1" dirty="0" smtClean="0">
                <a:solidFill>
                  <a:prstClr val="black"/>
                </a:solidFill>
              </a:rPr>
              <a:t>АО </a:t>
            </a:r>
            <a:r>
              <a:rPr lang="ru-RU" sz="1400" i="1" dirty="0">
                <a:solidFill>
                  <a:prstClr val="black"/>
                </a:solidFill>
              </a:rPr>
              <a:t>«КапиталЭнерго»</a:t>
            </a: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6DCF-F3D3-4953-B7B5-C2D50F55E1A4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X:\Фото\DSC_017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9" y="2276872"/>
            <a:ext cx="439248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44488" y="1575223"/>
            <a:ext cx="8784976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Источник тепла для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r>
              <a:rPr lang="ru-RU" sz="16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Осиново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– </a:t>
            </a:r>
            <a:r>
              <a:rPr lang="ru-RU" sz="16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Энергоцентр</a:t>
            </a:r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Майский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2276872"/>
            <a:ext cx="4392488" cy="38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4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Фото с ЭЦМ\Логотип КЭ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791573" cy="126876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8584" y="476672"/>
            <a:ext cx="6120680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Основные параметры Концессионного соглашения</a:t>
            </a:r>
            <a:endParaRPr lang="ru-RU" sz="1400" i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6536" y="476672"/>
            <a:ext cx="357287" cy="35728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5248" y="476672"/>
            <a:ext cx="2393274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>
            <a:defPPr>
              <a:defRPr lang="ru-RU"/>
            </a:defPPr>
            <a:lvl1pPr marL="266700" indent="1588" eaLnBrk="0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8321"/>
              </a:buClr>
              <a:tabLst>
                <a:tab pos="1360488" algn="l"/>
              </a:tabLst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1400" i="1" dirty="0" smtClean="0">
                <a:solidFill>
                  <a:prstClr val="black"/>
                </a:solidFill>
              </a:rPr>
              <a:t>АО </a:t>
            </a:r>
            <a:r>
              <a:rPr lang="ru-RU" sz="1400" i="1" dirty="0">
                <a:solidFill>
                  <a:prstClr val="black"/>
                </a:solidFill>
              </a:rPr>
              <a:t>«КапиталЭнерго»</a:t>
            </a: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6DCF-F3D3-4953-B7B5-C2D50F55E1A4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807190"/>
              </p:ext>
            </p:extLst>
          </p:nvPr>
        </p:nvGraphicFramePr>
        <p:xfrm>
          <a:off x="361499" y="1412776"/>
          <a:ext cx="921702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7704855"/>
              </a:tblGrid>
              <a:tr h="64207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287655" algn="l"/>
                        </a:tabLs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62" marR="58462" marT="29485" marB="29485"/>
                </a:tc>
                <a:tc>
                  <a:txBody>
                    <a:bodyPr/>
                    <a:lstStyle/>
                    <a:p>
                      <a:pPr marL="2159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 млн. руб.</a:t>
                      </a:r>
                    </a:p>
                  </a:txBody>
                  <a:tcPr marL="58462" marR="58462" marT="29485" marB="29485"/>
                </a:tc>
              </a:tr>
              <a:tr h="895137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600"/>
                        </a:spcAft>
                        <a:tabLst>
                          <a:tab pos="121285" algn="l"/>
                        </a:tabLs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Первый этап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62" marR="58462" marT="29485" marB="2948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96850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Прокладка нового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тепловода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от источника Энергоцентр Майский, включая два тепловых пункта. Состав оборудования – сетевые насосы с ЧРП, теплообменники, АСУ верхнего уровня.</a:t>
                      </a:r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462" marR="58462" marT="29485" marB="29485"/>
                </a:tc>
              </a:tr>
              <a:tr h="82783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121285" algn="l"/>
                        </a:tabLs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" panose="02020603050405020304" pitchFamily="18" charset="0"/>
                          <a:cs typeface="Arial" panose="020B0604020202020204" pitchFamily="34" charset="0"/>
                        </a:rPr>
                        <a:t>Второй этап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62" marR="58462" marT="29485" marB="29485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>
                          <a:tab pos="196850" algn="l"/>
                        </a:tabLs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Поэтапная замена тепловых сетей и сетей ГВС постройки 70-х годов на новые.</a:t>
                      </a:r>
                    </a:p>
                    <a:p>
                      <a:pPr marL="0" indent="0" algn="just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>
                          <a:tab pos="196850" algn="l"/>
                        </a:tabLs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 наружные сети перекладываются под землей.</a:t>
                      </a:r>
                    </a:p>
                  </a:txBody>
                  <a:tcPr marL="58462" marR="58462" marT="29485" marB="29485"/>
                </a:tc>
              </a:tr>
              <a:tr h="96126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121285" algn="l"/>
                        </a:tabLs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 для потребителей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462" marR="58462" marT="29485" marB="29485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>
                          <a:tab pos="196850" algn="l"/>
                        </a:tabLs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 действующего тарифа для потребителей - 945,17 руб. (без НДС), </a:t>
                      </a:r>
                    </a:p>
                    <a:p>
                      <a:pPr marL="0" indent="0" algn="just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>
                          <a:tab pos="196850" algn="l"/>
                        </a:tabLs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 тариф на коллекторах ЭЦМ - 484,07 руб. (без НДС).</a:t>
                      </a:r>
                    </a:p>
                  </a:txBody>
                  <a:tcPr marL="58462" marR="58462" marT="29485" marB="29485"/>
                </a:tc>
              </a:tr>
              <a:tr h="135420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tabLst>
                          <a:tab pos="211455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Обязательства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Концедента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462" marR="58462" marT="29485" marB="29485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>
                          <a:tab pos="196850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выбор новой теплоснабжающей организации в качестве ЕТО.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>
                          <a:tab pos="196850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гарантии роста объемов потребления тепла на территории поселения.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>
                          <a:tab pos="196850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передача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срок концессии в аренду Концессионеру всех вновь построенных объектов,  а также бесхозяйных сетей и иного оборудования, вовлеченного в процесс теплоснабжения.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462" marR="58462" marT="29485" marB="2948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8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Фото с ЭЦМ\Логотип КЭ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791573" cy="126876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8584" y="476672"/>
            <a:ext cx="6120680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Строительство</a:t>
            </a:r>
            <a:endParaRPr lang="ru-RU" sz="1400" i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6536" y="476672"/>
            <a:ext cx="357287" cy="35728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5248" y="476672"/>
            <a:ext cx="2393274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>
            <a:defPPr>
              <a:defRPr lang="ru-RU"/>
            </a:defPPr>
            <a:lvl1pPr marL="266700" indent="1588" eaLnBrk="0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8321"/>
              </a:buClr>
              <a:tabLst>
                <a:tab pos="1360488" algn="l"/>
              </a:tabLst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1300" i="1" dirty="0" smtClean="0">
                <a:solidFill>
                  <a:prstClr val="black"/>
                </a:solidFill>
              </a:rPr>
              <a:t>АО </a:t>
            </a:r>
            <a:r>
              <a:rPr lang="ru-RU" sz="1300" i="1" dirty="0">
                <a:solidFill>
                  <a:prstClr val="black"/>
                </a:solidFill>
              </a:rPr>
              <a:t>«</a:t>
            </a:r>
            <a:r>
              <a:rPr lang="ru-RU" sz="1400" i="1" dirty="0">
                <a:solidFill>
                  <a:prstClr val="black"/>
                </a:solidFill>
              </a:rPr>
              <a:t>КапиталЭнерго</a:t>
            </a:r>
            <a:r>
              <a:rPr lang="ru-RU" sz="1300" i="1" dirty="0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6DCF-F3D3-4953-B7B5-C2D50F55E1A4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6537" y="1310630"/>
            <a:ext cx="8801985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30 мая 2016 г. </a:t>
            </a:r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началось  строительство Объекта </a:t>
            </a: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концессии.</a:t>
            </a:r>
            <a:endParaRPr lang="ru-RU" sz="16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2" name="Рисунок 11" descr="X:\Фото\Стройка\30.05\Выкладка труб вдоль трассы от ЭЦМ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763112"/>
            <a:ext cx="8712968" cy="421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Текст 7"/>
          <p:cNvSpPr txBox="1">
            <a:spLocks/>
          </p:cNvSpPr>
          <p:nvPr/>
        </p:nvSpPr>
        <p:spPr>
          <a:xfrm>
            <a:off x="3401888" y="6093700"/>
            <a:ext cx="5943600" cy="3659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i="1" dirty="0" smtClean="0"/>
              <a:t>Сварка первого стыка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5869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Фото с ЭЦМ\Логотип КЭ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791573" cy="126876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8584" y="476672"/>
            <a:ext cx="6120680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Строительство</a:t>
            </a:r>
            <a:endParaRPr lang="ru-RU" sz="1400" i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6536" y="476672"/>
            <a:ext cx="357287" cy="35728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5248" y="476672"/>
            <a:ext cx="2393274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>
            <a:defPPr>
              <a:defRPr lang="ru-RU"/>
            </a:defPPr>
            <a:lvl1pPr marL="266700" indent="1588" eaLnBrk="0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8321"/>
              </a:buClr>
              <a:tabLst>
                <a:tab pos="1360488" algn="l"/>
              </a:tabLst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1400" i="1" dirty="0" smtClean="0">
                <a:solidFill>
                  <a:prstClr val="black"/>
                </a:solidFill>
              </a:rPr>
              <a:t>АО </a:t>
            </a:r>
            <a:r>
              <a:rPr lang="ru-RU" sz="1400" i="1" dirty="0">
                <a:solidFill>
                  <a:prstClr val="black"/>
                </a:solidFill>
              </a:rPr>
              <a:t>«КапиталЭнерго»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844824"/>
            <a:ext cx="8712000" cy="4246122"/>
          </a:xfrm>
          <a:prstGeom prst="rect">
            <a:avLst/>
          </a:prstGeom>
        </p:spPr>
      </p:pic>
      <p:sp>
        <p:nvSpPr>
          <p:cNvPr id="8" name="Текст 7"/>
          <p:cNvSpPr txBox="1">
            <a:spLocks/>
          </p:cNvSpPr>
          <p:nvPr/>
        </p:nvSpPr>
        <p:spPr>
          <a:xfrm>
            <a:off x="3224808" y="6093700"/>
            <a:ext cx="6120680" cy="3659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i="1" dirty="0" smtClean="0"/>
              <a:t>Строительство нового Центрального теплового пункта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5869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Фото с ЭЦМ\Логотип КЭ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791573" cy="126876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8584" y="476672"/>
            <a:ext cx="6120680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Строительство</a:t>
            </a:r>
            <a:endParaRPr lang="ru-RU" sz="1400" i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6536" y="476672"/>
            <a:ext cx="357287" cy="35728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3240" y="476672"/>
            <a:ext cx="2465282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>
            <a:defPPr>
              <a:defRPr lang="ru-RU"/>
            </a:defPPr>
            <a:lvl1pPr marL="266700" indent="1588" eaLnBrk="0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8321"/>
              </a:buClr>
              <a:tabLst>
                <a:tab pos="1360488" algn="l"/>
              </a:tabLst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1400" i="1" dirty="0" smtClean="0">
                <a:solidFill>
                  <a:prstClr val="black"/>
                </a:solidFill>
              </a:rPr>
              <a:t>АО </a:t>
            </a:r>
            <a:r>
              <a:rPr lang="ru-RU" sz="1400" i="1" dirty="0">
                <a:solidFill>
                  <a:prstClr val="black"/>
                </a:solidFill>
              </a:rPr>
              <a:t>«КапиталЭнерго»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6DCF-F3D3-4953-B7B5-C2D50F55E1A4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0" y="1531410"/>
            <a:ext cx="8712000" cy="4417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7"/>
          <p:cNvSpPr txBox="1">
            <a:spLocks/>
          </p:cNvSpPr>
          <p:nvPr/>
        </p:nvSpPr>
        <p:spPr>
          <a:xfrm>
            <a:off x="3224808" y="6093700"/>
            <a:ext cx="6120680" cy="3659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i="1" dirty="0" smtClean="0"/>
              <a:t>Прокладка теплотрассы через овраг</a:t>
            </a:r>
            <a:endParaRPr lang="ru-RU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Фото с ЭЦМ\Логотип КЭ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791573" cy="126876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8584" y="476672"/>
            <a:ext cx="6120680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Строительство</a:t>
            </a:r>
            <a:endParaRPr lang="ru-RU" sz="1400" i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6536" y="476672"/>
            <a:ext cx="357287" cy="35728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5248" y="476672"/>
            <a:ext cx="2393274" cy="360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58500" tIns="58500" rIns="58500" bIns="58500" anchor="ctr"/>
          <a:lstStyle>
            <a:defPPr>
              <a:defRPr lang="ru-RU"/>
            </a:defPPr>
            <a:lvl1pPr marL="266700" indent="1588" eaLnBrk="0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8321"/>
              </a:buClr>
              <a:tabLst>
                <a:tab pos="1360488" algn="l"/>
              </a:tabLst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1400" i="1" dirty="0" smtClean="0">
                <a:solidFill>
                  <a:prstClr val="black"/>
                </a:solidFill>
              </a:rPr>
              <a:t>АО </a:t>
            </a:r>
            <a:r>
              <a:rPr lang="ru-RU" sz="1400" i="1" dirty="0">
                <a:solidFill>
                  <a:prstClr val="black"/>
                </a:solidFill>
              </a:rPr>
              <a:t>«КапиталЭнерго»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6DCF-F3D3-4953-B7B5-C2D50F55E1A4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Владимир\Desktop\Презентация\Грунтовка тепловода от оврага до ул. Гагар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628800"/>
            <a:ext cx="4320480" cy="38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ладимир\Desktop\Презентация\IMAG07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79" y="2290693"/>
            <a:ext cx="4396170" cy="38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7"/>
          <p:cNvSpPr txBox="1">
            <a:spLocks/>
          </p:cNvSpPr>
          <p:nvPr/>
        </p:nvSpPr>
        <p:spPr>
          <a:xfrm>
            <a:off x="416496" y="5589240"/>
            <a:ext cx="4464496" cy="3659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 smtClean="0"/>
              <a:t>Грунтовка теплотрассы</a:t>
            </a:r>
            <a:endParaRPr lang="ru-RU" sz="1800" i="1" dirty="0"/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5131959" y="1786835"/>
            <a:ext cx="4396170" cy="3659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i="1" dirty="0" smtClean="0"/>
              <a:t>Сварка последнего стыка теплотрассы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13574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13594</TotalTime>
  <Words>487</Words>
  <Application>Microsoft Office PowerPoint</Application>
  <PresentationFormat>Лист A4 (210x297 мм)</PresentationFormat>
  <Paragraphs>109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</vt:lpstr>
      <vt:lpstr>Times New Roman</vt:lpstr>
      <vt:lpstr>Trebuchet MS</vt:lpstr>
      <vt:lpstr>Wingdings</vt:lpstr>
      <vt:lpstr>Тема Office</vt:lpstr>
      <vt:lpstr>Реализация концессионного соглашения в сфере теплоснабжения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Orange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Rocketboy</dc:creator>
  <cp:lastModifiedBy>user</cp:lastModifiedBy>
  <cp:revision>1002</cp:revision>
  <cp:lastPrinted>2017-01-26T11:07:12Z</cp:lastPrinted>
  <dcterms:created xsi:type="dcterms:W3CDTF">2010-05-31T09:25:58Z</dcterms:created>
  <dcterms:modified xsi:type="dcterms:W3CDTF">2017-02-01T09:29:15Z</dcterms:modified>
</cp:coreProperties>
</file>