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72" r:id="rId5"/>
    <p:sldId id="343" r:id="rId6"/>
    <p:sldId id="345" r:id="rId7"/>
    <p:sldId id="346" r:id="rId8"/>
    <p:sldId id="333" r:id="rId9"/>
    <p:sldId id="326" r:id="rId10"/>
    <p:sldId id="341" r:id="rId11"/>
    <p:sldId id="342" r:id="rId12"/>
    <p:sldId id="325" r:id="rId13"/>
  </p:sldIdLst>
  <p:sldSz cx="9144000" cy="6858000" type="screen4x3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8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9D9"/>
    <a:srgbClr val="B59953"/>
    <a:srgbClr val="468C4D"/>
    <a:srgbClr val="EDF7EE"/>
    <a:srgbClr val="6E92BE"/>
    <a:srgbClr val="5D86B7"/>
    <a:srgbClr val="324E70"/>
    <a:srgbClr val="477BB9"/>
    <a:srgbClr val="74BA7B"/>
    <a:srgbClr val="4A9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6" autoAdjust="0"/>
  </p:normalViewPr>
  <p:slideViewPr>
    <p:cSldViewPr showGuides="1">
      <p:cViewPr varScale="1">
        <p:scale>
          <a:sx n="78" d="100"/>
          <a:sy n="78" d="100"/>
        </p:scale>
        <p:origin x="96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0"/>
      <c:rAngAx val="0"/>
      <c:perspective val="7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803123721258071E-2"/>
          <c:y val="4.933924008443507E-2"/>
          <c:w val="0.88673536477555603"/>
          <c:h val="0.5678568441230121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Экономически обоснованный тариф</c:v>
                </c:pt>
              </c:strCache>
            </c:strRef>
          </c:tx>
          <c:spPr>
            <a:solidFill>
              <a:srgbClr val="324E70"/>
            </a:solidFill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 план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5.36</c:v>
                </c:pt>
                <c:pt idx="1">
                  <c:v>5.47</c:v>
                </c:pt>
                <c:pt idx="2">
                  <c:v>5.56</c:v>
                </c:pt>
                <c:pt idx="3">
                  <c:v>5.63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9-400E-A2CD-AFC1E3A89F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Базовый</c:v>
                </c:pt>
              </c:strCache>
            </c:strRef>
          </c:tx>
          <c:spPr>
            <a:solidFill>
              <a:srgbClr val="B59953"/>
            </a:solidFill>
          </c:spPr>
          <c:invertIfNegative val="0"/>
          <c:dLbls>
            <c:dLbl>
              <c:idx val="0"/>
              <c:layout>
                <c:manualLayout>
                  <c:x val="1.9950164267462347E-2"/>
                  <c:y val="-8.99256721943394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D9-400E-A2CD-AFC1E3A89F8D}"/>
                </c:ext>
              </c:extLst>
            </c:dLbl>
            <c:dLbl>
              <c:idx val="1"/>
              <c:layout>
                <c:manualLayout>
                  <c:x val="2.5195348664963153E-2"/>
                  <c:y val="-1.2117626853424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D9-400E-A2CD-AFC1E3A89F8D}"/>
                </c:ext>
              </c:extLst>
            </c:dLbl>
            <c:dLbl>
              <c:idx val="2"/>
              <c:layout>
                <c:manualLayout>
                  <c:x val="2.1836198094391628E-2"/>
                  <c:y val="-6.0588134267121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D9-400E-A2CD-AFC1E3A89F8D}"/>
                </c:ext>
              </c:extLst>
            </c:dLbl>
            <c:dLbl>
              <c:idx val="3"/>
              <c:layout>
                <c:manualLayout>
                  <c:x val="1.8701778009661798E-2"/>
                  <c:y val="-1.0478918959539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D9-400E-A2CD-AFC1E3A89F8D}"/>
                </c:ext>
              </c:extLst>
            </c:dLbl>
            <c:dLbl>
              <c:idx val="4"/>
              <c:layout>
                <c:manualLayout>
                  <c:x val="2.8555028277281361E-2"/>
                  <c:y val="-6.0588134267122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4D9-400E-A2CD-AFC1E3A89F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 план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3.93</c:v>
                </c:pt>
                <c:pt idx="1">
                  <c:v>4.1100000000000003</c:v>
                </c:pt>
                <c:pt idx="2" formatCode="0.00">
                  <c:v>4.3</c:v>
                </c:pt>
                <c:pt idx="3" formatCode="0.00">
                  <c:v>4.68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D9-400E-A2CD-AFC1E3A89F8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Городское население с электроплитами</c:v>
                </c:pt>
              </c:strCache>
            </c:strRef>
          </c:tx>
          <c:spPr>
            <a:solidFill>
              <a:srgbClr val="4A9451"/>
            </a:solidFill>
          </c:spPr>
          <c:invertIfNegative val="0"/>
          <c:dLbls>
            <c:dLbl>
              <c:idx val="0"/>
              <c:layout>
                <c:manualLayout>
                  <c:x val="2.664225632145838E-2"/>
                  <c:y val="-9.59186066425145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4D9-400E-A2CD-AFC1E3A89F8D}"/>
                </c:ext>
              </c:extLst>
            </c:dLbl>
            <c:dLbl>
              <c:idx val="1"/>
              <c:layout>
                <c:manualLayout>
                  <c:x val="1.8806298579852974E-2"/>
                  <c:y val="-1.4387790996377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4D9-400E-A2CD-AFC1E3A89F8D}"/>
                </c:ext>
              </c:extLst>
            </c:dLbl>
            <c:dLbl>
              <c:idx val="2"/>
              <c:layout>
                <c:manualLayout>
                  <c:x val="2.5075064773137302E-2"/>
                  <c:y val="-7.1938954981885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4D9-400E-A2CD-AFC1E3A89F8D}"/>
                </c:ext>
              </c:extLst>
            </c:dLbl>
            <c:dLbl>
              <c:idx val="3"/>
              <c:layout>
                <c:manualLayout>
                  <c:x val="1.84768181519776E-2"/>
                  <c:y val="-1.0727023386957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4D9-400E-A2CD-AFC1E3A89F8D}"/>
                </c:ext>
              </c:extLst>
            </c:dLbl>
            <c:dLbl>
              <c:idx val="4"/>
              <c:layout>
                <c:manualLayout>
                  <c:x val="2.1836198094391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4D9-400E-A2CD-AFC1E3A89F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 план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2.75</c:v>
                </c:pt>
                <c:pt idx="1">
                  <c:v>2.95</c:v>
                </c:pt>
                <c:pt idx="2" formatCode="0.00">
                  <c:v>3.2</c:v>
                </c:pt>
                <c:pt idx="3" formatCode="0.00">
                  <c:v>3.58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4D9-400E-A2CD-AFC1E3A89F8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Сельское население</c:v>
                </c:pt>
              </c:strCache>
            </c:strRef>
          </c:tx>
          <c:spPr>
            <a:solidFill>
              <a:srgbClr val="88A9D2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4D9-400E-A2CD-AFC1E3A89F8D}"/>
                </c:ext>
              </c:extLst>
            </c:dLbl>
            <c:dLbl>
              <c:idx val="1"/>
              <c:layout>
                <c:manualLayout>
                  <c:x val="2.664225632145838E-2"/>
                  <c:y val="2.39796516606290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4D9-400E-A2CD-AFC1E3A89F8D}"/>
                </c:ext>
              </c:extLst>
            </c:dLbl>
            <c:dLbl>
              <c:idx val="2"/>
              <c:layout>
                <c:manualLayout>
                  <c:x val="2.8209447869779462E-2"/>
                  <c:y val="-2.3981539822177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4D9-400E-A2CD-AFC1E3A89F8D}"/>
                </c:ext>
              </c:extLst>
            </c:dLbl>
            <c:dLbl>
              <c:idx val="3"/>
              <c:layout>
                <c:manualLayout>
                  <c:x val="2.0373490128174056E-2"/>
                  <c:y val="-2.39815398221767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4D9-400E-A2CD-AFC1E3A89F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 план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2.75</c:v>
                </c:pt>
                <c:pt idx="1">
                  <c:v>2.88</c:v>
                </c:pt>
                <c:pt idx="2">
                  <c:v>3.01</c:v>
                </c:pt>
                <c:pt idx="3">
                  <c:v>3.28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4D9-400E-A2CD-AFC1E3A89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243904"/>
        <c:axId val="121262080"/>
        <c:axId val="0"/>
      </c:bar3DChart>
      <c:catAx>
        <c:axId val="12124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1262080"/>
        <c:crosses val="autoZero"/>
        <c:auto val="1"/>
        <c:lblAlgn val="ctr"/>
        <c:lblOffset val="100"/>
        <c:noMultiLvlLbl val="0"/>
      </c:catAx>
      <c:valAx>
        <c:axId val="121262080"/>
        <c:scaling>
          <c:orientation val="minMax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243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485737076099364"/>
          <c:y val="0.71523162927383011"/>
          <c:w val="0.73758747273456904"/>
          <c:h val="0.250558848614193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093296418392057"/>
          <c:y val="3.0278970739362292E-2"/>
          <c:w val="0.84501992403990511"/>
          <c:h val="0.8459823908454615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перекрестного субсидирования, млн.руб.</c:v>
                </c:pt>
              </c:strCache>
            </c:strRef>
          </c:tx>
          <c:spPr>
            <a:solidFill>
              <a:srgbClr val="1F497D">
                <a:lumMod val="40000"/>
                <a:lumOff val="60000"/>
              </a:srgbClr>
            </a:solidFill>
            <a:ln w="9525" cap="flat" cmpd="sng" algn="ctr">
              <a:solidFill>
                <a:schemeClr val="accent4"/>
              </a:solidFill>
              <a:prstDash val="solid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D86B7"/>
              </a:solidFill>
              <a:ln w="9525" cap="flat" cmpd="sng" algn="ctr">
                <a:solidFill>
                  <a:schemeClr val="accent4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0-0D0C-4ED1-B93B-1B72055E0C2E}"/>
              </c:ext>
            </c:extLst>
          </c:dPt>
          <c:dPt>
            <c:idx val="1"/>
            <c:invertIfNegative val="0"/>
            <c:bubble3D val="0"/>
            <c:spPr>
              <a:solidFill>
                <a:srgbClr val="5D86B7"/>
              </a:solidFill>
              <a:ln w="9525" cap="flat" cmpd="sng" algn="ctr">
                <a:solidFill>
                  <a:schemeClr val="accent4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0D0C-4ED1-B93B-1B72055E0C2E}"/>
              </c:ext>
            </c:extLst>
          </c:dPt>
          <c:dPt>
            <c:idx val="2"/>
            <c:invertIfNegative val="0"/>
            <c:bubble3D val="0"/>
            <c:spPr>
              <a:solidFill>
                <a:srgbClr val="5D86B7"/>
              </a:solidFill>
              <a:ln w="9525" cap="flat" cmpd="sng" algn="ctr">
                <a:solidFill>
                  <a:schemeClr val="accent4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2-0D0C-4ED1-B93B-1B72055E0C2E}"/>
              </c:ext>
            </c:extLst>
          </c:dPt>
          <c:dPt>
            <c:idx val="3"/>
            <c:invertIfNegative val="0"/>
            <c:bubble3D val="0"/>
            <c:spPr>
              <a:solidFill>
                <a:srgbClr val="5D86B7"/>
              </a:solidFill>
              <a:ln w="9525" cap="flat" cmpd="sng" algn="ctr">
                <a:solidFill>
                  <a:srgbClr val="4F81BD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3-0D0C-4ED1-B93B-1B72055E0C2E}"/>
              </c:ext>
            </c:extLst>
          </c:dPt>
          <c:dPt>
            <c:idx val="4"/>
            <c:invertIfNegative val="0"/>
            <c:bubble3D val="0"/>
            <c:spPr>
              <a:solidFill>
                <a:srgbClr val="324E70"/>
              </a:solidFill>
              <a:ln w="9525" cap="flat" cmpd="sng" algn="ctr">
                <a:solidFill>
                  <a:schemeClr val="accent4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4-0D0C-4ED1-B93B-1B72055E0C2E}"/>
              </c:ext>
            </c:extLst>
          </c:dPt>
          <c:dLbls>
            <c:dLbl>
              <c:idx val="0"/>
              <c:layout>
                <c:manualLayout>
                  <c:x val="3.2458291261639278E-3"/>
                  <c:y val="-0.438167460559937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0C-4ED1-B93B-1B72055E0C2E}"/>
                </c:ext>
              </c:extLst>
            </c:dLbl>
            <c:dLbl>
              <c:idx val="1"/>
              <c:layout>
                <c:manualLayout>
                  <c:x val="1.2693525694785142E-2"/>
                  <c:y val="-0.445522546105988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0C-4ED1-B93B-1B72055E0C2E}"/>
                </c:ext>
              </c:extLst>
            </c:dLbl>
            <c:dLbl>
              <c:idx val="2"/>
              <c:layout>
                <c:manualLayout>
                  <c:x val="2.0539015822234108E-2"/>
                  <c:y val="-0.444944485334962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0C-4ED1-B93B-1B72055E0C2E}"/>
                </c:ext>
              </c:extLst>
            </c:dLbl>
            <c:dLbl>
              <c:idx val="3"/>
              <c:layout>
                <c:manualLayout>
                  <c:x val="1.7375896286843252E-2"/>
                  <c:y val="-0.438167460559937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0C-4ED1-B93B-1B72055E0C2E}"/>
                </c:ext>
              </c:extLst>
            </c:dLbl>
            <c:dLbl>
              <c:idx val="4"/>
              <c:layout>
                <c:manualLayout>
                  <c:x val="1.4212899648318214E-2"/>
                  <c:y val="-0.388563597100322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0C-4ED1-B93B-1B72055E0C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 план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6313</c:v>
                </c:pt>
                <c:pt idx="1">
                  <c:v>6293</c:v>
                </c:pt>
                <c:pt idx="2">
                  <c:v>6295</c:v>
                </c:pt>
                <c:pt idx="3">
                  <c:v>6306</c:v>
                </c:pt>
                <c:pt idx="4">
                  <c:v>6103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0C-4ED1-B93B-1B72055E0C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965568"/>
        <c:axId val="33967104"/>
        <c:axId val="0"/>
      </c:bar3DChart>
      <c:catAx>
        <c:axId val="3396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967104"/>
        <c:crosses val="autoZero"/>
        <c:auto val="1"/>
        <c:lblAlgn val="ctr"/>
        <c:lblOffset val="100"/>
        <c:noMultiLvlLbl val="0"/>
      </c:catAx>
      <c:valAx>
        <c:axId val="33967104"/>
        <c:scaling>
          <c:orientation val="minMax"/>
          <c:max val="6320"/>
          <c:min val="5000"/>
        </c:scaling>
        <c:delete val="0"/>
        <c:axPos val="l"/>
        <c:majorGridlines/>
        <c:minorGridlines/>
        <c:numFmt formatCode="#,##0.00" sourceLinked="1"/>
        <c:majorTickMark val="out"/>
        <c:minorTickMark val="none"/>
        <c:tickLblPos val="nextTo"/>
        <c:crossAx val="33965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632242155221534E-2"/>
          <c:y val="5.9995543424467987E-2"/>
          <c:w val="0.62526634139867254"/>
          <c:h val="0.790423190526723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Величина перекрестного субсидирования, млн.руб.</c:v>
                </c:pt>
              </c:strCache>
            </c:strRef>
          </c:tx>
          <c:spPr>
            <a:solidFill>
              <a:srgbClr val="EEECE1">
                <a:lumMod val="75000"/>
              </a:srgbClr>
            </a:solidFill>
          </c:spPr>
          <c:invertIfNegative val="0"/>
          <c:dLbls>
            <c:dLbl>
              <c:idx val="0"/>
              <c:layout>
                <c:manualLayout>
                  <c:x val="2.2431405380534661E-2"/>
                  <c:y val="-0.398351332610552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DF-48A0-ADB3-A14E583A6F82}"/>
                </c:ext>
              </c:extLst>
            </c:dLbl>
            <c:dLbl>
              <c:idx val="1"/>
              <c:layout>
                <c:manualLayout>
                  <c:x val="1.4420189173200855E-2"/>
                  <c:y val="-0.44700493048665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1DF-48A0-ADB3-A14E583A6F8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Установлено на 2022</c:v>
                </c:pt>
                <c:pt idx="1">
                  <c:v>План на 2023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6306</c:v>
                </c:pt>
                <c:pt idx="1">
                  <c:v>6103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DF-48A0-ADB3-A14E583A6F8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Снижение за счет повышения коэффициента млн.руб.</c:v>
                </c:pt>
              </c:strCache>
            </c:strRef>
          </c:tx>
          <c:spPr>
            <a:solidFill>
              <a:srgbClr val="4A945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Установлено на 2022</c:v>
                </c:pt>
                <c:pt idx="1">
                  <c:v>План на 2023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DF-48A0-ADB3-A14E583A6F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103872"/>
        <c:axId val="33105408"/>
        <c:axId val="0"/>
      </c:bar3DChart>
      <c:catAx>
        <c:axId val="33103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aseline="0">
                <a:latin typeface="Times New Roman" pitchFamily="18" charset="0"/>
              </a:defRPr>
            </a:pPr>
            <a:endParaRPr lang="ru-RU"/>
          </a:p>
        </c:txPr>
        <c:crossAx val="33105408"/>
        <c:crosses val="autoZero"/>
        <c:auto val="1"/>
        <c:lblAlgn val="ctr"/>
        <c:lblOffset val="100"/>
        <c:noMultiLvlLbl val="0"/>
      </c:catAx>
      <c:valAx>
        <c:axId val="33105408"/>
        <c:scaling>
          <c:orientation val="minMax"/>
          <c:max val="6400"/>
          <c:min val="5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33103872"/>
        <c:crosses val="autoZero"/>
        <c:crossBetween val="between"/>
        <c:majorUnit val="200"/>
      </c:valAx>
    </c:plotArea>
    <c:legend>
      <c:legendPos val="r"/>
      <c:layout>
        <c:manualLayout>
          <c:xMode val="edge"/>
          <c:yMode val="edge"/>
          <c:x val="0.68905820520749239"/>
          <c:y val="4.7282625162860699E-2"/>
          <c:w val="0.30453282182664054"/>
          <c:h val="0.59098318577629305"/>
        </c:manualLayout>
      </c:layout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BE8198-1CB1-4594-95CC-BA6CC86DD8BD}" type="doc">
      <dgm:prSet loTypeId="urn:microsoft.com/office/officeart/2008/layout/VerticalCurvedList" loCatId="list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3D115D1-B91B-44F5-BE6D-113A6E7FB6D8}">
      <dgm:prSet custT="1"/>
      <dgm:spPr>
        <a:solidFill>
          <a:srgbClr val="468C4D"/>
        </a:solidFill>
      </dgm:spPr>
      <dgm:t>
        <a:bodyPr/>
        <a:lstStyle/>
        <a:p>
          <a:pPr rtl="0"/>
          <a:r>
            <a:rPr lang="ru-RU" sz="2200" dirty="0" smtClean="0">
              <a:latin typeface="Arial" panose="020B0604020202020204" pitchFamily="34" charset="0"/>
              <a:cs typeface="Arial" panose="020B0604020202020204" pitchFamily="34" charset="0"/>
            </a:rPr>
            <a:t>Снижение тарифной нагрузки для всех групп потребителей электроэнергии</a:t>
          </a:r>
        </a:p>
      </dgm:t>
    </dgm:pt>
    <dgm:pt modelId="{D6B48556-C9EE-4B33-A9F1-A22056A58D6A}" type="parTrans" cxnId="{C0FDCADF-1B15-4E78-8899-4F11211A4722}">
      <dgm:prSet/>
      <dgm:spPr/>
      <dgm:t>
        <a:bodyPr/>
        <a:lstStyle/>
        <a:p>
          <a:endParaRPr lang="ru-RU"/>
        </a:p>
      </dgm:t>
    </dgm:pt>
    <dgm:pt modelId="{81C8CC37-E93D-49CE-991D-D6136029EA22}" type="sibTrans" cxnId="{C0FDCADF-1B15-4E78-8899-4F11211A4722}">
      <dgm:prSet/>
      <dgm:spPr/>
      <dgm:t>
        <a:bodyPr/>
        <a:lstStyle/>
        <a:p>
          <a:endParaRPr lang="ru-RU"/>
        </a:p>
      </dgm:t>
    </dgm:pt>
    <dgm:pt modelId="{511C737A-5217-443F-9662-E3A5D432DCE9}">
      <dgm:prSet custT="1"/>
      <dgm:spPr>
        <a:solidFill>
          <a:srgbClr val="468C4D"/>
        </a:solidFill>
      </dgm:spPr>
      <dgm:t>
        <a:bodyPr/>
        <a:lstStyle/>
        <a:p>
          <a:pPr rtl="0"/>
          <a:r>
            <a:rPr lang="ru-RU" sz="2200" dirty="0" smtClean="0">
              <a:latin typeface="Arial" panose="020B0604020202020204" pitchFamily="34" charset="0"/>
              <a:cs typeface="Arial" panose="020B0604020202020204" pitchFamily="34" charset="0"/>
            </a:rPr>
            <a:t>Оптимизация административно-управленческих, накладных расходов сетевых организаций</a:t>
          </a:r>
        </a:p>
      </dgm:t>
    </dgm:pt>
    <dgm:pt modelId="{3D482B10-C7BE-4CFF-AFEA-6AB3BDC31F29}" type="sibTrans" cxnId="{94F9E61B-1610-4434-BE08-3727E95A4A14}">
      <dgm:prSet/>
      <dgm:spPr>
        <a:ln>
          <a:solidFill>
            <a:srgbClr val="468C4D"/>
          </a:solidFill>
        </a:ln>
      </dgm:spPr>
      <dgm:t>
        <a:bodyPr/>
        <a:lstStyle/>
        <a:p>
          <a:endParaRPr lang="ru-RU"/>
        </a:p>
      </dgm:t>
    </dgm:pt>
    <dgm:pt modelId="{8DB47421-B7F5-4F20-9B48-6DF660C58C51}" type="parTrans" cxnId="{94F9E61B-1610-4434-BE08-3727E95A4A14}">
      <dgm:prSet/>
      <dgm:spPr/>
      <dgm:t>
        <a:bodyPr/>
        <a:lstStyle/>
        <a:p>
          <a:endParaRPr lang="ru-RU"/>
        </a:p>
      </dgm:t>
    </dgm:pt>
    <dgm:pt modelId="{427B97C5-C8C4-4DB1-9107-2F71E6D86BA7}">
      <dgm:prSet custT="1"/>
      <dgm:spPr>
        <a:solidFill>
          <a:srgbClr val="468C4D"/>
        </a:solidFill>
      </dgm:spPr>
      <dgm:t>
        <a:bodyPr/>
        <a:lstStyle/>
        <a:p>
          <a:pPr rtl="0"/>
          <a:r>
            <a:rPr lang="ru-RU" sz="2200" dirty="0" smtClean="0">
              <a:latin typeface="Arial" panose="020B0604020202020204" pitchFamily="34" charset="0"/>
              <a:cs typeface="Arial" panose="020B0604020202020204" pitchFamily="34" charset="0"/>
            </a:rPr>
            <a:t>Сокращение количества ТСО</a:t>
          </a:r>
        </a:p>
      </dgm:t>
    </dgm:pt>
    <dgm:pt modelId="{D4B42F19-6DE3-497B-AB3C-1837BCEB6D34}" type="sibTrans" cxnId="{42B048DA-9270-4CF6-8866-1DE4C31B2D59}">
      <dgm:prSet/>
      <dgm:spPr/>
      <dgm:t>
        <a:bodyPr/>
        <a:lstStyle/>
        <a:p>
          <a:endParaRPr lang="ru-RU"/>
        </a:p>
      </dgm:t>
    </dgm:pt>
    <dgm:pt modelId="{E33E6DCE-9336-452B-8E59-AA9F575EB442}" type="parTrans" cxnId="{42B048DA-9270-4CF6-8866-1DE4C31B2D59}">
      <dgm:prSet/>
      <dgm:spPr/>
      <dgm:t>
        <a:bodyPr/>
        <a:lstStyle/>
        <a:p>
          <a:endParaRPr lang="ru-RU"/>
        </a:p>
      </dgm:t>
    </dgm:pt>
    <dgm:pt modelId="{27BE819A-6D59-4E85-9C51-58F287B74DCE}">
      <dgm:prSet/>
      <dgm:spPr>
        <a:solidFill>
          <a:srgbClr val="468C4D"/>
        </a:solidFill>
      </dgm:spPr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Повышение показателей надежности и качества энергоснабжения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и др.</a:t>
          </a:r>
        </a:p>
      </dgm:t>
    </dgm:pt>
    <dgm:pt modelId="{CB088496-B9BE-40E6-9416-87AEDE13B739}" type="parTrans" cxnId="{320DF98E-1CB1-47A4-9092-55B6A37EB7E1}">
      <dgm:prSet/>
      <dgm:spPr/>
      <dgm:t>
        <a:bodyPr/>
        <a:lstStyle/>
        <a:p>
          <a:endParaRPr lang="ru-RU"/>
        </a:p>
      </dgm:t>
    </dgm:pt>
    <dgm:pt modelId="{CC9C4B9B-F114-4186-93A8-A7D40D1ADB58}" type="sibTrans" cxnId="{320DF98E-1CB1-47A4-9092-55B6A37EB7E1}">
      <dgm:prSet/>
      <dgm:spPr/>
      <dgm:t>
        <a:bodyPr/>
        <a:lstStyle/>
        <a:p>
          <a:endParaRPr lang="ru-RU"/>
        </a:p>
      </dgm:t>
    </dgm:pt>
    <dgm:pt modelId="{AC56B461-1D62-4E85-9905-D4F0A1F1FAC4}" type="pres">
      <dgm:prSet presAssocID="{81BE8198-1CB1-4594-95CC-BA6CC86DD8B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A59699E-05CC-4CDB-9DBC-84D080131782}" type="pres">
      <dgm:prSet presAssocID="{81BE8198-1CB1-4594-95CC-BA6CC86DD8BD}" presName="Name1" presStyleCnt="0"/>
      <dgm:spPr/>
      <dgm:t>
        <a:bodyPr/>
        <a:lstStyle/>
        <a:p>
          <a:endParaRPr lang="ru-RU"/>
        </a:p>
      </dgm:t>
    </dgm:pt>
    <dgm:pt modelId="{9C4265A1-E26F-4B86-91D0-B11F27CB4332}" type="pres">
      <dgm:prSet presAssocID="{81BE8198-1CB1-4594-95CC-BA6CC86DD8BD}" presName="cycle" presStyleCnt="0"/>
      <dgm:spPr/>
      <dgm:t>
        <a:bodyPr/>
        <a:lstStyle/>
        <a:p>
          <a:endParaRPr lang="ru-RU"/>
        </a:p>
      </dgm:t>
    </dgm:pt>
    <dgm:pt modelId="{1380781E-DC40-412C-B9FE-9B1F78110B1A}" type="pres">
      <dgm:prSet presAssocID="{81BE8198-1CB1-4594-95CC-BA6CC86DD8BD}" presName="srcNode" presStyleLbl="node1" presStyleIdx="0" presStyleCnt="4"/>
      <dgm:spPr/>
      <dgm:t>
        <a:bodyPr/>
        <a:lstStyle/>
        <a:p>
          <a:endParaRPr lang="ru-RU"/>
        </a:p>
      </dgm:t>
    </dgm:pt>
    <dgm:pt modelId="{2AF62088-EAF0-4A09-ABA0-C1207D07EE77}" type="pres">
      <dgm:prSet presAssocID="{81BE8198-1CB1-4594-95CC-BA6CC86DD8BD}" presName="conn" presStyleLbl="parChTrans1D2" presStyleIdx="0" presStyleCnt="1"/>
      <dgm:spPr/>
      <dgm:t>
        <a:bodyPr/>
        <a:lstStyle/>
        <a:p>
          <a:endParaRPr lang="ru-RU"/>
        </a:p>
      </dgm:t>
    </dgm:pt>
    <dgm:pt modelId="{EE9EF924-1EA3-4C3A-9B4D-2EE429803EE6}" type="pres">
      <dgm:prSet presAssocID="{81BE8198-1CB1-4594-95CC-BA6CC86DD8BD}" presName="extraNode" presStyleLbl="node1" presStyleIdx="0" presStyleCnt="4"/>
      <dgm:spPr/>
      <dgm:t>
        <a:bodyPr/>
        <a:lstStyle/>
        <a:p>
          <a:endParaRPr lang="ru-RU"/>
        </a:p>
      </dgm:t>
    </dgm:pt>
    <dgm:pt modelId="{7A80F203-BC4A-4743-B67E-20B1561AEE7D}" type="pres">
      <dgm:prSet presAssocID="{81BE8198-1CB1-4594-95CC-BA6CC86DD8BD}" presName="dstNode" presStyleLbl="node1" presStyleIdx="0" presStyleCnt="4"/>
      <dgm:spPr/>
      <dgm:t>
        <a:bodyPr/>
        <a:lstStyle/>
        <a:p>
          <a:endParaRPr lang="ru-RU"/>
        </a:p>
      </dgm:t>
    </dgm:pt>
    <dgm:pt modelId="{47638C6E-36C7-4FF2-BA65-7B90438F9BCE}" type="pres">
      <dgm:prSet presAssocID="{511C737A-5217-443F-9662-E3A5D432DCE9}" presName="text_1" presStyleLbl="node1" presStyleIdx="0" presStyleCnt="4" custScaleX="84511" custScaleY="111137" custLinFactY="102058" custLinFactNeighborX="448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5C1DD-DC8E-4E04-9A31-252FDB582042}" type="pres">
      <dgm:prSet presAssocID="{511C737A-5217-443F-9662-E3A5D432DCE9}" presName="accent_1" presStyleCnt="0"/>
      <dgm:spPr/>
      <dgm:t>
        <a:bodyPr/>
        <a:lstStyle/>
        <a:p>
          <a:endParaRPr lang="ru-RU"/>
        </a:p>
      </dgm:t>
    </dgm:pt>
    <dgm:pt modelId="{C6ACE691-6D1D-47A8-9D86-C847BD2AA3DB}" type="pres">
      <dgm:prSet presAssocID="{511C737A-5217-443F-9662-E3A5D432DCE9}" presName="accentRepeatNode" presStyleLbl="solidFgAcc1" presStyleIdx="0" presStyleCnt="4" custScaleX="64843" custScaleY="65976" custLinFactNeighborX="-16391" custLinFactNeighborY="-35113"/>
      <dgm:spPr>
        <a:solidFill>
          <a:srgbClr val="EFE9D9"/>
        </a:solidFill>
        <a:ln>
          <a:solidFill>
            <a:srgbClr val="468C4D"/>
          </a:solidFill>
        </a:ln>
      </dgm:spPr>
      <dgm:t>
        <a:bodyPr/>
        <a:lstStyle/>
        <a:p>
          <a:endParaRPr lang="ru-RU"/>
        </a:p>
      </dgm:t>
    </dgm:pt>
    <dgm:pt modelId="{1069993C-47A0-4FAE-956E-FC8C78E30A68}" type="pres">
      <dgm:prSet presAssocID="{427B97C5-C8C4-4DB1-9107-2F71E6D86BA7}" presName="text_2" presStyleLbl="node1" presStyleIdx="1" presStyleCnt="4" custScaleX="89789" custScaleY="100385" custLinFactY="-78710" custLinFactNeighborX="58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4A5B1-6441-4ECB-819A-8337C5250148}" type="pres">
      <dgm:prSet presAssocID="{427B97C5-C8C4-4DB1-9107-2F71E6D86BA7}" presName="accent_2" presStyleCnt="0"/>
      <dgm:spPr/>
      <dgm:t>
        <a:bodyPr/>
        <a:lstStyle/>
        <a:p>
          <a:endParaRPr lang="ru-RU"/>
        </a:p>
      </dgm:t>
    </dgm:pt>
    <dgm:pt modelId="{138C0746-60F7-469B-BB16-F96182F2FA54}" type="pres">
      <dgm:prSet presAssocID="{427B97C5-C8C4-4DB1-9107-2F71E6D86BA7}" presName="accentRepeatNode" presStyleLbl="solidFgAcc1" presStyleIdx="1" presStyleCnt="4" custScaleX="66294" custScaleY="66710" custLinFactNeighborX="-5700" custLinFactNeighborY="-34762"/>
      <dgm:spPr>
        <a:solidFill>
          <a:srgbClr val="EFE9D9"/>
        </a:solidFill>
        <a:ln>
          <a:solidFill>
            <a:srgbClr val="468C4D"/>
          </a:solidFill>
        </a:ln>
      </dgm:spPr>
      <dgm:t>
        <a:bodyPr/>
        <a:lstStyle/>
        <a:p>
          <a:endParaRPr lang="ru-RU"/>
        </a:p>
      </dgm:t>
    </dgm:pt>
    <dgm:pt modelId="{AA309757-2968-4039-80B3-DE372C72FDB8}" type="pres">
      <dgm:prSet presAssocID="{E3D115D1-B91B-44F5-BE6D-113A6E7FB6D8}" presName="text_3" presStyleLbl="node1" presStyleIdx="2" presStyleCnt="4" custScaleX="90047" custScaleY="125170" custLinFactY="-62262" custLinFactNeighborX="150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2A347-1F21-4E0C-B5EA-46A8E804ACC0}" type="pres">
      <dgm:prSet presAssocID="{E3D115D1-B91B-44F5-BE6D-113A6E7FB6D8}" presName="accent_3" presStyleCnt="0"/>
      <dgm:spPr/>
      <dgm:t>
        <a:bodyPr/>
        <a:lstStyle/>
        <a:p>
          <a:endParaRPr lang="ru-RU"/>
        </a:p>
      </dgm:t>
    </dgm:pt>
    <dgm:pt modelId="{2C394C5D-C9E2-4ED7-8082-B1BAC4BF5CAA}" type="pres">
      <dgm:prSet presAssocID="{E3D115D1-B91B-44F5-BE6D-113A6E7FB6D8}" presName="accentRepeatNode" presStyleLbl="solidFgAcc1" presStyleIdx="2" presStyleCnt="4" custAng="12639044" custScaleX="71864" custScaleY="66787" custLinFactNeighborX="1766" custLinFactNeighborY="-31241"/>
      <dgm:spPr>
        <a:prstGeom prst="ellipse">
          <a:avLst/>
        </a:prstGeom>
        <a:solidFill>
          <a:srgbClr val="EFE9D9"/>
        </a:solidFill>
        <a:ln>
          <a:solidFill>
            <a:srgbClr val="468C4D"/>
          </a:solidFill>
        </a:ln>
      </dgm:spPr>
      <dgm:t>
        <a:bodyPr/>
        <a:lstStyle/>
        <a:p>
          <a:endParaRPr lang="ru-RU"/>
        </a:p>
      </dgm:t>
    </dgm:pt>
    <dgm:pt modelId="{A831ED94-6629-4D30-8FC5-FD01D5674305}" type="pres">
      <dgm:prSet presAssocID="{27BE819A-6D59-4E85-9C51-58F287B74DCE}" presName="text_4" presStyleLbl="node1" presStyleIdx="3" presStyleCnt="4" custScaleX="84168" custScaleY="98527" custLinFactNeighborX="3674" custLinFactNeighborY="7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69D38-7E12-4FB8-88D2-99CDC4B5AA70}" type="pres">
      <dgm:prSet presAssocID="{27BE819A-6D59-4E85-9C51-58F287B74DCE}" presName="accent_4" presStyleCnt="0"/>
      <dgm:spPr/>
      <dgm:t>
        <a:bodyPr/>
        <a:lstStyle/>
        <a:p>
          <a:endParaRPr lang="ru-RU"/>
        </a:p>
      </dgm:t>
    </dgm:pt>
    <dgm:pt modelId="{62026FB5-CB10-40F0-9FE0-884428F170B4}" type="pres">
      <dgm:prSet presAssocID="{27BE819A-6D59-4E85-9C51-58F287B74DCE}" presName="accentRepeatNode" presStyleLbl="solidFgAcc1" presStyleIdx="3" presStyleCnt="4" custLinFactNeighborX="5756" custLinFactNeighborY="-16488"/>
      <dgm:spPr>
        <a:solidFill>
          <a:srgbClr val="EFE9D9"/>
        </a:solidFill>
        <a:ln>
          <a:solidFill>
            <a:srgbClr val="468C4D"/>
          </a:solidFill>
        </a:ln>
      </dgm:spPr>
      <dgm:t>
        <a:bodyPr/>
        <a:lstStyle/>
        <a:p>
          <a:endParaRPr lang="ru-RU"/>
        </a:p>
      </dgm:t>
    </dgm:pt>
  </dgm:ptLst>
  <dgm:cxnLst>
    <dgm:cxn modelId="{B1F5F51B-993E-4B69-8816-DBDD3377DC32}" type="presOf" srcId="{81BE8198-1CB1-4594-95CC-BA6CC86DD8BD}" destId="{AC56B461-1D62-4E85-9905-D4F0A1F1FAC4}" srcOrd="0" destOrd="0" presId="urn:microsoft.com/office/officeart/2008/layout/VerticalCurvedList"/>
    <dgm:cxn modelId="{128C68C0-1E99-463A-BB76-C91696B86AE5}" type="presOf" srcId="{511C737A-5217-443F-9662-E3A5D432DCE9}" destId="{47638C6E-36C7-4FF2-BA65-7B90438F9BCE}" srcOrd="0" destOrd="0" presId="urn:microsoft.com/office/officeart/2008/layout/VerticalCurvedList"/>
    <dgm:cxn modelId="{F842FB2E-24E6-4320-8761-54E56647B515}" type="presOf" srcId="{427B97C5-C8C4-4DB1-9107-2F71E6D86BA7}" destId="{1069993C-47A0-4FAE-956E-FC8C78E30A68}" srcOrd="0" destOrd="0" presId="urn:microsoft.com/office/officeart/2008/layout/VerticalCurvedList"/>
    <dgm:cxn modelId="{58CBF768-17C3-4021-BA79-2EC7DBCB3EA9}" type="presOf" srcId="{3D482B10-C7BE-4CFF-AFEA-6AB3BDC31F29}" destId="{2AF62088-EAF0-4A09-ABA0-C1207D07EE77}" srcOrd="0" destOrd="0" presId="urn:microsoft.com/office/officeart/2008/layout/VerticalCurvedList"/>
    <dgm:cxn modelId="{E6721A7E-887A-40A2-BC59-B060C8F67C63}" type="presOf" srcId="{E3D115D1-B91B-44F5-BE6D-113A6E7FB6D8}" destId="{AA309757-2968-4039-80B3-DE372C72FDB8}" srcOrd="0" destOrd="0" presId="urn:microsoft.com/office/officeart/2008/layout/VerticalCurvedList"/>
    <dgm:cxn modelId="{94F9E61B-1610-4434-BE08-3727E95A4A14}" srcId="{81BE8198-1CB1-4594-95CC-BA6CC86DD8BD}" destId="{511C737A-5217-443F-9662-E3A5D432DCE9}" srcOrd="0" destOrd="0" parTransId="{8DB47421-B7F5-4F20-9B48-6DF660C58C51}" sibTransId="{3D482B10-C7BE-4CFF-AFEA-6AB3BDC31F29}"/>
    <dgm:cxn modelId="{C0FDCADF-1B15-4E78-8899-4F11211A4722}" srcId="{81BE8198-1CB1-4594-95CC-BA6CC86DD8BD}" destId="{E3D115D1-B91B-44F5-BE6D-113A6E7FB6D8}" srcOrd="2" destOrd="0" parTransId="{D6B48556-C9EE-4B33-A9F1-A22056A58D6A}" sibTransId="{81C8CC37-E93D-49CE-991D-D6136029EA22}"/>
    <dgm:cxn modelId="{320DF98E-1CB1-47A4-9092-55B6A37EB7E1}" srcId="{81BE8198-1CB1-4594-95CC-BA6CC86DD8BD}" destId="{27BE819A-6D59-4E85-9C51-58F287B74DCE}" srcOrd="3" destOrd="0" parTransId="{CB088496-B9BE-40E6-9416-87AEDE13B739}" sibTransId="{CC9C4B9B-F114-4186-93A8-A7D40D1ADB58}"/>
    <dgm:cxn modelId="{80145FAE-CC41-401A-90E0-3E210FDA502A}" type="presOf" srcId="{27BE819A-6D59-4E85-9C51-58F287B74DCE}" destId="{A831ED94-6629-4D30-8FC5-FD01D5674305}" srcOrd="0" destOrd="0" presId="urn:microsoft.com/office/officeart/2008/layout/VerticalCurvedList"/>
    <dgm:cxn modelId="{42B048DA-9270-4CF6-8866-1DE4C31B2D59}" srcId="{81BE8198-1CB1-4594-95CC-BA6CC86DD8BD}" destId="{427B97C5-C8C4-4DB1-9107-2F71E6D86BA7}" srcOrd="1" destOrd="0" parTransId="{E33E6DCE-9336-452B-8E59-AA9F575EB442}" sibTransId="{D4B42F19-6DE3-497B-AB3C-1837BCEB6D34}"/>
    <dgm:cxn modelId="{93A3C8B1-9540-4193-8244-56D68E7D2B6D}" type="presParOf" srcId="{AC56B461-1D62-4E85-9905-D4F0A1F1FAC4}" destId="{DA59699E-05CC-4CDB-9DBC-84D080131782}" srcOrd="0" destOrd="0" presId="urn:microsoft.com/office/officeart/2008/layout/VerticalCurvedList"/>
    <dgm:cxn modelId="{82F505BE-9036-4971-AA31-1108FC9EC9C5}" type="presParOf" srcId="{DA59699E-05CC-4CDB-9DBC-84D080131782}" destId="{9C4265A1-E26F-4B86-91D0-B11F27CB4332}" srcOrd="0" destOrd="0" presId="urn:microsoft.com/office/officeart/2008/layout/VerticalCurvedList"/>
    <dgm:cxn modelId="{6AABD669-A7EC-474F-A37C-0651784A566A}" type="presParOf" srcId="{9C4265A1-E26F-4B86-91D0-B11F27CB4332}" destId="{1380781E-DC40-412C-B9FE-9B1F78110B1A}" srcOrd="0" destOrd="0" presId="urn:microsoft.com/office/officeart/2008/layout/VerticalCurvedList"/>
    <dgm:cxn modelId="{C918195A-DC18-4393-B4D5-47712D6F01F7}" type="presParOf" srcId="{9C4265A1-E26F-4B86-91D0-B11F27CB4332}" destId="{2AF62088-EAF0-4A09-ABA0-C1207D07EE77}" srcOrd="1" destOrd="0" presId="urn:microsoft.com/office/officeart/2008/layout/VerticalCurvedList"/>
    <dgm:cxn modelId="{C3A8EB5F-E23A-4B42-B49D-3DA1DA218205}" type="presParOf" srcId="{9C4265A1-E26F-4B86-91D0-B11F27CB4332}" destId="{EE9EF924-1EA3-4C3A-9B4D-2EE429803EE6}" srcOrd="2" destOrd="0" presId="urn:microsoft.com/office/officeart/2008/layout/VerticalCurvedList"/>
    <dgm:cxn modelId="{AC00A96D-1C6F-49F1-9151-3E9E70A880E7}" type="presParOf" srcId="{9C4265A1-E26F-4B86-91D0-B11F27CB4332}" destId="{7A80F203-BC4A-4743-B67E-20B1561AEE7D}" srcOrd="3" destOrd="0" presId="urn:microsoft.com/office/officeart/2008/layout/VerticalCurvedList"/>
    <dgm:cxn modelId="{541BE5B2-1A3B-4678-A74B-6D1B7C06E88D}" type="presParOf" srcId="{DA59699E-05CC-4CDB-9DBC-84D080131782}" destId="{47638C6E-36C7-4FF2-BA65-7B90438F9BCE}" srcOrd="1" destOrd="0" presId="urn:microsoft.com/office/officeart/2008/layout/VerticalCurvedList"/>
    <dgm:cxn modelId="{64213C3A-121A-485D-8160-AB4F8082341E}" type="presParOf" srcId="{DA59699E-05CC-4CDB-9DBC-84D080131782}" destId="{E345C1DD-DC8E-4E04-9A31-252FDB582042}" srcOrd="2" destOrd="0" presId="urn:microsoft.com/office/officeart/2008/layout/VerticalCurvedList"/>
    <dgm:cxn modelId="{E9904347-5F52-4FD1-9057-F4F73C6EE878}" type="presParOf" srcId="{E345C1DD-DC8E-4E04-9A31-252FDB582042}" destId="{C6ACE691-6D1D-47A8-9D86-C847BD2AA3DB}" srcOrd="0" destOrd="0" presId="urn:microsoft.com/office/officeart/2008/layout/VerticalCurvedList"/>
    <dgm:cxn modelId="{3D31CA0F-FDD5-48C9-B48F-8A63AF4BAD9A}" type="presParOf" srcId="{DA59699E-05CC-4CDB-9DBC-84D080131782}" destId="{1069993C-47A0-4FAE-956E-FC8C78E30A68}" srcOrd="3" destOrd="0" presId="urn:microsoft.com/office/officeart/2008/layout/VerticalCurvedList"/>
    <dgm:cxn modelId="{921A7837-E8A4-4507-94AB-3A49B4D01740}" type="presParOf" srcId="{DA59699E-05CC-4CDB-9DBC-84D080131782}" destId="{91E4A5B1-6441-4ECB-819A-8337C5250148}" srcOrd="4" destOrd="0" presId="urn:microsoft.com/office/officeart/2008/layout/VerticalCurvedList"/>
    <dgm:cxn modelId="{6F851A7C-1253-4376-9496-5CD08699A007}" type="presParOf" srcId="{91E4A5B1-6441-4ECB-819A-8337C5250148}" destId="{138C0746-60F7-469B-BB16-F96182F2FA54}" srcOrd="0" destOrd="0" presId="urn:microsoft.com/office/officeart/2008/layout/VerticalCurvedList"/>
    <dgm:cxn modelId="{220FBD25-F43E-44EE-9D7C-EF16AEB0CB22}" type="presParOf" srcId="{DA59699E-05CC-4CDB-9DBC-84D080131782}" destId="{AA309757-2968-4039-80B3-DE372C72FDB8}" srcOrd="5" destOrd="0" presId="urn:microsoft.com/office/officeart/2008/layout/VerticalCurvedList"/>
    <dgm:cxn modelId="{9D528E00-3911-4619-8CF0-62BC407C2094}" type="presParOf" srcId="{DA59699E-05CC-4CDB-9DBC-84D080131782}" destId="{0432A347-1F21-4E0C-B5EA-46A8E804ACC0}" srcOrd="6" destOrd="0" presId="urn:microsoft.com/office/officeart/2008/layout/VerticalCurvedList"/>
    <dgm:cxn modelId="{D7B61107-6401-48BF-9F2D-DA898C838087}" type="presParOf" srcId="{0432A347-1F21-4E0C-B5EA-46A8E804ACC0}" destId="{2C394C5D-C9E2-4ED7-8082-B1BAC4BF5CAA}" srcOrd="0" destOrd="0" presId="urn:microsoft.com/office/officeart/2008/layout/VerticalCurvedList"/>
    <dgm:cxn modelId="{446D02A4-790C-4071-9E93-ADDA90B0E4C7}" type="presParOf" srcId="{DA59699E-05CC-4CDB-9DBC-84D080131782}" destId="{A831ED94-6629-4D30-8FC5-FD01D5674305}" srcOrd="7" destOrd="0" presId="urn:microsoft.com/office/officeart/2008/layout/VerticalCurvedList"/>
    <dgm:cxn modelId="{6F49F6A0-1456-4169-9EAE-938AEEAA4793}" type="presParOf" srcId="{DA59699E-05CC-4CDB-9DBC-84D080131782}" destId="{89569D38-7E12-4FB8-88D2-99CDC4B5AA70}" srcOrd="8" destOrd="0" presId="urn:microsoft.com/office/officeart/2008/layout/VerticalCurvedList"/>
    <dgm:cxn modelId="{2EF6A785-3A39-49BC-82EA-6EEDB0592E9A}" type="presParOf" srcId="{89569D38-7E12-4FB8-88D2-99CDC4B5AA70}" destId="{62026FB5-CB10-40F0-9FE0-884428F170B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62088-EAF0-4A09-ABA0-C1207D07EE77}">
      <dsp:nvSpPr>
        <dsp:cNvPr id="0" name=""/>
        <dsp:cNvSpPr/>
      </dsp:nvSpPr>
      <dsp:spPr>
        <a:xfrm>
          <a:off x="-5609291" y="-884867"/>
          <a:ext cx="6882916" cy="6882916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12700" cap="flat" cmpd="sng" algn="ctr">
          <a:solidFill>
            <a:srgbClr val="468C4D"/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38C6E-36C7-4FF2-BA65-7B90438F9BCE}">
      <dsp:nvSpPr>
        <dsp:cNvPr id="0" name=""/>
        <dsp:cNvSpPr/>
      </dsp:nvSpPr>
      <dsp:spPr>
        <a:xfrm>
          <a:off x="1649375" y="2725323"/>
          <a:ext cx="6225313" cy="874216"/>
        </a:xfrm>
        <a:prstGeom prst="rect">
          <a:avLst/>
        </a:prstGeom>
        <a:solidFill>
          <a:srgbClr val="468C4D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373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Оптимизация административно-управленческих, накладных расходов сетевых организаций</a:t>
          </a:r>
        </a:p>
      </dsp:txBody>
      <dsp:txXfrm>
        <a:off x="1649375" y="2725323"/>
        <a:ext cx="6225313" cy="874216"/>
      </dsp:txXfrm>
    </dsp:sp>
    <dsp:sp modelId="{C6ACE691-6D1D-47A8-9D86-C847BD2AA3DB}">
      <dsp:nvSpPr>
        <dsp:cNvPr id="0" name=""/>
        <dsp:cNvSpPr/>
      </dsp:nvSpPr>
      <dsp:spPr>
        <a:xfrm>
          <a:off x="268707" y="116794"/>
          <a:ext cx="637578" cy="648718"/>
        </a:xfrm>
        <a:prstGeom prst="ellipse">
          <a:avLst/>
        </a:prstGeom>
        <a:solidFill>
          <a:srgbClr val="EFE9D9"/>
        </a:solidFill>
        <a:ln w="6350" cap="flat" cmpd="sng" algn="ctr">
          <a:solidFill>
            <a:srgbClr val="468C4D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9993C-47A0-4FAE-956E-FC8C78E30A68}">
      <dsp:nvSpPr>
        <dsp:cNvPr id="0" name=""/>
        <dsp:cNvSpPr/>
      </dsp:nvSpPr>
      <dsp:spPr>
        <a:xfrm>
          <a:off x="1593299" y="165955"/>
          <a:ext cx="6209173" cy="789640"/>
        </a:xfrm>
        <a:prstGeom prst="rect">
          <a:avLst/>
        </a:prstGeom>
        <a:solidFill>
          <a:srgbClr val="468C4D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373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Сокращение количества ТСО</a:t>
          </a:r>
        </a:p>
      </dsp:txBody>
      <dsp:txXfrm>
        <a:off x="1593299" y="165955"/>
        <a:ext cx="6209173" cy="789640"/>
      </dsp:txXfrm>
    </dsp:sp>
    <dsp:sp modelId="{138C0746-60F7-469B-BB16-F96182F2FA54}">
      <dsp:nvSpPr>
        <dsp:cNvPr id="0" name=""/>
        <dsp:cNvSpPr/>
      </dsp:nvSpPr>
      <dsp:spPr>
        <a:xfrm>
          <a:off x="817677" y="1296759"/>
          <a:ext cx="651845" cy="655936"/>
        </a:xfrm>
        <a:prstGeom prst="ellipse">
          <a:avLst/>
        </a:prstGeom>
        <a:solidFill>
          <a:srgbClr val="EFE9D9"/>
        </a:solidFill>
        <a:ln w="6350" cap="flat" cmpd="sng" algn="ctr">
          <a:solidFill>
            <a:srgbClr val="468C4D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309757-2968-4039-80B3-DE372C72FDB8}">
      <dsp:nvSpPr>
        <dsp:cNvPr id="0" name=""/>
        <dsp:cNvSpPr/>
      </dsp:nvSpPr>
      <dsp:spPr>
        <a:xfrm>
          <a:off x="1647930" y="1377978"/>
          <a:ext cx="6227014" cy="984602"/>
        </a:xfrm>
        <a:prstGeom prst="rect">
          <a:avLst/>
        </a:prstGeom>
        <a:solidFill>
          <a:srgbClr val="468C4D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373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Снижение тарифной нагрузки для всех групп потребителей электроэнергии</a:t>
          </a:r>
        </a:p>
      </dsp:txBody>
      <dsp:txXfrm>
        <a:off x="1647930" y="1377978"/>
        <a:ext cx="6227014" cy="984602"/>
      </dsp:txXfrm>
    </dsp:sp>
    <dsp:sp modelId="{2C394C5D-C9E2-4ED7-8082-B1BAC4BF5CAA}">
      <dsp:nvSpPr>
        <dsp:cNvPr id="0" name=""/>
        <dsp:cNvSpPr/>
      </dsp:nvSpPr>
      <dsp:spPr>
        <a:xfrm rot="12639044">
          <a:off x="863704" y="2511123"/>
          <a:ext cx="706613" cy="656693"/>
        </a:xfrm>
        <a:prstGeom prst="ellipse">
          <a:avLst/>
        </a:prstGeom>
        <a:solidFill>
          <a:srgbClr val="EFE9D9"/>
        </a:solidFill>
        <a:ln w="6350" cap="flat" cmpd="sng" algn="ctr">
          <a:solidFill>
            <a:srgbClr val="468C4D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31ED94-6629-4D30-8FC5-FD01D5674305}">
      <dsp:nvSpPr>
        <dsp:cNvPr id="0" name=""/>
        <dsp:cNvSpPr/>
      </dsp:nvSpPr>
      <dsp:spPr>
        <a:xfrm>
          <a:off x="1602415" y="4001616"/>
          <a:ext cx="6200047" cy="775025"/>
        </a:xfrm>
        <a:prstGeom prst="rect">
          <a:avLst/>
        </a:prstGeom>
        <a:solidFill>
          <a:srgbClr val="468C4D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373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Повышение показателей надежности и качества энергоснабжения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и др.</a:t>
          </a:r>
        </a:p>
      </dsp:txBody>
      <dsp:txXfrm>
        <a:off x="1602415" y="4001616"/>
        <a:ext cx="6200047" cy="775025"/>
      </dsp:txXfrm>
    </dsp:sp>
    <dsp:sp modelId="{62026FB5-CB10-40F0-9FE0-884428F170B4}">
      <dsp:nvSpPr>
        <dsp:cNvPr id="0" name=""/>
        <dsp:cNvSpPr/>
      </dsp:nvSpPr>
      <dsp:spPr>
        <a:xfrm>
          <a:off x="313628" y="3673021"/>
          <a:ext cx="983264" cy="983264"/>
        </a:xfrm>
        <a:prstGeom prst="ellipse">
          <a:avLst/>
        </a:prstGeom>
        <a:solidFill>
          <a:srgbClr val="EFE9D9"/>
        </a:solidFill>
        <a:ln w="6350" cap="flat" cmpd="sng" algn="ctr">
          <a:solidFill>
            <a:srgbClr val="468C4D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04" tIns="45701" rIns="91404" bIns="45701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04" tIns="45701" rIns="91404" bIns="45701" rtlCol="0"/>
          <a:lstStyle>
            <a:lvl1pPr algn="r">
              <a:defRPr sz="1200"/>
            </a:lvl1pPr>
          </a:lstStyle>
          <a:p>
            <a:pPr rtl="0"/>
            <a:fld id="{71A8D7CD-8991-473A-98DD-9481C69F516C}" type="datetime1">
              <a:rPr lang="ru-RU" smtClean="0"/>
              <a:pPr rtl="0"/>
              <a:t>25.10.2022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04" tIns="45701" rIns="91404" bIns="45701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04" tIns="45701" rIns="91404" bIns="45701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04" tIns="45701" rIns="91404" bIns="45701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04" tIns="45701" rIns="91404" bIns="45701" rtlCol="0"/>
          <a:lstStyle>
            <a:lvl1pPr algn="r">
              <a:defRPr sz="1200"/>
            </a:lvl1pPr>
          </a:lstStyle>
          <a:p>
            <a:fld id="{1F389E2E-5006-462F-9CFF-40BE8892199F}" type="datetime1">
              <a:rPr lang="ru-RU" smtClean="0"/>
              <a:pPr/>
              <a:t>25.10.2022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1" rIns="91404" bIns="45701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04" tIns="45701" rIns="91404" bIns="45701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404" tIns="45701" rIns="91404" bIns="45701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1404" tIns="45701" rIns="91404" bIns="45701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477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120">
              <a:defRPr/>
            </a:pPr>
            <a:fld id="{6BB98AFB-CB0D-4DFE-87B9-B4B0D0DE73CD}" type="slidenum">
              <a:rPr lang="ru-RU">
                <a:solidFill>
                  <a:srgbClr val="000000"/>
                </a:solidFill>
                <a:latin typeface="Franklin Gothic Medium"/>
              </a:rPr>
              <a:pPr defTabSz="913120">
                <a:defRPr/>
              </a:pPr>
              <a:t>9</a:t>
            </a:fld>
            <a:endParaRPr lang="ru-RU" dirty="0">
              <a:solidFill>
                <a:srgbClr val="000000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2249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496C0B-B31D-497F-9CE4-6E431D417F46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7389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15F7D0D-9C0B-42C0-9BF9-5FB54A607EF4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4884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33E89C5-D85E-4904-A3B3-21A025A36710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2155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F1CBF33-99D0-4B58-882B-5267B7A4CC16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1121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F105AF-73C1-4F69-BBE7-4B515F245F84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4469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D999AE-4496-4A50-B2C7-3CFC0508C87E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1270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05B330E-76FE-4B0A-B62E-9DA8ADBB56B9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6858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26039CF-334C-46F0-98D6-52EB300FDF3E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7384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A30C9EF-6ECF-471E-9B05-297DB3344CFA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1743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F5CFBC1-777C-451A-8A03-EE746BBDCB41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1909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E37D-6390-4C41-B969-E04A0965F532}" type="datetime1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8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DD312389-0A3B-4391-96D8-8E3F6108E838}" type="datetime1">
              <a:rPr lang="ru-RU" smtClean="0"/>
              <a:pPr/>
              <a:t>25.10.2022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56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611560" y="1891310"/>
            <a:ext cx="8280920" cy="3060426"/>
          </a:xfrm>
          <a:prstGeom prst="rect">
            <a:avLst/>
          </a:prstGeom>
        </p:spPr>
        <p:txBody>
          <a:bodyPr vert="horz" lIns="51449" tIns="25724" rIns="51449" bIns="25724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b="1" dirty="0" smtClean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3000" b="1" dirty="0" smtClean="0">
                <a:ln w="0"/>
                <a:solidFill>
                  <a:srgbClr val="25406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Решение задач Стратегии развития тарифного регулирования в электроэнергетике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1800" dirty="0" smtClean="0">
              <a:ln w="0"/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000" b="1" smtClean="0">
              <a:ln w="0"/>
              <a:solidFill>
                <a:srgbClr val="AE935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2000" b="1" smtClean="0">
                <a:ln w="0"/>
                <a:solidFill>
                  <a:srgbClr val="AE93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Заместитель </a:t>
            </a:r>
            <a:r>
              <a:rPr lang="ru-RU" sz="2000" b="1" dirty="0" smtClean="0">
                <a:ln w="0"/>
                <a:solidFill>
                  <a:srgbClr val="AE93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председателя Госкомитета </a:t>
            </a:r>
            <a:r>
              <a:rPr lang="ru-RU" sz="2000" b="1" dirty="0" err="1" smtClean="0">
                <a:ln w="0"/>
                <a:solidFill>
                  <a:srgbClr val="AE93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Д.А.Сапожников</a:t>
            </a:r>
            <a:endParaRPr lang="ru-RU" sz="2000" b="1" dirty="0">
              <a:ln w="0"/>
              <a:solidFill>
                <a:srgbClr val="AE935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dirty="0">
              <a:ln w="0"/>
              <a:solidFill>
                <a:srgbClr val="00006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899592" y="5733256"/>
            <a:ext cx="7272808" cy="540146"/>
          </a:xfrm>
          <a:prstGeom prst="rect">
            <a:avLst/>
          </a:prstGeom>
        </p:spPr>
        <p:txBody>
          <a:bodyPr vert="horz" lIns="51449" tIns="25724" rIns="51449" bIns="25724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11560" y="6381328"/>
            <a:ext cx="8424936" cy="360040"/>
          </a:xfrm>
          <a:prstGeom prst="rect">
            <a:avLst/>
          </a:prstGeom>
        </p:spPr>
        <p:txBody>
          <a:bodyPr vert="horz" lIns="51449" tIns="25724" rIns="51449" bIns="25724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ln w="0"/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Октябрь 2022</a:t>
            </a:r>
            <a:endParaRPr lang="ru-RU" sz="1000" dirty="0">
              <a:ln w="0"/>
              <a:solidFill>
                <a:srgbClr val="254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298196"/>
            <a:ext cx="2587587" cy="104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40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61827" y="11781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Повышение экономической эффективности ТСО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развитие электросетевого хозяйства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andara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074" y="0"/>
            <a:ext cx="533315" cy="533315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85974" y="948813"/>
            <a:ext cx="8393315" cy="0"/>
          </a:xfrm>
          <a:prstGeom prst="line">
            <a:avLst/>
          </a:prstGeom>
          <a:ln w="19050">
            <a:solidFill>
              <a:srgbClr val="AE93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904296"/>
              </p:ext>
            </p:extLst>
          </p:nvPr>
        </p:nvGraphicFramePr>
        <p:xfrm>
          <a:off x="765150" y="1083402"/>
          <a:ext cx="8062181" cy="52979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062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143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Последствия увеличения ТСО</a:t>
                      </a:r>
                      <a:endParaRPr lang="ru-RU" sz="2400" dirty="0">
                        <a:solidFill>
                          <a:srgbClr val="3C3C3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4A94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61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  <a:cs typeface="Arial" panose="020B0604020202020204" pitchFamily="34" charset="0"/>
                        </a:rPr>
                        <a:t>Увеличение «</a:t>
                      </a:r>
                      <a:r>
                        <a:rPr lang="ru-RU" sz="2000" dirty="0" err="1" smtClean="0">
                          <a:latin typeface="+mn-lt"/>
                          <a:cs typeface="Arial" panose="020B0604020202020204" pitchFamily="34" charset="0"/>
                        </a:rPr>
                        <a:t>лоскутности</a:t>
                      </a:r>
                      <a:r>
                        <a:rPr lang="ru-RU" sz="2000" dirty="0" smtClean="0">
                          <a:latin typeface="+mn-lt"/>
                          <a:cs typeface="Arial" panose="020B0604020202020204" pitchFamily="34" charset="0"/>
                        </a:rPr>
                        <a:t>» электрических сетей, дублирование операционных издержек и инвестиционных</a:t>
                      </a:r>
                      <a:r>
                        <a:rPr lang="ru-RU" sz="2000" baseline="0" dirty="0" smtClean="0">
                          <a:latin typeface="+mn-lt"/>
                          <a:cs typeface="Arial" panose="020B0604020202020204" pitchFamily="34" charset="0"/>
                        </a:rPr>
                        <a:t> затрат</a:t>
                      </a:r>
                      <a:endParaRPr lang="ru-RU" sz="2000" b="1" dirty="0">
                        <a:solidFill>
                          <a:srgbClr val="3C3C3B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BE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6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  <a:cs typeface="Arial" panose="020B0604020202020204" pitchFamily="34" charset="0"/>
                        </a:rPr>
                        <a:t>Снижение</a:t>
                      </a:r>
                      <a:r>
                        <a:rPr lang="ru-RU" sz="2000" baseline="0" dirty="0" smtClean="0">
                          <a:latin typeface="+mn-lt"/>
                          <a:cs typeface="Arial" panose="020B0604020202020204" pitchFamily="34" charset="0"/>
                        </a:rPr>
                        <a:t> качества эксплуатации объектов электросетевого хозяйства</a:t>
                      </a:r>
                      <a:endParaRPr lang="ru-RU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DF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99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  <a:cs typeface="Arial" panose="020B0604020202020204" pitchFamily="34" charset="0"/>
                        </a:rPr>
                        <a:t>Нежелание организаций соблюдать стандарты раскрытия информации</a:t>
                      </a:r>
                      <a:endParaRPr lang="ru-RU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BE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283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  <a:cs typeface="Arial" panose="020B0604020202020204" pitchFamily="34" charset="0"/>
                        </a:rPr>
                        <a:t>Зачастую «малые» ТСО создаются на 1-3 года, что не соответствует принципу долгосрочного регулирования деятельности и существенно усложняет контроль за их деятельностью</a:t>
                      </a:r>
                      <a:endParaRPr lang="ru-RU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DF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140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  <a:cs typeface="Arial" panose="020B0604020202020204" pitchFamily="34" charset="0"/>
                        </a:rPr>
                        <a:t>«Малые» ТСО</a:t>
                      </a:r>
                      <a:r>
                        <a:rPr lang="ru-RU" sz="2000" baseline="0" dirty="0" smtClean="0">
                          <a:latin typeface="+mn-lt"/>
                          <a:cs typeface="Arial" panose="020B0604020202020204" pitchFamily="34" charset="0"/>
                        </a:rPr>
                        <a:t> не обладают достаточным масштабом для самостоятельного разрешения чрезвычайных ситуаций и т.д.</a:t>
                      </a:r>
                      <a:endParaRPr lang="ru-RU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BE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72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61827" y="117816"/>
            <a:ext cx="813690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1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Изменения в критерии отнесения к ТСО</a:t>
            </a:r>
          </a:p>
          <a:p>
            <a:pPr algn="ctr"/>
            <a:endParaRPr lang="ru-RU" b="1" dirty="0" smtClean="0">
              <a:solidFill>
                <a:srgbClr val="B599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B599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30.04.2022 внесены изменения в  постановление Правительства Российской Федерации от 28.02.2015  № 184 «Об отнесении владельцев объектов электросетевого хозяйства к территориальным сетевым организациям»:</a:t>
            </a:r>
            <a:endParaRPr lang="ru-RU" b="1" dirty="0">
              <a:solidFill>
                <a:srgbClr val="B599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074" y="0"/>
            <a:ext cx="533315" cy="533315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533621" y="2204864"/>
            <a:ext cx="8393315" cy="0"/>
          </a:xfrm>
          <a:prstGeom prst="line">
            <a:avLst/>
          </a:prstGeom>
          <a:ln w="19050">
            <a:solidFill>
              <a:srgbClr val="AE93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489731"/>
              </p:ext>
            </p:extLst>
          </p:nvPr>
        </p:nvGraphicFramePr>
        <p:xfrm>
          <a:off x="864673" y="2634481"/>
          <a:ext cx="7731210" cy="26387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30369">
                  <a:extLst>
                    <a:ext uri="{9D8B030D-6E8A-4147-A177-3AD203B41FA5}">
                      <a16:colId xmlns:a16="http://schemas.microsoft.com/office/drawing/2014/main" val="1716928222"/>
                    </a:ext>
                  </a:extLst>
                </a:gridCol>
                <a:gridCol w="1548965">
                  <a:extLst>
                    <a:ext uri="{9D8B030D-6E8A-4147-A177-3AD203B41FA5}">
                      <a16:colId xmlns:a16="http://schemas.microsoft.com/office/drawing/2014/main" val="98184921"/>
                    </a:ext>
                  </a:extLst>
                </a:gridCol>
                <a:gridCol w="1193133">
                  <a:extLst>
                    <a:ext uri="{9D8B030D-6E8A-4147-A177-3AD203B41FA5}">
                      <a16:colId xmlns:a16="http://schemas.microsoft.com/office/drawing/2014/main" val="244514569"/>
                    </a:ext>
                  </a:extLst>
                </a:gridCol>
                <a:gridCol w="1212501">
                  <a:extLst>
                    <a:ext uri="{9D8B030D-6E8A-4147-A177-3AD203B41FA5}">
                      <a16:colId xmlns:a16="http://schemas.microsoft.com/office/drawing/2014/main" val="217359747"/>
                    </a:ext>
                  </a:extLst>
                </a:gridCol>
                <a:gridCol w="1546242">
                  <a:extLst>
                    <a:ext uri="{9D8B030D-6E8A-4147-A177-3AD203B41FA5}">
                      <a16:colId xmlns:a16="http://schemas.microsoft.com/office/drawing/2014/main" val="2119840990"/>
                    </a:ext>
                  </a:extLst>
                </a:gridCol>
              </a:tblGrid>
              <a:tr h="338471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468C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Было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468C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2023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468C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2024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468C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2025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468C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140404"/>
                  </a:ext>
                </a:extLst>
              </a:tr>
              <a:tr h="54676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собственность + аренда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собственность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441942"/>
                  </a:ext>
                </a:extLst>
              </a:tr>
              <a:tr h="87053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Суммарная номинальная мощность силовых трансформаторов, МВА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15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150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7722804"/>
                  </a:ext>
                </a:extLst>
              </a:tr>
              <a:tr h="85572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Протяженность ЛЭП (не менее 2 уровней напряжения),</a:t>
                      </a:r>
                      <a:r>
                        <a:rPr lang="ru-RU" sz="1400" b="1" baseline="0" dirty="0" smtClean="0"/>
                        <a:t> км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15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300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1808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12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61827" y="117816"/>
            <a:ext cx="787024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ОЖИДАЕМЫЕ РЕЗУЛЬТАТЫ ужесточения критериев</a:t>
            </a:r>
          </a:p>
          <a:p>
            <a:pPr algn="ctr"/>
            <a:endParaRPr lang="ru-RU" b="1" dirty="0" smtClean="0">
              <a:solidFill>
                <a:srgbClr val="B599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074" y="0"/>
            <a:ext cx="533315" cy="533315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72074" y="980728"/>
            <a:ext cx="8393315" cy="0"/>
          </a:xfrm>
          <a:prstGeom prst="line">
            <a:avLst/>
          </a:prstGeom>
          <a:ln w="19050">
            <a:solidFill>
              <a:srgbClr val="AE93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032983520"/>
              </p:ext>
            </p:extLst>
          </p:nvPr>
        </p:nvGraphicFramePr>
        <p:xfrm>
          <a:off x="661828" y="1124130"/>
          <a:ext cx="8014628" cy="5113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230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61827" y="11781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ndara"/>
              </a:rPr>
              <a:t>Тарифы на электроэнергию для населения,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Candara"/>
              </a:rPr>
              <a:t>руб.кВт.ч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ndara"/>
              </a:rPr>
              <a:t>.  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Candara"/>
            </a:endParaRPr>
          </a:p>
          <a:p>
            <a:pPr lvl="0"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ndara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ndara"/>
              </a:rPr>
              <a:t>(2 полугодие)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ndara"/>
              </a:rPr>
              <a:t>с НДС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andara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96942556"/>
              </p:ext>
            </p:extLst>
          </p:nvPr>
        </p:nvGraphicFramePr>
        <p:xfrm>
          <a:off x="611560" y="1157178"/>
          <a:ext cx="8103668" cy="5296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074" y="0"/>
            <a:ext cx="533315" cy="533315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685974" y="948813"/>
            <a:ext cx="8393315" cy="0"/>
          </a:xfrm>
          <a:prstGeom prst="line">
            <a:avLst/>
          </a:prstGeom>
          <a:ln w="19050">
            <a:solidFill>
              <a:srgbClr val="AE93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91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936" y="15365"/>
            <a:ext cx="533315" cy="533315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75499" y="1124744"/>
            <a:ext cx="8393315" cy="0"/>
          </a:xfrm>
          <a:prstGeom prst="line">
            <a:avLst/>
          </a:prstGeom>
          <a:ln w="19050">
            <a:solidFill>
              <a:srgbClr val="AE93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548993" y="83464"/>
            <a:ext cx="8229600" cy="9304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Объемы перекрестного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субсидирования, </a:t>
            </a:r>
            <a:r>
              <a:rPr lang="ru-RU" sz="27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82791"/>
              </p:ext>
            </p:extLst>
          </p:nvPr>
        </p:nvGraphicFramePr>
        <p:xfrm>
          <a:off x="755576" y="1484784"/>
          <a:ext cx="813690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848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936" y="15365"/>
            <a:ext cx="533315" cy="53331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750685" y="1124744"/>
            <a:ext cx="8393315" cy="0"/>
          </a:xfrm>
          <a:prstGeom prst="line">
            <a:avLst/>
          </a:prstGeom>
          <a:ln w="19050">
            <a:solidFill>
              <a:srgbClr val="AE93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Коэффициенты, ограничивающие суммы перекрестного субсидирования по уровням напряжения, утвержденные Приказом ФАС России (вступил в силу 20 сентября 2022 года).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28650" y="1268760"/>
            <a:ext cx="8263830" cy="49082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Ставка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перекрестного субсидирования, учитываемая в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двухставочных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ценах (тарифах) единых (котловых) тарифов на услуги по передаче электрической энергии в p-ом полугодии i-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периода регулирования на уровнях напряжения (ВН, СН1, СН2, НН), рассчитывается по следующим формулам: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ВН,ПС,2ст.i,p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&gt;= k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p,1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x S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ПС,2ст.i,p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(5),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СН1,ПС,2ст.i,p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&gt;= k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p,2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x S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ПС,2ст.i,p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(6),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СН2,ПС,2ст.i,p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&gt;= k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p,3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x S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ПС,2ст.i,p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(7), 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НН,ПС,2ст.i,p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&gt;= k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p,4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x S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ПС,2ст.i,p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(8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где: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kp,1, kp,2, kp,3, kp,4 &gt;= 0,4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расчете тарифов на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полугодие 2023 года;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kp,1, kp,2, kp,3, kp,4 &gt;= 0,8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расчете тарифов на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полугодие 2024 года;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kp,1, kp,2, kp,3, kp,4 = 1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расчете тарифов на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полугодие 2025 года.</a:t>
            </a:r>
          </a:p>
          <a:p>
            <a:endParaRPr lang="ru-RU" dirty="0"/>
          </a:p>
        </p:txBody>
      </p:sp>
      <p:pic>
        <p:nvPicPr>
          <p:cNvPr id="8" name="Консультант Плюс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86" y="3933056"/>
            <a:ext cx="8027907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247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936" y="15365"/>
            <a:ext cx="533315" cy="53331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750685" y="1124744"/>
            <a:ext cx="8393315" cy="0"/>
          </a:xfrm>
          <a:prstGeom prst="line">
            <a:avLst/>
          </a:prstGeom>
          <a:ln w="19050">
            <a:solidFill>
              <a:srgbClr val="AE93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64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  по снижению перекрестного 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субсидирования</a:t>
            </a:r>
            <a:endParaRPr lang="ru-RU" sz="27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940325"/>
              </p:ext>
            </p:extLst>
          </p:nvPr>
        </p:nvGraphicFramePr>
        <p:xfrm>
          <a:off x="750685" y="1124744"/>
          <a:ext cx="7926387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644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936" y="15365"/>
            <a:ext cx="533315" cy="53331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581839" y="2876788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700" b="1" dirty="0">
                <a:solidFill>
                  <a:srgbClr val="AE93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 </a:t>
            </a:r>
            <a:endParaRPr lang="ru-RU" sz="2700" dirty="0">
              <a:solidFill>
                <a:srgbClr val="AE93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0236" y="1700808"/>
            <a:ext cx="2315206" cy="93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48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Цифровизация Т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Волна">
    <a:majorFont>
      <a:latin typeface="Candara"/>
      <a:ea typeface=""/>
      <a:cs typeface=""/>
      <a:font script="Jpan" typeface="HGP明朝E"/>
      <a:font script="Hang" typeface="HY그래픽M"/>
      <a:font script="Hans" typeface="华文新魏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ndara"/>
      <a:ea typeface=""/>
      <a:cs typeface=""/>
      <a:font script="Jpan" typeface="HGP明朝E"/>
      <a:font script="Hang" typeface="HY그래픽M"/>
      <a:font script="Hans" typeface="华文楷体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40000">
            <a:schemeClr val="phClr">
              <a:tint val="94000"/>
              <a:shade val="94000"/>
              <a:alpha val="100000"/>
              <a:satMod val="114000"/>
              <a:lumMod val="114000"/>
            </a:schemeClr>
          </a:gs>
          <a:gs pos="74000">
            <a:schemeClr val="phClr">
              <a:tint val="94000"/>
              <a:shade val="94000"/>
              <a:satMod val="128000"/>
              <a:lumMod val="100000"/>
            </a:schemeClr>
          </a:gs>
          <a:gs pos="100000">
            <a:schemeClr val="phClr">
              <a:tint val="98000"/>
              <a:shade val="100000"/>
              <a:hueMod val="98000"/>
              <a:satMod val="100000"/>
              <a:lumMod val="74000"/>
            </a:schemeClr>
          </a:gs>
        </a:gsLst>
        <a:path path="circle">
          <a:fillToRect l="20000" t="-40000" r="20000" b="14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6000"/>
              <a:satMod val="130000"/>
              <a:lumMod val="50000"/>
            </a:schemeClr>
            <a:schemeClr val="phClr">
              <a:tint val="96000"/>
              <a:satMod val="114000"/>
              <a:lumMod val="114000"/>
            </a:schemeClr>
          </a:duotone>
        </a:blip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Волна">
    <a:majorFont>
      <a:latin typeface="Candara"/>
      <a:ea typeface=""/>
      <a:cs typeface=""/>
      <a:font script="Jpan" typeface="HGP明朝E"/>
      <a:font script="Hang" typeface="HY그래픽M"/>
      <a:font script="Hans" typeface="华文新魏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ndara"/>
      <a:ea typeface=""/>
      <a:cs typeface=""/>
      <a:font script="Jpan" typeface="HGP明朝E"/>
      <a:font script="Hang" typeface="HY그래픽M"/>
      <a:font script="Hans" typeface="华文楷体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40000">
            <a:schemeClr val="phClr">
              <a:tint val="94000"/>
              <a:shade val="94000"/>
              <a:alpha val="100000"/>
              <a:satMod val="114000"/>
              <a:lumMod val="114000"/>
            </a:schemeClr>
          </a:gs>
          <a:gs pos="74000">
            <a:schemeClr val="phClr">
              <a:tint val="94000"/>
              <a:shade val="94000"/>
              <a:satMod val="128000"/>
              <a:lumMod val="100000"/>
            </a:schemeClr>
          </a:gs>
          <a:gs pos="100000">
            <a:schemeClr val="phClr">
              <a:tint val="98000"/>
              <a:shade val="100000"/>
              <a:hueMod val="98000"/>
              <a:satMod val="100000"/>
              <a:lumMod val="74000"/>
            </a:schemeClr>
          </a:gs>
        </a:gsLst>
        <a:path path="circle">
          <a:fillToRect l="20000" t="-40000" r="20000" b="14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6000"/>
              <a:satMod val="130000"/>
              <a:lumMod val="50000"/>
            </a:schemeClr>
            <a:schemeClr val="phClr">
              <a:tint val="96000"/>
              <a:satMod val="114000"/>
              <a:lumMod val="114000"/>
            </a:schemeClr>
          </a:duotone>
        </a:blip>
        <a:stretch/>
      </a:blip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Волна">
    <a:majorFont>
      <a:latin typeface="Candara"/>
      <a:ea typeface=""/>
      <a:cs typeface=""/>
      <a:font script="Jpan" typeface="HGP明朝E"/>
      <a:font script="Hang" typeface="HY그래픽M"/>
      <a:font script="Hans" typeface="华文新魏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ndara"/>
      <a:ea typeface=""/>
      <a:cs typeface=""/>
      <a:font script="Jpan" typeface="HGP明朝E"/>
      <a:font script="Hang" typeface="HY그래픽M"/>
      <a:font script="Hans" typeface="华文楷体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40000">
            <a:schemeClr val="phClr">
              <a:tint val="94000"/>
              <a:shade val="94000"/>
              <a:alpha val="100000"/>
              <a:satMod val="114000"/>
              <a:lumMod val="114000"/>
            </a:schemeClr>
          </a:gs>
          <a:gs pos="74000">
            <a:schemeClr val="phClr">
              <a:tint val="94000"/>
              <a:shade val="94000"/>
              <a:satMod val="128000"/>
              <a:lumMod val="100000"/>
            </a:schemeClr>
          </a:gs>
          <a:gs pos="100000">
            <a:schemeClr val="phClr">
              <a:tint val="98000"/>
              <a:shade val="100000"/>
              <a:hueMod val="98000"/>
              <a:satMod val="100000"/>
              <a:lumMod val="74000"/>
            </a:schemeClr>
          </a:gs>
        </a:gsLst>
        <a:path path="circle">
          <a:fillToRect l="20000" t="-40000" r="20000" b="14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6000"/>
              <a:satMod val="130000"/>
              <a:lumMod val="50000"/>
            </a:schemeClr>
            <a:schemeClr val="phClr">
              <a:tint val="96000"/>
              <a:satMod val="114000"/>
              <a:lumMod val="114000"/>
            </a:schemeClr>
          </a:duotone>
        </a:blip>
        <a:stretch/>
      </a:blip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220E13-D325-4A9E-AA7A-0D1409275EB9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  <ds:schemaRef ds:uri="a4f35948-e619-41b3-aa29-22878b09cfd2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40262f94-9f35-4ac3-9a90-690165a166b7"/>
  </ds:schemaRefs>
</ds:datastoreItem>
</file>

<file path=customXml/itemProps2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5584</TotalTime>
  <Words>236</Words>
  <Application>Microsoft Office PowerPoint</Application>
  <PresentationFormat>Экран (4:3)</PresentationFormat>
  <Paragraphs>63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Candara</vt:lpstr>
      <vt:lpstr>Franklin Gothic Medium</vt:lpstr>
      <vt:lpstr>Georgia</vt:lpstr>
      <vt:lpstr>Times New Roman</vt:lpstr>
      <vt:lpstr>Цифровизация ТР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Объемы перекрестного  субсидирования, млн.руб. </vt:lpstr>
      <vt:lpstr>Коэффициенты, ограничивающие суммы перекрестного субсидирования по уровням напряжения, утвержденные Приказом ФАС России (вступил в силу 20 сентября 2022 года).</vt:lpstr>
      <vt:lpstr>Мероприятия  по снижению перекрестного субсидирования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>Хабибуллина Лариса Васильевна</dc:creator>
  <cp:lastModifiedBy>Ильвира Хамидовна Шакирзянова</cp:lastModifiedBy>
  <cp:revision>327</cp:revision>
  <cp:lastPrinted>2022-03-15T07:06:48Z</cp:lastPrinted>
  <dcterms:created xsi:type="dcterms:W3CDTF">2018-03-15T08:53:53Z</dcterms:created>
  <dcterms:modified xsi:type="dcterms:W3CDTF">2022-10-25T05:38:02Z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