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70" r:id="rId2"/>
    <p:sldId id="380" r:id="rId3"/>
    <p:sldId id="397" r:id="rId4"/>
    <p:sldId id="399" r:id="rId5"/>
    <p:sldId id="398" r:id="rId6"/>
    <p:sldId id="401" r:id="rId7"/>
    <p:sldId id="403" r:id="rId8"/>
    <p:sldId id="404" r:id="rId9"/>
    <p:sldId id="395" r:id="rId10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9A1"/>
    <a:srgbClr val="98825C"/>
    <a:srgbClr val="12656A"/>
    <a:srgbClr val="AB9053"/>
    <a:srgbClr val="FDEDED"/>
    <a:srgbClr val="FBD5D6"/>
    <a:srgbClr val="FDFEE2"/>
    <a:srgbClr val="FDFEDA"/>
    <a:srgbClr val="ECFEF2"/>
    <a:srgbClr val="DEF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62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2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B397C-3875-4ED8-A2C4-CE95081349E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748B0-6B7F-45ED-ABB2-79903D4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789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D9EFA-EDF4-4021-9FB0-76DEC7F39129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C1452-BD9C-48F6-A5A0-EC99E6BA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BEC3-03CA-4083-9625-ECD1F1452B8E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5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B777-DDAB-48A6-8714-0E3CCDE5D9F2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8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9E01-CD44-423A-996F-67C16CB7D71F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49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98A70-FA38-46A0-8134-5C086B3E5030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4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4434-DB5F-4045-95B2-BDF354464EF8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7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E6F1-0EAF-491F-B9ED-1D80D9F6FC7E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93F1-FA03-456E-AA6A-40DF2EE6EF76}" type="datetime1">
              <a:rPr lang="ru-RU" smtClean="0"/>
              <a:t>25.10.2022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45F3-207D-4A3E-A572-255496F27391}" type="datetime1">
              <a:rPr lang="ru-RU" smtClean="0"/>
              <a:t>25.10.2022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5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DD8-E07F-499B-B676-E78444833841}" type="datetime1">
              <a:rPr lang="ru-RU" smtClean="0"/>
              <a:t>25.10.2022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67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B34B6-3CA5-49A3-A732-648A225B7118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25BE-4395-480D-80DF-9D6D91091EFE}" type="datetime1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2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0D058-3B36-43F7-95DD-7E2676EAA76A}" type="datetime1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6DC6-2DC4-452B-B163-FE3FF40472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84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282" y="0"/>
            <a:ext cx="9731719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26DC6-2DC4-452B-B163-FE3FF404720D}" type="slidenum">
              <a:rPr lang="ru-RU" smtClean="0"/>
              <a:t>1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153890"/>
            <a:ext cx="2460280" cy="17041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87" y="0"/>
            <a:ext cx="695325" cy="515389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684855" y="5590447"/>
            <a:ext cx="4817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PT Sans" panose="020B0503020203020204"/>
                <a:cs typeface="Arial" panose="020B0604020202020204" pitchFamily="34" charset="0"/>
              </a:rPr>
              <a:t>Заместитель председателя (</a:t>
            </a:r>
            <a:r>
              <a:rPr lang="en-US" sz="2400" b="1" dirty="0">
                <a:latin typeface="PT Sans" panose="020B0503020203020204"/>
                <a:cs typeface="Arial" panose="020B0604020202020204" pitchFamily="34" charset="0"/>
              </a:rPr>
              <a:t>CDTO)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b="1" dirty="0">
                <a:latin typeface="PT Sans" panose="020B0503020203020204"/>
                <a:cs typeface="Arial" panose="020B0604020202020204" pitchFamily="34" charset="0"/>
              </a:rPr>
              <a:t>Сергей Вячеславович Павлов</a:t>
            </a:r>
          </a:p>
        </p:txBody>
      </p:sp>
      <p:sp>
        <p:nvSpPr>
          <p:cNvPr id="13" name="object 4"/>
          <p:cNvSpPr txBox="1">
            <a:spLocks/>
          </p:cNvSpPr>
          <p:nvPr/>
        </p:nvSpPr>
        <p:spPr>
          <a:xfrm>
            <a:off x="385675" y="2334968"/>
            <a:ext cx="7791751" cy="1873488"/>
          </a:xfrm>
          <a:prstGeom prst="rect">
            <a:avLst/>
          </a:prstGeom>
        </p:spPr>
        <p:txBody>
          <a:bodyPr vert="horz" wrap="square" lIns="0" tIns="26569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671" marR="2311" indent="0" algn="ctr">
              <a:lnSpc>
                <a:spcPts val="4825"/>
              </a:lnSpc>
              <a:spcBef>
                <a:spcPts val="209"/>
              </a:spcBef>
              <a:buNone/>
            </a:pPr>
            <a:r>
              <a:rPr lang="ru-RU" sz="4400" b="1" dirty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Стратегия цифровой трансформации тарифного регулирования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8"/>
          <a:stretch/>
        </p:blipFill>
        <p:spPr bwMode="auto">
          <a:xfrm>
            <a:off x="8775701" y="-17380"/>
            <a:ext cx="3416300" cy="517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41735" y="319089"/>
            <a:ext cx="660931" cy="656547"/>
          </a:xfrm>
          <a:prstGeom prst="rect">
            <a:avLst/>
          </a:prstGeom>
        </p:spPr>
      </p:pic>
      <p:pic>
        <p:nvPicPr>
          <p:cNvPr id="16" name="Picture 2" descr="D:\ДИЗАЙН\МИНЦИФРА\ЛОГОТИПЫ\20211227_identity\20211227_identity\Logo\Screen\T22-logo_золото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04199"/>
            <a:ext cx="1752600" cy="50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270" y="319090"/>
            <a:ext cx="1957076" cy="84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2" y="-83976"/>
            <a:ext cx="8922345" cy="703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ject 4"/>
          <p:cNvSpPr txBox="1"/>
          <p:nvPr/>
        </p:nvSpPr>
        <p:spPr>
          <a:xfrm>
            <a:off x="1980506" y="2444357"/>
            <a:ext cx="7797629" cy="4083872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000" b="1" spc="-3" dirty="0">
                <a:latin typeface="PT Sans" panose="020B0503020203020204"/>
                <a:cs typeface="Arial" panose="020B0604020202020204" pitchFamily="34" charset="0"/>
              </a:rPr>
              <a:t>Трансформация контрольно-надзорной деятельности</a:t>
            </a:r>
          </a:p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000" b="1" spc="-3" dirty="0">
                <a:latin typeface="PT Sans" panose="020B0503020203020204"/>
                <a:cs typeface="Arial" panose="020B0604020202020204" pitchFamily="34" charset="0"/>
              </a:rPr>
              <a:t>Повышение цифровой зрелости </a:t>
            </a:r>
          </a:p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000" b="1" spc="-3" dirty="0" err="1">
                <a:latin typeface="PT Sans" panose="020B0503020203020204"/>
                <a:cs typeface="Arial" panose="020B0604020202020204" pitchFamily="34" charset="0"/>
              </a:rPr>
              <a:t>Проактивное</a:t>
            </a:r>
            <a:r>
              <a:rPr lang="ru-RU" sz="2000" b="1" spc="-3" dirty="0">
                <a:latin typeface="PT Sans" panose="020B0503020203020204"/>
                <a:cs typeface="Arial" panose="020B0604020202020204" pitchFamily="34" charset="0"/>
              </a:rPr>
              <a:t> установление цен (тарифов)</a:t>
            </a:r>
          </a:p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000" b="1" spc="-3" dirty="0">
                <a:latin typeface="PT Sans" panose="020B0503020203020204"/>
                <a:cs typeface="Arial" panose="020B0604020202020204" pitchFamily="34" charset="0"/>
              </a:rPr>
              <a:t>Перевод государственных функций в цифровые сервисы</a:t>
            </a:r>
          </a:p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000" b="1" spc="-3" dirty="0">
                <a:latin typeface="PT Sans" panose="020B0503020203020204"/>
                <a:cs typeface="Arial" panose="020B0604020202020204" pitchFamily="34" charset="0"/>
              </a:rPr>
              <a:t>Внедрение Единой цифровой платформы, способной обеспечить прозрачность тарифного регулирования и бесшовную интеграцию с ГИС и цифровыми решениями, применяемыми РСО </a:t>
            </a:r>
          </a:p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000" b="1" spc="-3" dirty="0">
                <a:latin typeface="PT Sans" panose="020B0503020203020204"/>
                <a:cs typeface="Arial" panose="020B0604020202020204" pitchFamily="34" charset="0"/>
              </a:rPr>
              <a:t>Унификация типовых форм экспертных заключений</a:t>
            </a:r>
          </a:p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000" b="1" dirty="0">
                <a:latin typeface="PT Sans" panose="020B0503020203020204"/>
                <a:cs typeface="Arial" panose="020B0604020202020204" pitchFamily="34" charset="0"/>
              </a:rPr>
              <a:t>Снижение административной нагрузки на РСО</a:t>
            </a:r>
            <a:endParaRPr lang="ru-RU" sz="2000" b="1" i="1" spc="-3" dirty="0">
              <a:solidFill>
                <a:schemeClr val="bg1">
                  <a:lumMod val="50000"/>
                </a:schemeClr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4748" y="2349842"/>
            <a:ext cx="780909" cy="595990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3600" b="1" dirty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01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44" y="1279252"/>
            <a:ext cx="1672163" cy="1902539"/>
          </a:xfrm>
          <a:prstGeom prst="rect">
            <a:avLst/>
          </a:prstGeom>
        </p:spPr>
      </p:pic>
      <p:sp>
        <p:nvSpPr>
          <p:cNvPr id="18" name="object 4"/>
          <p:cNvSpPr txBox="1"/>
          <p:nvPr/>
        </p:nvSpPr>
        <p:spPr>
          <a:xfrm>
            <a:off x="1094748" y="1790012"/>
            <a:ext cx="6571035" cy="559830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 algn="just">
              <a:spcBef>
                <a:spcPts val="547"/>
              </a:spcBef>
              <a:spcAft>
                <a:spcPts val="800"/>
              </a:spcAft>
            </a:pPr>
            <a:r>
              <a:rPr lang="ru-RU" sz="3600" b="1" dirty="0">
                <a:latin typeface="PT Sans" panose="020B0503020203020204"/>
                <a:cs typeface="Arial" panose="020B0604020202020204" pitchFamily="34" charset="0"/>
              </a:rPr>
              <a:t>Цели:</a:t>
            </a:r>
            <a:endParaRPr lang="ru-RU" sz="3200" b="1" i="1" spc="-3" dirty="0">
              <a:latin typeface="PT Sans" panose="020B0503020203020204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7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1094748" y="439966"/>
            <a:ext cx="8202877" cy="12439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Стратегия цифровой трансформации до 2025 года:</a:t>
            </a:r>
            <a:endParaRPr lang="ru-RU" sz="4000" b="1" spc="-11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2835" y="2835449"/>
            <a:ext cx="780909" cy="595990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3600" b="1" dirty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1876" y="3806982"/>
            <a:ext cx="780909" cy="595990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3600" b="1" dirty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2836" y="4426688"/>
            <a:ext cx="780909" cy="595990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3600" b="1" dirty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1875" y="5382775"/>
            <a:ext cx="780909" cy="595990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3600" b="1" dirty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6546" y="5962844"/>
            <a:ext cx="780909" cy="595990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3600" b="1" dirty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4748" y="3321054"/>
            <a:ext cx="780909" cy="595990"/>
          </a:xfrm>
          <a:prstGeom prst="rect">
            <a:avLst/>
          </a:prstGeom>
          <a:noFill/>
        </p:spPr>
        <p:txBody>
          <a:bodyPr wrap="square" lIns="41587" tIns="20793" rIns="41587" bIns="20793" rtlCol="0">
            <a:spAutoFit/>
          </a:bodyPr>
          <a:lstStyle/>
          <a:p>
            <a:pPr algn="ctr"/>
            <a:r>
              <a:rPr lang="ru-RU" sz="3600" b="1" dirty="0">
                <a:solidFill>
                  <a:srgbClr val="98825C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2787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585" y="-83976"/>
            <a:ext cx="8922345" cy="703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44" y="1279252"/>
            <a:ext cx="1672163" cy="19025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7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1094748" y="476400"/>
            <a:ext cx="8202877" cy="12439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Стратегия цифровой трансформации до 2025 года:</a:t>
            </a:r>
            <a:endParaRPr lang="ru-RU" sz="4000" b="1" spc="-11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1049974" y="1980251"/>
            <a:ext cx="8850382" cy="375164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400" b="1" spc="-3" dirty="0">
                <a:latin typeface="PT Sans" panose="020B0503020203020204"/>
                <a:cs typeface="Arial" panose="020B0604020202020204" pitchFamily="34" charset="0"/>
              </a:rPr>
              <a:t>Трансформация контрольно-надзорной деятельности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04291" y="4724954"/>
            <a:ext cx="3314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PT Sans" panose="020B0503020203020204"/>
              </a:rPr>
              <a:t>«Реформа КНД»</a:t>
            </a:r>
          </a:p>
        </p:txBody>
      </p:sp>
      <p:sp>
        <p:nvSpPr>
          <p:cNvPr id="33" name="object 4"/>
          <p:cNvSpPr txBox="1"/>
          <p:nvPr/>
        </p:nvSpPr>
        <p:spPr>
          <a:xfrm>
            <a:off x="6669030" y="2818008"/>
            <a:ext cx="3349360" cy="1667826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/>
            <a:r>
              <a:rPr lang="ru-RU" b="1" spc="-3" dirty="0">
                <a:latin typeface="PT Sans" panose="020B0503020203020204"/>
                <a:cs typeface="Arial" panose="020B0604020202020204" pitchFamily="34" charset="0"/>
              </a:rPr>
              <a:t>Приоритетная программа утверждена </a:t>
            </a:r>
            <a:r>
              <a:rPr lang="ru-RU" b="1" dirty="0" smtClean="0">
                <a:latin typeface="PT Sans" panose="020B0503020203020204"/>
              </a:rPr>
              <a:t>президиумом</a:t>
            </a:r>
          </a:p>
          <a:p>
            <a:pPr marL="5776"/>
            <a:r>
              <a:rPr lang="ru-RU" b="1" dirty="0" smtClean="0">
                <a:latin typeface="PT Sans" panose="020B0503020203020204"/>
              </a:rPr>
              <a:t> </a:t>
            </a:r>
            <a:r>
              <a:rPr lang="ru-RU" b="1" dirty="0">
                <a:latin typeface="PT Sans" panose="020B0503020203020204"/>
              </a:rPr>
              <a:t>Совета при Президенте Российской Федерации по стратегическому </a:t>
            </a:r>
            <a:r>
              <a:rPr lang="ru-RU" b="1" dirty="0" smtClean="0">
                <a:latin typeface="PT Sans" panose="020B0503020203020204"/>
              </a:rPr>
              <a:t>развитию</a:t>
            </a:r>
            <a:endParaRPr lang="en-US" b="1" dirty="0" smtClean="0">
              <a:latin typeface="PT Sans" panose="020B0503020203020204"/>
            </a:endParaRPr>
          </a:p>
          <a:p>
            <a:pPr marL="5776"/>
            <a:r>
              <a:rPr lang="ru-RU" b="1" dirty="0" smtClean="0">
                <a:latin typeface="PT Sans" panose="020B0503020203020204"/>
              </a:rPr>
              <a:t>и </a:t>
            </a:r>
            <a:r>
              <a:rPr lang="ru-RU" b="1" dirty="0">
                <a:latin typeface="PT Sans" panose="020B0503020203020204"/>
              </a:rPr>
              <a:t>приоритетным проектам</a:t>
            </a:r>
            <a:r>
              <a:rPr lang="ru-RU" b="1" spc="-3" dirty="0">
                <a:latin typeface="PT Sans" panose="020B0503020203020204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3374" y="2651161"/>
            <a:ext cx="5329237" cy="4027488"/>
          </a:xfrm>
          <a:prstGeom prst="rect">
            <a:avLst/>
          </a:prstGeom>
          <a:solidFill>
            <a:srgbClr val="C7B9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Государственная информационная система Типовое облачное решение по автоматизации контрольной (надзорной) деятельности</a:t>
            </a:r>
          </a:p>
          <a:p>
            <a:pPr algn="ctr"/>
            <a:endParaRPr lang="ru-RU" sz="2000" b="1" dirty="0"/>
          </a:p>
          <a:p>
            <a:pPr algn="ctr"/>
            <a:r>
              <a:rPr lang="ru-RU" sz="3200" b="1" dirty="0"/>
              <a:t>ГИС  ТОР  КНД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7" name="Google Shape;92;p16"/>
          <p:cNvSpPr/>
          <p:nvPr/>
        </p:nvSpPr>
        <p:spPr>
          <a:xfrm>
            <a:off x="1203373" y="2644653"/>
            <a:ext cx="2652712" cy="2014537"/>
          </a:xfrm>
          <a:custGeom>
            <a:avLst/>
            <a:gdLst/>
            <a:ahLst/>
            <a:cxnLst/>
            <a:rect l="l" t="t" r="r" b="b"/>
            <a:pathLst>
              <a:path w="674" h="525" extrusionOk="0">
                <a:moveTo>
                  <a:pt x="0" y="0"/>
                </a:moveTo>
                <a:lnTo>
                  <a:pt x="674" y="0"/>
                </a:lnTo>
                <a:lnTo>
                  <a:pt x="674" y="196"/>
                </a:lnTo>
                <a:lnTo>
                  <a:pt x="672" y="201"/>
                </a:lnTo>
                <a:lnTo>
                  <a:pt x="670" y="205"/>
                </a:lnTo>
                <a:lnTo>
                  <a:pt x="668" y="208"/>
                </a:lnTo>
                <a:lnTo>
                  <a:pt x="666" y="211"/>
                </a:lnTo>
                <a:lnTo>
                  <a:pt x="664" y="213"/>
                </a:lnTo>
                <a:lnTo>
                  <a:pt x="661" y="214"/>
                </a:lnTo>
                <a:lnTo>
                  <a:pt x="659" y="215"/>
                </a:lnTo>
                <a:lnTo>
                  <a:pt x="656" y="215"/>
                </a:lnTo>
                <a:lnTo>
                  <a:pt x="653" y="215"/>
                </a:lnTo>
                <a:lnTo>
                  <a:pt x="651" y="214"/>
                </a:lnTo>
                <a:lnTo>
                  <a:pt x="645" y="211"/>
                </a:lnTo>
                <a:lnTo>
                  <a:pt x="639" y="207"/>
                </a:lnTo>
                <a:lnTo>
                  <a:pt x="631" y="203"/>
                </a:lnTo>
                <a:lnTo>
                  <a:pt x="617" y="193"/>
                </a:lnTo>
                <a:lnTo>
                  <a:pt x="609" y="189"/>
                </a:lnTo>
                <a:lnTo>
                  <a:pt x="606" y="187"/>
                </a:lnTo>
                <a:lnTo>
                  <a:pt x="602" y="185"/>
                </a:lnTo>
                <a:lnTo>
                  <a:pt x="598" y="184"/>
                </a:lnTo>
                <a:lnTo>
                  <a:pt x="593" y="183"/>
                </a:lnTo>
                <a:lnTo>
                  <a:pt x="589" y="183"/>
                </a:lnTo>
                <a:lnTo>
                  <a:pt x="585" y="183"/>
                </a:lnTo>
                <a:lnTo>
                  <a:pt x="580" y="184"/>
                </a:lnTo>
                <a:lnTo>
                  <a:pt x="576" y="185"/>
                </a:lnTo>
                <a:lnTo>
                  <a:pt x="571" y="187"/>
                </a:lnTo>
                <a:lnTo>
                  <a:pt x="567" y="190"/>
                </a:lnTo>
                <a:lnTo>
                  <a:pt x="563" y="192"/>
                </a:lnTo>
                <a:lnTo>
                  <a:pt x="559" y="195"/>
                </a:lnTo>
                <a:lnTo>
                  <a:pt x="556" y="199"/>
                </a:lnTo>
                <a:lnTo>
                  <a:pt x="553" y="202"/>
                </a:lnTo>
                <a:lnTo>
                  <a:pt x="546" y="210"/>
                </a:lnTo>
                <a:lnTo>
                  <a:pt x="541" y="219"/>
                </a:lnTo>
                <a:lnTo>
                  <a:pt x="539" y="224"/>
                </a:lnTo>
                <a:lnTo>
                  <a:pt x="538" y="229"/>
                </a:lnTo>
                <a:lnTo>
                  <a:pt x="535" y="240"/>
                </a:lnTo>
                <a:lnTo>
                  <a:pt x="533" y="250"/>
                </a:lnTo>
                <a:lnTo>
                  <a:pt x="532" y="255"/>
                </a:lnTo>
                <a:lnTo>
                  <a:pt x="532" y="261"/>
                </a:lnTo>
                <a:lnTo>
                  <a:pt x="532" y="272"/>
                </a:lnTo>
                <a:lnTo>
                  <a:pt x="534" y="282"/>
                </a:lnTo>
                <a:lnTo>
                  <a:pt x="536" y="293"/>
                </a:lnTo>
                <a:lnTo>
                  <a:pt x="540" y="304"/>
                </a:lnTo>
                <a:lnTo>
                  <a:pt x="542" y="308"/>
                </a:lnTo>
                <a:lnTo>
                  <a:pt x="544" y="313"/>
                </a:lnTo>
                <a:lnTo>
                  <a:pt x="547" y="317"/>
                </a:lnTo>
                <a:lnTo>
                  <a:pt x="551" y="321"/>
                </a:lnTo>
                <a:lnTo>
                  <a:pt x="554" y="325"/>
                </a:lnTo>
                <a:lnTo>
                  <a:pt x="558" y="329"/>
                </a:lnTo>
                <a:lnTo>
                  <a:pt x="562" y="332"/>
                </a:lnTo>
                <a:lnTo>
                  <a:pt x="566" y="336"/>
                </a:lnTo>
                <a:lnTo>
                  <a:pt x="570" y="338"/>
                </a:lnTo>
                <a:lnTo>
                  <a:pt x="574" y="340"/>
                </a:lnTo>
                <a:lnTo>
                  <a:pt x="579" y="341"/>
                </a:lnTo>
                <a:lnTo>
                  <a:pt x="583" y="342"/>
                </a:lnTo>
                <a:lnTo>
                  <a:pt x="587" y="342"/>
                </a:lnTo>
                <a:lnTo>
                  <a:pt x="591" y="342"/>
                </a:lnTo>
                <a:lnTo>
                  <a:pt x="600" y="339"/>
                </a:lnTo>
                <a:lnTo>
                  <a:pt x="607" y="336"/>
                </a:lnTo>
                <a:lnTo>
                  <a:pt x="615" y="331"/>
                </a:lnTo>
                <a:lnTo>
                  <a:pt x="623" y="326"/>
                </a:lnTo>
                <a:lnTo>
                  <a:pt x="630" y="320"/>
                </a:lnTo>
                <a:lnTo>
                  <a:pt x="638" y="316"/>
                </a:lnTo>
                <a:lnTo>
                  <a:pt x="644" y="311"/>
                </a:lnTo>
                <a:lnTo>
                  <a:pt x="650" y="309"/>
                </a:lnTo>
                <a:lnTo>
                  <a:pt x="653" y="308"/>
                </a:lnTo>
                <a:lnTo>
                  <a:pt x="656" y="307"/>
                </a:lnTo>
                <a:lnTo>
                  <a:pt x="661" y="308"/>
                </a:lnTo>
                <a:lnTo>
                  <a:pt x="664" y="309"/>
                </a:lnTo>
                <a:lnTo>
                  <a:pt x="666" y="312"/>
                </a:lnTo>
                <a:lnTo>
                  <a:pt x="668" y="314"/>
                </a:lnTo>
                <a:lnTo>
                  <a:pt x="670" y="318"/>
                </a:lnTo>
                <a:lnTo>
                  <a:pt x="672" y="322"/>
                </a:lnTo>
                <a:lnTo>
                  <a:pt x="674" y="328"/>
                </a:lnTo>
                <a:lnTo>
                  <a:pt x="674" y="525"/>
                </a:lnTo>
                <a:lnTo>
                  <a:pt x="403" y="525"/>
                </a:lnTo>
                <a:lnTo>
                  <a:pt x="393" y="521"/>
                </a:lnTo>
                <a:lnTo>
                  <a:pt x="390" y="519"/>
                </a:lnTo>
                <a:lnTo>
                  <a:pt x="387" y="517"/>
                </a:lnTo>
                <a:lnTo>
                  <a:pt x="384" y="515"/>
                </a:lnTo>
                <a:lnTo>
                  <a:pt x="383" y="512"/>
                </a:lnTo>
                <a:lnTo>
                  <a:pt x="382" y="509"/>
                </a:lnTo>
                <a:lnTo>
                  <a:pt x="382" y="507"/>
                </a:lnTo>
                <a:lnTo>
                  <a:pt x="382" y="504"/>
                </a:lnTo>
                <a:lnTo>
                  <a:pt x="383" y="501"/>
                </a:lnTo>
                <a:lnTo>
                  <a:pt x="386" y="495"/>
                </a:lnTo>
                <a:lnTo>
                  <a:pt x="390" y="487"/>
                </a:lnTo>
                <a:lnTo>
                  <a:pt x="395" y="481"/>
                </a:lnTo>
                <a:lnTo>
                  <a:pt x="400" y="473"/>
                </a:lnTo>
                <a:lnTo>
                  <a:pt x="405" y="466"/>
                </a:lnTo>
                <a:lnTo>
                  <a:pt x="410" y="458"/>
                </a:lnTo>
                <a:lnTo>
                  <a:pt x="414" y="450"/>
                </a:lnTo>
                <a:lnTo>
                  <a:pt x="416" y="442"/>
                </a:lnTo>
                <a:lnTo>
                  <a:pt x="417" y="438"/>
                </a:lnTo>
                <a:lnTo>
                  <a:pt x="417" y="433"/>
                </a:lnTo>
                <a:lnTo>
                  <a:pt x="416" y="429"/>
                </a:lnTo>
                <a:lnTo>
                  <a:pt x="415" y="424"/>
                </a:lnTo>
                <a:lnTo>
                  <a:pt x="413" y="419"/>
                </a:lnTo>
                <a:lnTo>
                  <a:pt x="410" y="415"/>
                </a:lnTo>
                <a:lnTo>
                  <a:pt x="404" y="407"/>
                </a:lnTo>
                <a:lnTo>
                  <a:pt x="400" y="404"/>
                </a:lnTo>
                <a:lnTo>
                  <a:pt x="396" y="400"/>
                </a:lnTo>
                <a:lnTo>
                  <a:pt x="388" y="395"/>
                </a:lnTo>
                <a:lnTo>
                  <a:pt x="383" y="392"/>
                </a:lnTo>
                <a:lnTo>
                  <a:pt x="377" y="390"/>
                </a:lnTo>
                <a:lnTo>
                  <a:pt x="367" y="387"/>
                </a:lnTo>
                <a:lnTo>
                  <a:pt x="362" y="385"/>
                </a:lnTo>
                <a:lnTo>
                  <a:pt x="357" y="384"/>
                </a:lnTo>
                <a:lnTo>
                  <a:pt x="346" y="383"/>
                </a:lnTo>
                <a:lnTo>
                  <a:pt x="335" y="383"/>
                </a:lnTo>
                <a:lnTo>
                  <a:pt x="325" y="383"/>
                </a:lnTo>
                <a:lnTo>
                  <a:pt x="314" y="385"/>
                </a:lnTo>
                <a:lnTo>
                  <a:pt x="304" y="388"/>
                </a:lnTo>
                <a:lnTo>
                  <a:pt x="299" y="390"/>
                </a:lnTo>
                <a:lnTo>
                  <a:pt x="294" y="392"/>
                </a:lnTo>
                <a:lnTo>
                  <a:pt x="285" y="396"/>
                </a:lnTo>
                <a:lnTo>
                  <a:pt x="281" y="399"/>
                </a:lnTo>
                <a:lnTo>
                  <a:pt x="277" y="402"/>
                </a:lnTo>
                <a:lnTo>
                  <a:pt x="270" y="409"/>
                </a:lnTo>
                <a:lnTo>
                  <a:pt x="267" y="412"/>
                </a:lnTo>
                <a:lnTo>
                  <a:pt x="264" y="416"/>
                </a:lnTo>
                <a:lnTo>
                  <a:pt x="262" y="421"/>
                </a:lnTo>
                <a:lnTo>
                  <a:pt x="260" y="425"/>
                </a:lnTo>
                <a:lnTo>
                  <a:pt x="259" y="431"/>
                </a:lnTo>
                <a:lnTo>
                  <a:pt x="258" y="435"/>
                </a:lnTo>
                <a:lnTo>
                  <a:pt x="258" y="440"/>
                </a:lnTo>
                <a:lnTo>
                  <a:pt x="258" y="444"/>
                </a:lnTo>
                <a:lnTo>
                  <a:pt x="259" y="448"/>
                </a:lnTo>
                <a:lnTo>
                  <a:pt x="260" y="452"/>
                </a:lnTo>
                <a:lnTo>
                  <a:pt x="263" y="460"/>
                </a:lnTo>
                <a:lnTo>
                  <a:pt x="268" y="467"/>
                </a:lnTo>
                <a:lnTo>
                  <a:pt x="273" y="475"/>
                </a:lnTo>
                <a:lnTo>
                  <a:pt x="277" y="482"/>
                </a:lnTo>
                <a:lnTo>
                  <a:pt x="282" y="488"/>
                </a:lnTo>
                <a:lnTo>
                  <a:pt x="286" y="495"/>
                </a:lnTo>
                <a:lnTo>
                  <a:pt x="288" y="501"/>
                </a:lnTo>
                <a:lnTo>
                  <a:pt x="289" y="504"/>
                </a:lnTo>
                <a:lnTo>
                  <a:pt x="289" y="507"/>
                </a:lnTo>
                <a:lnTo>
                  <a:pt x="289" y="509"/>
                </a:lnTo>
                <a:lnTo>
                  <a:pt x="288" y="512"/>
                </a:lnTo>
                <a:lnTo>
                  <a:pt x="287" y="514"/>
                </a:lnTo>
                <a:lnTo>
                  <a:pt x="285" y="517"/>
                </a:lnTo>
                <a:lnTo>
                  <a:pt x="282" y="519"/>
                </a:lnTo>
                <a:lnTo>
                  <a:pt x="279" y="521"/>
                </a:lnTo>
                <a:lnTo>
                  <a:pt x="274" y="523"/>
                </a:lnTo>
                <a:lnTo>
                  <a:pt x="269" y="525"/>
                </a:lnTo>
                <a:lnTo>
                  <a:pt x="0" y="525"/>
                </a:lnTo>
                <a:lnTo>
                  <a:pt x="0" y="0"/>
                </a:lnTo>
                <a:close/>
              </a:path>
            </a:pathLst>
          </a:custGeom>
          <a:solidFill>
            <a:srgbClr val="C7B9A1"/>
          </a:solidFill>
          <a:ln w="9525" cap="flat" cmpd="sng">
            <a:solidFill>
              <a:srgbClr val="98825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288000" tIns="36000" rIns="72000" bIns="3600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dk1"/>
                </a:solidFill>
                <a:latin typeface="PT Sans" panose="020B0503020203020204"/>
                <a:ea typeface="Calibri"/>
                <a:cs typeface="Calibri"/>
                <a:sym typeface="Calibri"/>
              </a:rPr>
              <a:t>Планы </a:t>
            </a:r>
          </a:p>
          <a:p>
            <a:pPr algn="ctr"/>
            <a:r>
              <a:rPr lang="ru-RU" sz="2000" b="1" dirty="0">
                <a:solidFill>
                  <a:schemeClr val="dk1"/>
                </a:solidFill>
                <a:latin typeface="PT Sans" panose="020B0503020203020204"/>
                <a:ea typeface="Calibri"/>
                <a:cs typeface="Calibri"/>
                <a:sym typeface="Calibri"/>
              </a:rPr>
              <a:t>проверок</a:t>
            </a:r>
            <a:endParaRPr sz="2000" b="1" dirty="0">
              <a:solidFill>
                <a:schemeClr val="dk1"/>
              </a:solidFill>
              <a:latin typeface="PT Sans" panose="020B0503020203020204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93;p16"/>
          <p:cNvSpPr/>
          <p:nvPr/>
        </p:nvSpPr>
        <p:spPr>
          <a:xfrm>
            <a:off x="3294111" y="2644653"/>
            <a:ext cx="3238500" cy="2014537"/>
          </a:xfrm>
          <a:custGeom>
            <a:avLst/>
            <a:gdLst/>
            <a:ahLst/>
            <a:cxnLst/>
            <a:rect l="l" t="t" r="r" b="b"/>
            <a:pathLst>
              <a:path w="822" h="525" extrusionOk="0">
                <a:moveTo>
                  <a:pt x="822" y="525"/>
                </a:moveTo>
                <a:lnTo>
                  <a:pt x="549" y="525"/>
                </a:lnTo>
                <a:lnTo>
                  <a:pt x="542" y="522"/>
                </a:lnTo>
                <a:lnTo>
                  <a:pt x="536" y="520"/>
                </a:lnTo>
                <a:lnTo>
                  <a:pt x="532" y="516"/>
                </a:lnTo>
                <a:lnTo>
                  <a:pt x="530" y="515"/>
                </a:lnTo>
                <a:lnTo>
                  <a:pt x="529" y="513"/>
                </a:lnTo>
                <a:lnTo>
                  <a:pt x="528" y="510"/>
                </a:lnTo>
                <a:lnTo>
                  <a:pt x="527" y="506"/>
                </a:lnTo>
                <a:lnTo>
                  <a:pt x="528" y="502"/>
                </a:lnTo>
                <a:lnTo>
                  <a:pt x="529" y="498"/>
                </a:lnTo>
                <a:lnTo>
                  <a:pt x="534" y="489"/>
                </a:lnTo>
                <a:lnTo>
                  <a:pt x="540" y="479"/>
                </a:lnTo>
                <a:lnTo>
                  <a:pt x="550" y="466"/>
                </a:lnTo>
                <a:lnTo>
                  <a:pt x="555" y="458"/>
                </a:lnTo>
                <a:lnTo>
                  <a:pt x="558" y="451"/>
                </a:lnTo>
                <a:lnTo>
                  <a:pt x="560" y="445"/>
                </a:lnTo>
                <a:lnTo>
                  <a:pt x="561" y="442"/>
                </a:lnTo>
                <a:lnTo>
                  <a:pt x="561" y="438"/>
                </a:lnTo>
                <a:lnTo>
                  <a:pt x="561" y="432"/>
                </a:lnTo>
                <a:lnTo>
                  <a:pt x="560" y="425"/>
                </a:lnTo>
                <a:lnTo>
                  <a:pt x="559" y="422"/>
                </a:lnTo>
                <a:lnTo>
                  <a:pt x="558" y="420"/>
                </a:lnTo>
                <a:lnTo>
                  <a:pt x="556" y="416"/>
                </a:lnTo>
                <a:lnTo>
                  <a:pt x="554" y="412"/>
                </a:lnTo>
                <a:lnTo>
                  <a:pt x="551" y="408"/>
                </a:lnTo>
                <a:lnTo>
                  <a:pt x="548" y="405"/>
                </a:lnTo>
                <a:lnTo>
                  <a:pt x="544" y="402"/>
                </a:lnTo>
                <a:lnTo>
                  <a:pt x="536" y="396"/>
                </a:lnTo>
                <a:lnTo>
                  <a:pt x="531" y="393"/>
                </a:lnTo>
                <a:lnTo>
                  <a:pt x="527" y="391"/>
                </a:lnTo>
                <a:lnTo>
                  <a:pt x="520" y="389"/>
                </a:lnTo>
                <a:lnTo>
                  <a:pt x="515" y="387"/>
                </a:lnTo>
                <a:lnTo>
                  <a:pt x="504" y="384"/>
                </a:lnTo>
                <a:lnTo>
                  <a:pt x="498" y="383"/>
                </a:lnTo>
                <a:lnTo>
                  <a:pt x="492" y="383"/>
                </a:lnTo>
                <a:lnTo>
                  <a:pt x="480" y="382"/>
                </a:lnTo>
                <a:lnTo>
                  <a:pt x="468" y="383"/>
                </a:lnTo>
                <a:lnTo>
                  <a:pt x="457" y="385"/>
                </a:lnTo>
                <a:lnTo>
                  <a:pt x="445" y="388"/>
                </a:lnTo>
                <a:lnTo>
                  <a:pt x="439" y="391"/>
                </a:lnTo>
                <a:lnTo>
                  <a:pt x="434" y="393"/>
                </a:lnTo>
                <a:lnTo>
                  <a:pt x="429" y="396"/>
                </a:lnTo>
                <a:lnTo>
                  <a:pt x="424" y="399"/>
                </a:lnTo>
                <a:lnTo>
                  <a:pt x="420" y="403"/>
                </a:lnTo>
                <a:lnTo>
                  <a:pt x="416" y="407"/>
                </a:lnTo>
                <a:lnTo>
                  <a:pt x="412" y="411"/>
                </a:lnTo>
                <a:lnTo>
                  <a:pt x="409" y="416"/>
                </a:lnTo>
                <a:lnTo>
                  <a:pt x="406" y="420"/>
                </a:lnTo>
                <a:lnTo>
                  <a:pt x="404" y="425"/>
                </a:lnTo>
                <a:lnTo>
                  <a:pt x="403" y="431"/>
                </a:lnTo>
                <a:lnTo>
                  <a:pt x="402" y="435"/>
                </a:lnTo>
                <a:lnTo>
                  <a:pt x="402" y="439"/>
                </a:lnTo>
                <a:lnTo>
                  <a:pt x="403" y="444"/>
                </a:lnTo>
                <a:lnTo>
                  <a:pt x="404" y="448"/>
                </a:lnTo>
                <a:lnTo>
                  <a:pt x="405" y="452"/>
                </a:lnTo>
                <a:lnTo>
                  <a:pt x="408" y="460"/>
                </a:lnTo>
                <a:lnTo>
                  <a:pt x="412" y="468"/>
                </a:lnTo>
                <a:lnTo>
                  <a:pt x="417" y="475"/>
                </a:lnTo>
                <a:lnTo>
                  <a:pt x="422" y="482"/>
                </a:lnTo>
                <a:lnTo>
                  <a:pt x="427" y="488"/>
                </a:lnTo>
                <a:lnTo>
                  <a:pt x="431" y="495"/>
                </a:lnTo>
                <a:lnTo>
                  <a:pt x="433" y="501"/>
                </a:lnTo>
                <a:lnTo>
                  <a:pt x="434" y="504"/>
                </a:lnTo>
                <a:lnTo>
                  <a:pt x="434" y="507"/>
                </a:lnTo>
                <a:lnTo>
                  <a:pt x="434" y="509"/>
                </a:lnTo>
                <a:lnTo>
                  <a:pt x="433" y="512"/>
                </a:lnTo>
                <a:lnTo>
                  <a:pt x="432" y="514"/>
                </a:lnTo>
                <a:lnTo>
                  <a:pt x="430" y="517"/>
                </a:lnTo>
                <a:lnTo>
                  <a:pt x="427" y="519"/>
                </a:lnTo>
                <a:lnTo>
                  <a:pt x="423" y="521"/>
                </a:lnTo>
                <a:lnTo>
                  <a:pt x="419" y="523"/>
                </a:lnTo>
                <a:lnTo>
                  <a:pt x="413" y="525"/>
                </a:lnTo>
                <a:lnTo>
                  <a:pt x="142" y="525"/>
                </a:lnTo>
                <a:lnTo>
                  <a:pt x="142" y="327"/>
                </a:lnTo>
                <a:lnTo>
                  <a:pt x="138" y="317"/>
                </a:lnTo>
                <a:lnTo>
                  <a:pt x="134" y="311"/>
                </a:lnTo>
                <a:lnTo>
                  <a:pt x="132" y="309"/>
                </a:lnTo>
                <a:lnTo>
                  <a:pt x="129" y="308"/>
                </a:lnTo>
                <a:lnTo>
                  <a:pt x="127" y="307"/>
                </a:lnTo>
                <a:lnTo>
                  <a:pt x="124" y="307"/>
                </a:lnTo>
                <a:lnTo>
                  <a:pt x="121" y="308"/>
                </a:lnTo>
                <a:lnTo>
                  <a:pt x="118" y="309"/>
                </a:lnTo>
                <a:lnTo>
                  <a:pt x="112" y="312"/>
                </a:lnTo>
                <a:lnTo>
                  <a:pt x="106" y="316"/>
                </a:lnTo>
                <a:lnTo>
                  <a:pt x="98" y="321"/>
                </a:lnTo>
                <a:lnTo>
                  <a:pt x="83" y="331"/>
                </a:lnTo>
                <a:lnTo>
                  <a:pt x="79" y="333"/>
                </a:lnTo>
                <a:lnTo>
                  <a:pt x="76" y="336"/>
                </a:lnTo>
                <a:lnTo>
                  <a:pt x="72" y="338"/>
                </a:lnTo>
                <a:lnTo>
                  <a:pt x="68" y="339"/>
                </a:lnTo>
                <a:lnTo>
                  <a:pt x="59" y="342"/>
                </a:lnTo>
                <a:lnTo>
                  <a:pt x="55" y="342"/>
                </a:lnTo>
                <a:lnTo>
                  <a:pt x="51" y="342"/>
                </a:lnTo>
                <a:lnTo>
                  <a:pt x="47" y="341"/>
                </a:lnTo>
                <a:lnTo>
                  <a:pt x="43" y="340"/>
                </a:lnTo>
                <a:lnTo>
                  <a:pt x="38" y="338"/>
                </a:lnTo>
                <a:lnTo>
                  <a:pt x="34" y="336"/>
                </a:lnTo>
                <a:lnTo>
                  <a:pt x="26" y="329"/>
                </a:lnTo>
                <a:lnTo>
                  <a:pt x="22" y="325"/>
                </a:lnTo>
                <a:lnTo>
                  <a:pt x="19" y="321"/>
                </a:lnTo>
                <a:lnTo>
                  <a:pt x="12" y="313"/>
                </a:lnTo>
                <a:lnTo>
                  <a:pt x="10" y="308"/>
                </a:lnTo>
                <a:lnTo>
                  <a:pt x="8" y="304"/>
                </a:lnTo>
                <a:lnTo>
                  <a:pt x="4" y="293"/>
                </a:lnTo>
                <a:lnTo>
                  <a:pt x="3" y="287"/>
                </a:lnTo>
                <a:lnTo>
                  <a:pt x="2" y="282"/>
                </a:lnTo>
                <a:lnTo>
                  <a:pt x="1" y="272"/>
                </a:lnTo>
                <a:lnTo>
                  <a:pt x="0" y="261"/>
                </a:lnTo>
                <a:lnTo>
                  <a:pt x="1" y="250"/>
                </a:lnTo>
                <a:lnTo>
                  <a:pt x="3" y="240"/>
                </a:lnTo>
                <a:lnTo>
                  <a:pt x="6" y="229"/>
                </a:lnTo>
                <a:lnTo>
                  <a:pt x="8" y="224"/>
                </a:lnTo>
                <a:lnTo>
                  <a:pt x="10" y="219"/>
                </a:lnTo>
                <a:lnTo>
                  <a:pt x="14" y="210"/>
                </a:lnTo>
                <a:lnTo>
                  <a:pt x="18" y="206"/>
                </a:lnTo>
                <a:lnTo>
                  <a:pt x="21" y="202"/>
                </a:lnTo>
                <a:lnTo>
                  <a:pt x="27" y="195"/>
                </a:lnTo>
                <a:lnTo>
                  <a:pt x="31" y="192"/>
                </a:lnTo>
                <a:lnTo>
                  <a:pt x="35" y="190"/>
                </a:lnTo>
                <a:lnTo>
                  <a:pt x="40" y="187"/>
                </a:lnTo>
                <a:lnTo>
                  <a:pt x="44" y="185"/>
                </a:lnTo>
                <a:lnTo>
                  <a:pt x="49" y="184"/>
                </a:lnTo>
                <a:lnTo>
                  <a:pt x="53" y="183"/>
                </a:lnTo>
                <a:lnTo>
                  <a:pt x="57" y="183"/>
                </a:lnTo>
                <a:lnTo>
                  <a:pt x="61" y="183"/>
                </a:lnTo>
                <a:lnTo>
                  <a:pt x="66" y="184"/>
                </a:lnTo>
                <a:lnTo>
                  <a:pt x="70" y="185"/>
                </a:lnTo>
                <a:lnTo>
                  <a:pt x="78" y="189"/>
                </a:lnTo>
                <a:lnTo>
                  <a:pt x="85" y="193"/>
                </a:lnTo>
                <a:lnTo>
                  <a:pt x="92" y="198"/>
                </a:lnTo>
                <a:lnTo>
                  <a:pt x="99" y="203"/>
                </a:lnTo>
                <a:lnTo>
                  <a:pt x="107" y="207"/>
                </a:lnTo>
                <a:lnTo>
                  <a:pt x="113" y="211"/>
                </a:lnTo>
                <a:lnTo>
                  <a:pt x="119" y="214"/>
                </a:lnTo>
                <a:lnTo>
                  <a:pt x="121" y="215"/>
                </a:lnTo>
                <a:lnTo>
                  <a:pt x="124" y="215"/>
                </a:lnTo>
                <a:lnTo>
                  <a:pt x="127" y="215"/>
                </a:lnTo>
                <a:lnTo>
                  <a:pt x="129" y="214"/>
                </a:lnTo>
                <a:lnTo>
                  <a:pt x="132" y="213"/>
                </a:lnTo>
                <a:lnTo>
                  <a:pt x="134" y="211"/>
                </a:lnTo>
                <a:lnTo>
                  <a:pt x="138" y="205"/>
                </a:lnTo>
                <a:lnTo>
                  <a:pt x="140" y="201"/>
                </a:lnTo>
                <a:lnTo>
                  <a:pt x="142" y="196"/>
                </a:lnTo>
                <a:lnTo>
                  <a:pt x="142" y="0"/>
                </a:lnTo>
                <a:lnTo>
                  <a:pt x="822" y="0"/>
                </a:lnTo>
                <a:lnTo>
                  <a:pt x="822" y="525"/>
                </a:lnTo>
                <a:close/>
              </a:path>
            </a:pathLst>
          </a:custGeom>
          <a:solidFill>
            <a:srgbClr val="C7B9A1"/>
          </a:solidFill>
          <a:ln w="9525" cap="flat" cmpd="sng">
            <a:solidFill>
              <a:srgbClr val="98825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92000" tIns="36000" rIns="72000" bIns="36000" anchor="ctr" anchorCtr="0">
            <a:noAutofit/>
          </a:bodyPr>
          <a:lstStyle/>
          <a:p>
            <a:pPr lvl="0" algn="ctr"/>
            <a:r>
              <a:rPr lang="ru-RU" b="1" dirty="0">
                <a:solidFill>
                  <a:schemeClr val="dk1"/>
                </a:solidFill>
                <a:latin typeface="PT Sans" panose="020B0503020203020204"/>
                <a:ea typeface="Calibri"/>
                <a:cs typeface="Calibri"/>
                <a:sym typeface="Calibri"/>
              </a:rPr>
              <a:t>Профилактические визиты </a:t>
            </a:r>
            <a:endParaRPr b="1" dirty="0">
              <a:solidFill>
                <a:schemeClr val="dk1"/>
              </a:solidFill>
              <a:latin typeface="PT Sans" panose="020B0503020203020204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91;p16"/>
          <p:cNvSpPr/>
          <p:nvPr/>
        </p:nvSpPr>
        <p:spPr>
          <a:xfrm>
            <a:off x="1203373" y="4116265"/>
            <a:ext cx="2652712" cy="2555875"/>
          </a:xfrm>
          <a:custGeom>
            <a:avLst/>
            <a:gdLst/>
            <a:ahLst/>
            <a:cxnLst/>
            <a:rect l="l" t="t" r="r" b="b"/>
            <a:pathLst>
              <a:path w="674" h="667" extrusionOk="0">
                <a:moveTo>
                  <a:pt x="0" y="142"/>
                </a:moveTo>
                <a:lnTo>
                  <a:pt x="270" y="142"/>
                </a:lnTo>
                <a:lnTo>
                  <a:pt x="275" y="140"/>
                </a:lnTo>
                <a:lnTo>
                  <a:pt x="279" y="138"/>
                </a:lnTo>
                <a:lnTo>
                  <a:pt x="283" y="136"/>
                </a:lnTo>
                <a:lnTo>
                  <a:pt x="285" y="134"/>
                </a:lnTo>
                <a:lnTo>
                  <a:pt x="287" y="131"/>
                </a:lnTo>
                <a:lnTo>
                  <a:pt x="289" y="129"/>
                </a:lnTo>
                <a:lnTo>
                  <a:pt x="289" y="126"/>
                </a:lnTo>
                <a:lnTo>
                  <a:pt x="290" y="124"/>
                </a:lnTo>
                <a:lnTo>
                  <a:pt x="289" y="121"/>
                </a:lnTo>
                <a:lnTo>
                  <a:pt x="289" y="118"/>
                </a:lnTo>
                <a:lnTo>
                  <a:pt x="286" y="113"/>
                </a:lnTo>
                <a:lnTo>
                  <a:pt x="282" y="105"/>
                </a:lnTo>
                <a:lnTo>
                  <a:pt x="277" y="99"/>
                </a:lnTo>
                <a:lnTo>
                  <a:pt x="268" y="85"/>
                </a:lnTo>
                <a:lnTo>
                  <a:pt x="263" y="77"/>
                </a:lnTo>
                <a:lnTo>
                  <a:pt x="262" y="73"/>
                </a:lnTo>
                <a:lnTo>
                  <a:pt x="260" y="69"/>
                </a:lnTo>
                <a:lnTo>
                  <a:pt x="259" y="65"/>
                </a:lnTo>
                <a:lnTo>
                  <a:pt x="258" y="61"/>
                </a:lnTo>
                <a:lnTo>
                  <a:pt x="258" y="57"/>
                </a:lnTo>
                <a:lnTo>
                  <a:pt x="258" y="52"/>
                </a:lnTo>
                <a:lnTo>
                  <a:pt x="259" y="48"/>
                </a:lnTo>
                <a:lnTo>
                  <a:pt x="260" y="43"/>
                </a:lnTo>
                <a:lnTo>
                  <a:pt x="262" y="38"/>
                </a:lnTo>
                <a:lnTo>
                  <a:pt x="264" y="33"/>
                </a:lnTo>
                <a:lnTo>
                  <a:pt x="267" y="29"/>
                </a:lnTo>
                <a:lnTo>
                  <a:pt x="270" y="26"/>
                </a:lnTo>
                <a:lnTo>
                  <a:pt x="273" y="22"/>
                </a:lnTo>
                <a:lnTo>
                  <a:pt x="277" y="19"/>
                </a:lnTo>
                <a:lnTo>
                  <a:pt x="285" y="14"/>
                </a:lnTo>
                <a:lnTo>
                  <a:pt x="294" y="9"/>
                </a:lnTo>
                <a:lnTo>
                  <a:pt x="299" y="7"/>
                </a:lnTo>
                <a:lnTo>
                  <a:pt x="304" y="5"/>
                </a:lnTo>
                <a:lnTo>
                  <a:pt x="314" y="2"/>
                </a:lnTo>
                <a:lnTo>
                  <a:pt x="325" y="1"/>
                </a:lnTo>
                <a:lnTo>
                  <a:pt x="335" y="0"/>
                </a:lnTo>
                <a:lnTo>
                  <a:pt x="346" y="0"/>
                </a:lnTo>
                <a:lnTo>
                  <a:pt x="357" y="1"/>
                </a:lnTo>
                <a:lnTo>
                  <a:pt x="367" y="4"/>
                </a:lnTo>
                <a:lnTo>
                  <a:pt x="377" y="7"/>
                </a:lnTo>
                <a:lnTo>
                  <a:pt x="383" y="9"/>
                </a:lnTo>
                <a:lnTo>
                  <a:pt x="388" y="12"/>
                </a:lnTo>
                <a:lnTo>
                  <a:pt x="392" y="14"/>
                </a:lnTo>
                <a:lnTo>
                  <a:pt x="396" y="17"/>
                </a:lnTo>
                <a:lnTo>
                  <a:pt x="400" y="21"/>
                </a:lnTo>
                <a:lnTo>
                  <a:pt x="404" y="24"/>
                </a:lnTo>
                <a:lnTo>
                  <a:pt x="407" y="28"/>
                </a:lnTo>
                <a:lnTo>
                  <a:pt x="410" y="32"/>
                </a:lnTo>
                <a:lnTo>
                  <a:pt x="413" y="37"/>
                </a:lnTo>
                <a:lnTo>
                  <a:pt x="415" y="41"/>
                </a:lnTo>
                <a:lnTo>
                  <a:pt x="416" y="46"/>
                </a:lnTo>
                <a:lnTo>
                  <a:pt x="417" y="51"/>
                </a:lnTo>
                <a:lnTo>
                  <a:pt x="417" y="55"/>
                </a:lnTo>
                <a:lnTo>
                  <a:pt x="416" y="59"/>
                </a:lnTo>
                <a:lnTo>
                  <a:pt x="414" y="67"/>
                </a:lnTo>
                <a:lnTo>
                  <a:pt x="410" y="75"/>
                </a:lnTo>
                <a:lnTo>
                  <a:pt x="406" y="83"/>
                </a:lnTo>
                <a:lnTo>
                  <a:pt x="395" y="98"/>
                </a:lnTo>
                <a:lnTo>
                  <a:pt x="390" y="104"/>
                </a:lnTo>
                <a:lnTo>
                  <a:pt x="386" y="112"/>
                </a:lnTo>
                <a:lnTo>
                  <a:pt x="383" y="118"/>
                </a:lnTo>
                <a:lnTo>
                  <a:pt x="382" y="121"/>
                </a:lnTo>
                <a:lnTo>
                  <a:pt x="382" y="124"/>
                </a:lnTo>
                <a:lnTo>
                  <a:pt x="382" y="126"/>
                </a:lnTo>
                <a:lnTo>
                  <a:pt x="383" y="129"/>
                </a:lnTo>
                <a:lnTo>
                  <a:pt x="384" y="132"/>
                </a:lnTo>
                <a:lnTo>
                  <a:pt x="386" y="134"/>
                </a:lnTo>
                <a:lnTo>
                  <a:pt x="389" y="136"/>
                </a:lnTo>
                <a:lnTo>
                  <a:pt x="393" y="138"/>
                </a:lnTo>
                <a:lnTo>
                  <a:pt x="397" y="140"/>
                </a:lnTo>
                <a:lnTo>
                  <a:pt x="403" y="142"/>
                </a:lnTo>
                <a:lnTo>
                  <a:pt x="674" y="142"/>
                </a:lnTo>
                <a:lnTo>
                  <a:pt x="674" y="336"/>
                </a:lnTo>
                <a:lnTo>
                  <a:pt x="672" y="342"/>
                </a:lnTo>
                <a:lnTo>
                  <a:pt x="670" y="346"/>
                </a:lnTo>
                <a:lnTo>
                  <a:pt x="668" y="350"/>
                </a:lnTo>
                <a:lnTo>
                  <a:pt x="666" y="352"/>
                </a:lnTo>
                <a:lnTo>
                  <a:pt x="664" y="355"/>
                </a:lnTo>
                <a:lnTo>
                  <a:pt x="661" y="356"/>
                </a:lnTo>
                <a:lnTo>
                  <a:pt x="659" y="357"/>
                </a:lnTo>
                <a:lnTo>
                  <a:pt x="656" y="357"/>
                </a:lnTo>
                <a:lnTo>
                  <a:pt x="653" y="357"/>
                </a:lnTo>
                <a:lnTo>
                  <a:pt x="651" y="356"/>
                </a:lnTo>
                <a:lnTo>
                  <a:pt x="645" y="353"/>
                </a:lnTo>
                <a:lnTo>
                  <a:pt x="639" y="350"/>
                </a:lnTo>
                <a:lnTo>
                  <a:pt x="631" y="345"/>
                </a:lnTo>
                <a:lnTo>
                  <a:pt x="624" y="340"/>
                </a:lnTo>
                <a:lnTo>
                  <a:pt x="617" y="335"/>
                </a:lnTo>
                <a:lnTo>
                  <a:pt x="609" y="331"/>
                </a:lnTo>
                <a:lnTo>
                  <a:pt x="601" y="328"/>
                </a:lnTo>
                <a:lnTo>
                  <a:pt x="597" y="326"/>
                </a:lnTo>
                <a:lnTo>
                  <a:pt x="593" y="325"/>
                </a:lnTo>
                <a:lnTo>
                  <a:pt x="589" y="325"/>
                </a:lnTo>
                <a:lnTo>
                  <a:pt x="585" y="325"/>
                </a:lnTo>
                <a:lnTo>
                  <a:pt x="580" y="326"/>
                </a:lnTo>
                <a:lnTo>
                  <a:pt x="576" y="327"/>
                </a:lnTo>
                <a:lnTo>
                  <a:pt x="571" y="329"/>
                </a:lnTo>
                <a:lnTo>
                  <a:pt x="566" y="332"/>
                </a:lnTo>
                <a:lnTo>
                  <a:pt x="562" y="334"/>
                </a:lnTo>
                <a:lnTo>
                  <a:pt x="559" y="337"/>
                </a:lnTo>
                <a:lnTo>
                  <a:pt x="555" y="341"/>
                </a:lnTo>
                <a:lnTo>
                  <a:pt x="552" y="344"/>
                </a:lnTo>
                <a:lnTo>
                  <a:pt x="546" y="352"/>
                </a:lnTo>
                <a:lnTo>
                  <a:pt x="541" y="361"/>
                </a:lnTo>
                <a:lnTo>
                  <a:pt x="539" y="366"/>
                </a:lnTo>
                <a:lnTo>
                  <a:pt x="537" y="371"/>
                </a:lnTo>
                <a:lnTo>
                  <a:pt x="534" y="382"/>
                </a:lnTo>
                <a:lnTo>
                  <a:pt x="533" y="392"/>
                </a:lnTo>
                <a:lnTo>
                  <a:pt x="532" y="397"/>
                </a:lnTo>
                <a:lnTo>
                  <a:pt x="532" y="403"/>
                </a:lnTo>
                <a:lnTo>
                  <a:pt x="532" y="414"/>
                </a:lnTo>
                <a:lnTo>
                  <a:pt x="533" y="424"/>
                </a:lnTo>
                <a:lnTo>
                  <a:pt x="536" y="435"/>
                </a:lnTo>
                <a:lnTo>
                  <a:pt x="539" y="446"/>
                </a:lnTo>
                <a:lnTo>
                  <a:pt x="541" y="450"/>
                </a:lnTo>
                <a:lnTo>
                  <a:pt x="544" y="455"/>
                </a:lnTo>
                <a:lnTo>
                  <a:pt x="546" y="459"/>
                </a:lnTo>
                <a:lnTo>
                  <a:pt x="550" y="463"/>
                </a:lnTo>
                <a:lnTo>
                  <a:pt x="554" y="467"/>
                </a:lnTo>
                <a:lnTo>
                  <a:pt x="557" y="471"/>
                </a:lnTo>
                <a:lnTo>
                  <a:pt x="561" y="475"/>
                </a:lnTo>
                <a:lnTo>
                  <a:pt x="565" y="478"/>
                </a:lnTo>
                <a:lnTo>
                  <a:pt x="570" y="480"/>
                </a:lnTo>
                <a:lnTo>
                  <a:pt x="574" y="482"/>
                </a:lnTo>
                <a:lnTo>
                  <a:pt x="578" y="483"/>
                </a:lnTo>
                <a:lnTo>
                  <a:pt x="583" y="484"/>
                </a:lnTo>
                <a:lnTo>
                  <a:pt x="587" y="484"/>
                </a:lnTo>
                <a:lnTo>
                  <a:pt x="591" y="484"/>
                </a:lnTo>
                <a:lnTo>
                  <a:pt x="599" y="481"/>
                </a:lnTo>
                <a:lnTo>
                  <a:pt x="603" y="480"/>
                </a:lnTo>
                <a:lnTo>
                  <a:pt x="607" y="477"/>
                </a:lnTo>
                <a:lnTo>
                  <a:pt x="615" y="473"/>
                </a:lnTo>
                <a:lnTo>
                  <a:pt x="630" y="462"/>
                </a:lnTo>
                <a:lnTo>
                  <a:pt x="638" y="457"/>
                </a:lnTo>
                <a:lnTo>
                  <a:pt x="644" y="453"/>
                </a:lnTo>
                <a:lnTo>
                  <a:pt x="647" y="452"/>
                </a:lnTo>
                <a:lnTo>
                  <a:pt x="650" y="450"/>
                </a:lnTo>
                <a:lnTo>
                  <a:pt x="653" y="450"/>
                </a:lnTo>
                <a:lnTo>
                  <a:pt x="656" y="449"/>
                </a:lnTo>
                <a:lnTo>
                  <a:pt x="659" y="450"/>
                </a:lnTo>
                <a:lnTo>
                  <a:pt x="661" y="450"/>
                </a:lnTo>
                <a:lnTo>
                  <a:pt x="664" y="452"/>
                </a:lnTo>
                <a:lnTo>
                  <a:pt x="666" y="454"/>
                </a:lnTo>
                <a:lnTo>
                  <a:pt x="668" y="457"/>
                </a:lnTo>
                <a:lnTo>
                  <a:pt x="671" y="461"/>
                </a:lnTo>
                <a:lnTo>
                  <a:pt x="673" y="465"/>
                </a:lnTo>
                <a:lnTo>
                  <a:pt x="674" y="471"/>
                </a:lnTo>
                <a:lnTo>
                  <a:pt x="674" y="667"/>
                </a:lnTo>
                <a:lnTo>
                  <a:pt x="0" y="667"/>
                </a:lnTo>
                <a:lnTo>
                  <a:pt x="0" y="142"/>
                </a:lnTo>
                <a:close/>
              </a:path>
            </a:pathLst>
          </a:custGeom>
          <a:solidFill>
            <a:srgbClr val="C7B9A1"/>
          </a:solidFill>
          <a:ln w="9525" cap="flat" cmpd="sng">
            <a:solidFill>
              <a:srgbClr val="98825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288000" tIns="612000" rIns="72000" bIns="36000" anchor="ctr" anchorCtr="0">
            <a:noAutofit/>
          </a:bodyPr>
          <a:lstStyle/>
          <a:p>
            <a:r>
              <a:rPr lang="ru-RU" sz="2200" b="1" dirty="0">
                <a:solidFill>
                  <a:schemeClr val="dk1"/>
                </a:solidFill>
                <a:latin typeface="PT Sans" panose="020B0503020203020204"/>
                <a:ea typeface="Calibri"/>
                <a:cs typeface="Calibri"/>
                <a:sym typeface="Calibri"/>
              </a:rPr>
              <a:t>      </a:t>
            </a:r>
            <a:r>
              <a:rPr lang="ru-RU" b="1" dirty="0" smtClean="0">
                <a:solidFill>
                  <a:schemeClr val="dk1"/>
                </a:solidFill>
                <a:latin typeface="PT Sans" panose="020B0503020203020204"/>
                <a:ea typeface="Calibri"/>
                <a:cs typeface="Calibri"/>
                <a:sym typeface="Calibri"/>
              </a:rPr>
              <a:t>Досудебное                       </a:t>
            </a:r>
            <a:endParaRPr lang="ru-RU" b="1" dirty="0">
              <a:solidFill>
                <a:schemeClr val="dk1"/>
              </a:solidFill>
              <a:latin typeface="PT Sans" panose="020B0503020203020204"/>
              <a:ea typeface="Calibri"/>
              <a:cs typeface="Calibri"/>
              <a:sym typeface="Calibri"/>
            </a:endParaRPr>
          </a:p>
          <a:p>
            <a:r>
              <a:rPr lang="ru-RU" b="1" dirty="0">
                <a:solidFill>
                  <a:schemeClr val="dk1"/>
                </a:solidFill>
                <a:latin typeface="PT Sans" panose="020B0503020203020204"/>
                <a:ea typeface="Calibri"/>
                <a:cs typeface="Calibri"/>
                <a:sym typeface="Calibri"/>
              </a:rPr>
              <a:t>     обжалование</a:t>
            </a:r>
            <a:endParaRPr b="1" dirty="0">
              <a:solidFill>
                <a:schemeClr val="dk1"/>
              </a:solidFill>
              <a:latin typeface="PT Sans" panose="020B0503020203020204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90;p16"/>
          <p:cNvSpPr/>
          <p:nvPr/>
        </p:nvSpPr>
        <p:spPr>
          <a:xfrm>
            <a:off x="3294111" y="4116265"/>
            <a:ext cx="3238500" cy="2555875"/>
          </a:xfrm>
          <a:custGeom>
            <a:avLst/>
            <a:gdLst/>
            <a:ahLst/>
            <a:cxnLst/>
            <a:rect l="l" t="t" r="r" b="b"/>
            <a:pathLst>
              <a:path w="822" h="667" extrusionOk="0">
                <a:moveTo>
                  <a:pt x="35" y="332"/>
                </a:moveTo>
                <a:lnTo>
                  <a:pt x="39" y="329"/>
                </a:lnTo>
                <a:lnTo>
                  <a:pt x="44" y="327"/>
                </a:lnTo>
                <a:lnTo>
                  <a:pt x="48" y="326"/>
                </a:lnTo>
                <a:lnTo>
                  <a:pt x="53" y="325"/>
                </a:lnTo>
                <a:lnTo>
                  <a:pt x="57" y="325"/>
                </a:lnTo>
                <a:lnTo>
                  <a:pt x="61" y="325"/>
                </a:lnTo>
                <a:lnTo>
                  <a:pt x="66" y="326"/>
                </a:lnTo>
                <a:lnTo>
                  <a:pt x="70" y="327"/>
                </a:lnTo>
                <a:lnTo>
                  <a:pt x="77" y="331"/>
                </a:lnTo>
                <a:lnTo>
                  <a:pt x="85" y="335"/>
                </a:lnTo>
                <a:lnTo>
                  <a:pt x="92" y="340"/>
                </a:lnTo>
                <a:lnTo>
                  <a:pt x="99" y="345"/>
                </a:lnTo>
                <a:lnTo>
                  <a:pt x="107" y="349"/>
                </a:lnTo>
                <a:lnTo>
                  <a:pt x="113" y="353"/>
                </a:lnTo>
                <a:lnTo>
                  <a:pt x="119" y="356"/>
                </a:lnTo>
                <a:lnTo>
                  <a:pt x="121" y="357"/>
                </a:lnTo>
                <a:lnTo>
                  <a:pt x="124" y="357"/>
                </a:lnTo>
                <a:lnTo>
                  <a:pt x="129" y="356"/>
                </a:lnTo>
                <a:lnTo>
                  <a:pt x="132" y="355"/>
                </a:lnTo>
                <a:lnTo>
                  <a:pt x="134" y="353"/>
                </a:lnTo>
                <a:lnTo>
                  <a:pt x="136" y="350"/>
                </a:lnTo>
                <a:lnTo>
                  <a:pt x="138" y="347"/>
                </a:lnTo>
                <a:lnTo>
                  <a:pt x="140" y="343"/>
                </a:lnTo>
                <a:lnTo>
                  <a:pt x="142" y="338"/>
                </a:lnTo>
                <a:lnTo>
                  <a:pt x="142" y="142"/>
                </a:lnTo>
                <a:lnTo>
                  <a:pt x="414" y="142"/>
                </a:lnTo>
                <a:lnTo>
                  <a:pt x="421" y="139"/>
                </a:lnTo>
                <a:lnTo>
                  <a:pt x="426" y="137"/>
                </a:lnTo>
                <a:lnTo>
                  <a:pt x="430" y="134"/>
                </a:lnTo>
                <a:lnTo>
                  <a:pt x="432" y="130"/>
                </a:lnTo>
                <a:lnTo>
                  <a:pt x="434" y="127"/>
                </a:lnTo>
                <a:lnTo>
                  <a:pt x="435" y="123"/>
                </a:lnTo>
                <a:lnTo>
                  <a:pt x="434" y="120"/>
                </a:lnTo>
                <a:lnTo>
                  <a:pt x="433" y="116"/>
                </a:lnTo>
                <a:lnTo>
                  <a:pt x="429" y="108"/>
                </a:lnTo>
                <a:lnTo>
                  <a:pt x="424" y="100"/>
                </a:lnTo>
                <a:lnTo>
                  <a:pt x="418" y="92"/>
                </a:lnTo>
                <a:lnTo>
                  <a:pt x="413" y="84"/>
                </a:lnTo>
                <a:lnTo>
                  <a:pt x="409" y="77"/>
                </a:lnTo>
                <a:lnTo>
                  <a:pt x="406" y="71"/>
                </a:lnTo>
                <a:lnTo>
                  <a:pt x="405" y="67"/>
                </a:lnTo>
                <a:lnTo>
                  <a:pt x="404" y="64"/>
                </a:lnTo>
                <a:lnTo>
                  <a:pt x="403" y="58"/>
                </a:lnTo>
                <a:lnTo>
                  <a:pt x="403" y="52"/>
                </a:lnTo>
                <a:lnTo>
                  <a:pt x="404" y="46"/>
                </a:lnTo>
                <a:lnTo>
                  <a:pt x="406" y="39"/>
                </a:lnTo>
                <a:lnTo>
                  <a:pt x="408" y="34"/>
                </a:lnTo>
                <a:lnTo>
                  <a:pt x="411" y="29"/>
                </a:lnTo>
                <a:lnTo>
                  <a:pt x="415" y="25"/>
                </a:lnTo>
                <a:lnTo>
                  <a:pt x="419" y="21"/>
                </a:lnTo>
                <a:lnTo>
                  <a:pt x="424" y="17"/>
                </a:lnTo>
                <a:lnTo>
                  <a:pt x="430" y="13"/>
                </a:lnTo>
                <a:lnTo>
                  <a:pt x="435" y="10"/>
                </a:lnTo>
                <a:lnTo>
                  <a:pt x="443" y="7"/>
                </a:lnTo>
                <a:lnTo>
                  <a:pt x="449" y="5"/>
                </a:lnTo>
                <a:lnTo>
                  <a:pt x="456" y="3"/>
                </a:lnTo>
                <a:lnTo>
                  <a:pt x="463" y="1"/>
                </a:lnTo>
                <a:lnTo>
                  <a:pt x="470" y="0"/>
                </a:lnTo>
                <a:lnTo>
                  <a:pt x="477" y="0"/>
                </a:lnTo>
                <a:lnTo>
                  <a:pt x="485" y="0"/>
                </a:lnTo>
                <a:lnTo>
                  <a:pt x="492" y="0"/>
                </a:lnTo>
                <a:lnTo>
                  <a:pt x="499" y="1"/>
                </a:lnTo>
                <a:lnTo>
                  <a:pt x="506" y="2"/>
                </a:lnTo>
                <a:lnTo>
                  <a:pt x="513" y="4"/>
                </a:lnTo>
                <a:lnTo>
                  <a:pt x="520" y="6"/>
                </a:lnTo>
                <a:lnTo>
                  <a:pt x="525" y="8"/>
                </a:lnTo>
                <a:lnTo>
                  <a:pt x="528" y="9"/>
                </a:lnTo>
                <a:lnTo>
                  <a:pt x="534" y="13"/>
                </a:lnTo>
                <a:lnTo>
                  <a:pt x="540" y="17"/>
                </a:lnTo>
                <a:lnTo>
                  <a:pt x="545" y="21"/>
                </a:lnTo>
                <a:lnTo>
                  <a:pt x="548" y="24"/>
                </a:lnTo>
                <a:lnTo>
                  <a:pt x="550" y="26"/>
                </a:lnTo>
                <a:lnTo>
                  <a:pt x="555" y="32"/>
                </a:lnTo>
                <a:lnTo>
                  <a:pt x="558" y="37"/>
                </a:lnTo>
                <a:lnTo>
                  <a:pt x="560" y="42"/>
                </a:lnTo>
                <a:lnTo>
                  <a:pt x="561" y="48"/>
                </a:lnTo>
                <a:lnTo>
                  <a:pt x="561" y="55"/>
                </a:lnTo>
                <a:lnTo>
                  <a:pt x="560" y="61"/>
                </a:lnTo>
                <a:lnTo>
                  <a:pt x="559" y="64"/>
                </a:lnTo>
                <a:lnTo>
                  <a:pt x="558" y="68"/>
                </a:lnTo>
                <a:lnTo>
                  <a:pt x="554" y="75"/>
                </a:lnTo>
                <a:lnTo>
                  <a:pt x="552" y="79"/>
                </a:lnTo>
                <a:lnTo>
                  <a:pt x="550" y="83"/>
                </a:lnTo>
                <a:lnTo>
                  <a:pt x="540" y="96"/>
                </a:lnTo>
                <a:lnTo>
                  <a:pt x="534" y="106"/>
                </a:lnTo>
                <a:lnTo>
                  <a:pt x="531" y="111"/>
                </a:lnTo>
                <a:lnTo>
                  <a:pt x="529" y="115"/>
                </a:lnTo>
                <a:lnTo>
                  <a:pt x="527" y="119"/>
                </a:lnTo>
                <a:lnTo>
                  <a:pt x="527" y="123"/>
                </a:lnTo>
                <a:lnTo>
                  <a:pt x="527" y="127"/>
                </a:lnTo>
                <a:lnTo>
                  <a:pt x="527" y="129"/>
                </a:lnTo>
                <a:lnTo>
                  <a:pt x="528" y="130"/>
                </a:lnTo>
                <a:lnTo>
                  <a:pt x="530" y="132"/>
                </a:lnTo>
                <a:lnTo>
                  <a:pt x="531" y="134"/>
                </a:lnTo>
                <a:lnTo>
                  <a:pt x="535" y="137"/>
                </a:lnTo>
                <a:lnTo>
                  <a:pt x="538" y="138"/>
                </a:lnTo>
                <a:lnTo>
                  <a:pt x="541" y="140"/>
                </a:lnTo>
                <a:lnTo>
                  <a:pt x="548" y="142"/>
                </a:lnTo>
                <a:lnTo>
                  <a:pt x="822" y="142"/>
                </a:lnTo>
                <a:lnTo>
                  <a:pt x="822" y="667"/>
                </a:lnTo>
                <a:lnTo>
                  <a:pt x="142" y="667"/>
                </a:lnTo>
                <a:lnTo>
                  <a:pt x="142" y="470"/>
                </a:lnTo>
                <a:lnTo>
                  <a:pt x="138" y="460"/>
                </a:lnTo>
                <a:lnTo>
                  <a:pt x="136" y="456"/>
                </a:lnTo>
                <a:lnTo>
                  <a:pt x="134" y="454"/>
                </a:lnTo>
                <a:lnTo>
                  <a:pt x="132" y="451"/>
                </a:lnTo>
                <a:lnTo>
                  <a:pt x="129" y="450"/>
                </a:lnTo>
                <a:lnTo>
                  <a:pt x="127" y="449"/>
                </a:lnTo>
                <a:lnTo>
                  <a:pt x="124" y="449"/>
                </a:lnTo>
                <a:lnTo>
                  <a:pt x="121" y="450"/>
                </a:lnTo>
                <a:lnTo>
                  <a:pt x="118" y="451"/>
                </a:lnTo>
                <a:lnTo>
                  <a:pt x="112" y="454"/>
                </a:lnTo>
                <a:lnTo>
                  <a:pt x="106" y="458"/>
                </a:lnTo>
                <a:lnTo>
                  <a:pt x="98" y="463"/>
                </a:lnTo>
                <a:lnTo>
                  <a:pt x="83" y="473"/>
                </a:lnTo>
                <a:lnTo>
                  <a:pt x="75" y="478"/>
                </a:lnTo>
                <a:lnTo>
                  <a:pt x="72" y="480"/>
                </a:lnTo>
                <a:lnTo>
                  <a:pt x="68" y="481"/>
                </a:lnTo>
                <a:lnTo>
                  <a:pt x="59" y="484"/>
                </a:lnTo>
                <a:lnTo>
                  <a:pt x="55" y="484"/>
                </a:lnTo>
                <a:lnTo>
                  <a:pt x="51" y="484"/>
                </a:lnTo>
                <a:lnTo>
                  <a:pt x="47" y="483"/>
                </a:lnTo>
                <a:lnTo>
                  <a:pt x="42" y="482"/>
                </a:lnTo>
                <a:lnTo>
                  <a:pt x="38" y="480"/>
                </a:lnTo>
                <a:lnTo>
                  <a:pt x="34" y="478"/>
                </a:lnTo>
                <a:lnTo>
                  <a:pt x="26" y="471"/>
                </a:lnTo>
                <a:lnTo>
                  <a:pt x="22" y="467"/>
                </a:lnTo>
                <a:lnTo>
                  <a:pt x="19" y="463"/>
                </a:lnTo>
                <a:lnTo>
                  <a:pt x="12" y="455"/>
                </a:lnTo>
                <a:lnTo>
                  <a:pt x="10" y="450"/>
                </a:lnTo>
                <a:lnTo>
                  <a:pt x="8" y="446"/>
                </a:lnTo>
                <a:lnTo>
                  <a:pt x="4" y="435"/>
                </a:lnTo>
                <a:lnTo>
                  <a:pt x="3" y="429"/>
                </a:lnTo>
                <a:lnTo>
                  <a:pt x="2" y="424"/>
                </a:lnTo>
                <a:lnTo>
                  <a:pt x="1" y="414"/>
                </a:lnTo>
                <a:lnTo>
                  <a:pt x="0" y="403"/>
                </a:lnTo>
                <a:lnTo>
                  <a:pt x="1" y="392"/>
                </a:lnTo>
                <a:lnTo>
                  <a:pt x="3" y="382"/>
                </a:lnTo>
                <a:lnTo>
                  <a:pt x="6" y="371"/>
                </a:lnTo>
                <a:lnTo>
                  <a:pt x="7" y="366"/>
                </a:lnTo>
                <a:lnTo>
                  <a:pt x="9" y="361"/>
                </a:lnTo>
                <a:lnTo>
                  <a:pt x="14" y="352"/>
                </a:lnTo>
                <a:lnTo>
                  <a:pt x="18" y="348"/>
                </a:lnTo>
                <a:lnTo>
                  <a:pt x="21" y="344"/>
                </a:lnTo>
                <a:lnTo>
                  <a:pt x="27" y="337"/>
                </a:lnTo>
                <a:lnTo>
                  <a:pt x="31" y="334"/>
                </a:lnTo>
                <a:lnTo>
                  <a:pt x="35" y="332"/>
                </a:lnTo>
                <a:close/>
              </a:path>
            </a:pathLst>
          </a:custGeom>
          <a:solidFill>
            <a:srgbClr val="C7B9A1"/>
          </a:solidFill>
          <a:ln w="9525" cap="flat" cmpd="sng">
            <a:solidFill>
              <a:srgbClr val="98825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792000" tIns="612000" rIns="72000" bIns="3600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dk1"/>
                </a:solidFill>
                <a:latin typeface="PT Sans" panose="020B0503020203020204"/>
                <a:ea typeface="Calibri"/>
                <a:cs typeface="Calibri"/>
                <a:sym typeface="Calibri"/>
              </a:rPr>
              <a:t>Акты проверок</a:t>
            </a:r>
            <a:endParaRPr sz="2000" b="1" dirty="0">
              <a:solidFill>
                <a:schemeClr val="dk1"/>
              </a:solidFill>
              <a:latin typeface="PT Sans" panose="020B0503020203020204"/>
              <a:ea typeface="Calibri"/>
              <a:cs typeface="Calibri"/>
              <a:sym typeface="Calibri"/>
            </a:endParaRPr>
          </a:p>
        </p:txBody>
      </p:sp>
      <p:sp>
        <p:nvSpPr>
          <p:cNvPr id="34" name="object 4"/>
          <p:cNvSpPr txBox="1"/>
          <p:nvPr/>
        </p:nvSpPr>
        <p:spPr>
          <a:xfrm>
            <a:off x="6669030" y="5504590"/>
            <a:ext cx="3349360" cy="559830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/>
            <a:r>
              <a:rPr lang="ru-RU" b="1" spc="-3" dirty="0">
                <a:latin typeface="PT Sans" panose="020B0503020203020204"/>
                <a:cs typeface="Arial" panose="020B0604020202020204" pitchFamily="34" charset="0"/>
              </a:rPr>
              <a:t>Госкомитет от РТ </a:t>
            </a:r>
            <a:r>
              <a:rPr lang="ru-RU" b="1" spc="-3" dirty="0" smtClean="0">
                <a:latin typeface="PT Sans" panose="020B0503020203020204"/>
                <a:cs typeface="Arial" panose="020B0604020202020204" pitchFamily="34" charset="0"/>
              </a:rPr>
              <a:t>примет</a:t>
            </a:r>
          </a:p>
          <a:p>
            <a:pPr marL="5776"/>
            <a:r>
              <a:rPr lang="ru-RU" b="1" spc="-3" dirty="0" smtClean="0">
                <a:latin typeface="PT Sans" panose="020B0503020203020204"/>
                <a:cs typeface="Arial" panose="020B0604020202020204" pitchFamily="34" charset="0"/>
              </a:rPr>
              <a:t>участие </a:t>
            </a:r>
            <a:r>
              <a:rPr lang="ru-RU" b="1" spc="-3" dirty="0">
                <a:latin typeface="PT Sans" panose="020B0503020203020204"/>
                <a:cs typeface="Arial" panose="020B0604020202020204" pitchFamily="34" charset="0"/>
              </a:rPr>
              <a:t>в пилотном проекте</a:t>
            </a:r>
          </a:p>
        </p:txBody>
      </p:sp>
    </p:spTree>
    <p:extLst>
      <p:ext uri="{BB962C8B-B14F-4D97-AF65-F5344CB8AC3E}">
        <p14:creationId xmlns:p14="http://schemas.microsoft.com/office/powerpoint/2010/main" val="212688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6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2" y="-83976"/>
            <a:ext cx="8922345" cy="703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bject 4"/>
          <p:cNvSpPr txBox="1"/>
          <p:nvPr/>
        </p:nvSpPr>
        <p:spPr>
          <a:xfrm>
            <a:off x="1094747" y="2939041"/>
            <a:ext cx="8499196" cy="3152848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3200" b="1" spc="-3" dirty="0">
                <a:solidFill>
                  <a:srgbClr val="C00000"/>
                </a:solidFill>
                <a:latin typeface="PT Sans" panose="020B0503020203020204"/>
                <a:cs typeface="Arial" panose="020B0604020202020204" pitchFamily="34" charset="0"/>
              </a:rPr>
              <a:t>Проекты цифровой трансформации </a:t>
            </a:r>
          </a:p>
          <a:p>
            <a:pPr marL="462964" indent="-457189">
              <a:spcBef>
                <a:spcPts val="547"/>
              </a:spcBef>
              <a:spcAft>
                <a:spcPts val="800"/>
              </a:spcAft>
              <a:buClr>
                <a:srgbClr val="98825C"/>
              </a:buClr>
              <a:buFont typeface="Wingdings" panose="05000000000000000000" pitchFamily="2" charset="2"/>
              <a:buChar char="ü"/>
            </a:pPr>
            <a:r>
              <a:rPr lang="ru-RU" sz="2800" b="1" spc="-3" dirty="0">
                <a:latin typeface="PT Sans" panose="020B0503020203020204"/>
                <a:cs typeface="Arial" panose="020B0604020202020204" pitchFamily="34" charset="0"/>
              </a:rPr>
              <a:t>Внедрение Единой цифровой платформы </a:t>
            </a:r>
          </a:p>
          <a:p>
            <a:pPr marL="462964" indent="-457189">
              <a:spcBef>
                <a:spcPts val="547"/>
              </a:spcBef>
              <a:spcAft>
                <a:spcPts val="800"/>
              </a:spcAft>
              <a:buClr>
                <a:srgbClr val="98825C"/>
              </a:buClr>
              <a:buFont typeface="Wingdings" panose="05000000000000000000" pitchFamily="2" charset="2"/>
              <a:buChar char="ü"/>
            </a:pPr>
            <a:r>
              <a:rPr lang="ru-RU" sz="2800" b="1" spc="-3" dirty="0">
                <a:latin typeface="PT Sans" panose="020B0503020203020204"/>
                <a:cs typeface="Arial" panose="020B0604020202020204" pitchFamily="34" charset="0"/>
              </a:rPr>
              <a:t>Повышение эффективности прогноза изменения предельной платы граждан</a:t>
            </a:r>
          </a:p>
          <a:p>
            <a:pPr marL="462964" indent="-457189">
              <a:spcBef>
                <a:spcPts val="547"/>
              </a:spcBef>
              <a:spcAft>
                <a:spcPts val="800"/>
              </a:spcAft>
              <a:buClr>
                <a:srgbClr val="98825C"/>
              </a:buClr>
              <a:buFont typeface="Wingdings" panose="05000000000000000000" pitchFamily="2" charset="2"/>
              <a:buChar char="ü"/>
            </a:pPr>
            <a:r>
              <a:rPr lang="ru-RU" sz="2800" b="1" dirty="0" err="1">
                <a:latin typeface="PT Sans" panose="020B0503020203020204"/>
                <a:cs typeface="Arial" panose="020B0604020202020204" pitchFamily="34" charset="0"/>
              </a:rPr>
              <a:t>Цифровизация</a:t>
            </a:r>
            <a:r>
              <a:rPr lang="ru-RU" sz="2800" b="1" dirty="0">
                <a:latin typeface="PT Sans" panose="020B0503020203020204"/>
                <a:cs typeface="Arial" panose="020B0604020202020204" pitchFamily="34" charset="0"/>
              </a:rPr>
              <a:t> технологического присоединения к инженерным сетям</a:t>
            </a:r>
            <a:endParaRPr lang="ru-RU" sz="2800" b="1" i="1" spc="-3" dirty="0">
              <a:solidFill>
                <a:schemeClr val="bg1">
                  <a:lumMod val="50000"/>
                </a:schemeClr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44" y="1279252"/>
            <a:ext cx="1672163" cy="19025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7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1094748" y="439966"/>
            <a:ext cx="8202877" cy="12439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Стратегия цифровой трансформации до 2025 года:</a:t>
            </a:r>
            <a:endParaRPr lang="ru-RU" sz="4000" b="1" spc="-11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1094748" y="1958697"/>
            <a:ext cx="8905595" cy="498275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3200" b="1" dirty="0">
                <a:latin typeface="PT Sans" panose="020B0503020203020204"/>
                <a:cs typeface="Arial" panose="020B0604020202020204" pitchFamily="34" charset="0"/>
              </a:rPr>
              <a:t>Повышение цифровой зрелости тарифной сферы </a:t>
            </a:r>
            <a:endParaRPr lang="ru-RU" sz="3200" b="1" i="1" spc="-3" dirty="0">
              <a:solidFill>
                <a:schemeClr val="bg1">
                  <a:lumMod val="50000"/>
                </a:schemeClr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585" y="-83976"/>
            <a:ext cx="8922345" cy="703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44" y="1279252"/>
            <a:ext cx="1672163" cy="19025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7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1094748" y="476400"/>
            <a:ext cx="8202877" cy="12439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Стратегия цифровой трансформации до 2025 года:</a:t>
            </a:r>
            <a:endParaRPr lang="ru-RU" sz="4000" b="1" spc="-11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1163051" y="1998170"/>
            <a:ext cx="7797629" cy="436720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800" b="1" spc="-3" dirty="0">
                <a:latin typeface="PT Sans" panose="020B0503020203020204"/>
                <a:cs typeface="Arial" panose="020B0604020202020204" pitchFamily="34" charset="0"/>
              </a:rPr>
              <a:t>Текущая модель (</a:t>
            </a:r>
            <a:r>
              <a:rPr lang="en-US" sz="2800" b="1" spc="-3" dirty="0">
                <a:latin typeface="PT Sans" panose="020B0503020203020204"/>
                <a:cs typeface="Arial" panose="020B0604020202020204" pitchFamily="34" charset="0"/>
              </a:rPr>
              <a:t>AS IS)</a:t>
            </a:r>
            <a:endParaRPr lang="ru-RU" sz="2800" b="1" spc="-3" dirty="0">
              <a:latin typeface="PT Sans" panose="020B0503020203020204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30932" y="4103740"/>
            <a:ext cx="2067517" cy="1126393"/>
          </a:xfrm>
          <a:prstGeom prst="rect">
            <a:avLst/>
          </a:prstGeom>
          <a:solidFill>
            <a:srgbClr val="98825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PT Sans" panose="020B0503020203020204"/>
                <a:cs typeface="Arial" panose="020B0604020202020204" pitchFamily="34" charset="0"/>
              </a:rPr>
              <a:t>Получение заверенной копии постановления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43413" y="2624299"/>
            <a:ext cx="2033431" cy="1169324"/>
          </a:xfrm>
          <a:prstGeom prst="rect">
            <a:avLst/>
          </a:prstGeom>
          <a:solidFill>
            <a:srgbClr val="98825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PT Sans" panose="020B0503020203020204"/>
                <a:cs typeface="Arial" panose="020B0604020202020204" pitchFamily="34" charset="0"/>
              </a:rPr>
              <a:t>Утверждение постановления о тарифе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257871" y="2642409"/>
            <a:ext cx="2043623" cy="1129923"/>
          </a:xfrm>
          <a:prstGeom prst="rect">
            <a:avLst/>
          </a:prstGeom>
          <a:noFill/>
          <a:ln w="28575">
            <a:gradFill>
              <a:gsLst>
                <a:gs pos="17000">
                  <a:srgbClr val="98825C"/>
                </a:gs>
                <a:gs pos="55000">
                  <a:schemeClr val="bg1"/>
                </a:gs>
                <a:gs pos="45000">
                  <a:schemeClr val="accent1">
                    <a:lumMod val="5000"/>
                    <a:lumOff val="95000"/>
                  </a:schemeClr>
                </a:gs>
                <a:gs pos="85000">
                  <a:srgbClr val="98825C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PT Sans" panose="020B0503020203020204"/>
                <a:cs typeface="Arial" panose="020B0604020202020204" pitchFamily="34" charset="0"/>
              </a:rPr>
              <a:t>Унификация форм экспертных заключений в каждой сфере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97387" y="5540249"/>
            <a:ext cx="2058223" cy="1148273"/>
          </a:xfrm>
          <a:prstGeom prst="rect">
            <a:avLst/>
          </a:prstGeom>
          <a:solidFill>
            <a:srgbClr val="98825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PT Sans" panose="020B0503020203020204"/>
                <a:cs typeface="Arial" panose="020B0604020202020204" pitchFamily="34" charset="0"/>
              </a:rPr>
              <a:t>Получение информации об открытии дела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279561" y="4100513"/>
            <a:ext cx="2059416" cy="1018009"/>
          </a:xfrm>
          <a:prstGeom prst="rect">
            <a:avLst/>
          </a:prstGeom>
          <a:solidFill>
            <a:srgbClr val="98825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PT Sans" panose="020B0503020203020204"/>
                <a:cs typeface="Arial" panose="020B0604020202020204" pitchFamily="34" charset="0"/>
              </a:rPr>
              <a:t>Проверка обоснованности расходов, расчет тарифа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44977" y="5532499"/>
            <a:ext cx="2216587" cy="1143223"/>
          </a:xfrm>
          <a:prstGeom prst="rect">
            <a:avLst/>
          </a:prstGeom>
          <a:noFill/>
          <a:ln w="28575">
            <a:gradFill>
              <a:gsLst>
                <a:gs pos="17000">
                  <a:srgbClr val="98825C"/>
                </a:gs>
                <a:gs pos="55000">
                  <a:schemeClr val="bg1"/>
                </a:gs>
                <a:gs pos="45000">
                  <a:schemeClr val="accent1">
                    <a:lumMod val="5000"/>
                    <a:lumOff val="95000"/>
                  </a:schemeClr>
                </a:gs>
                <a:gs pos="85000">
                  <a:srgbClr val="98825C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PT Sans" panose="020B0503020203020204"/>
                <a:cs typeface="Arial" panose="020B0604020202020204" pitchFamily="34" charset="0"/>
              </a:rPr>
              <a:t>Унификация форм тарифных заявок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24927" y="2632081"/>
            <a:ext cx="2287760" cy="1150580"/>
          </a:xfrm>
          <a:prstGeom prst="rect">
            <a:avLst/>
          </a:prstGeom>
          <a:solidFill>
            <a:srgbClr val="98825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PT Sans" panose="020B0503020203020204"/>
                <a:cs typeface="Arial" panose="020B0604020202020204" pitchFamily="34" charset="0"/>
              </a:rPr>
              <a:t>Получение информации по составу, форме и содержанию документов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58011" y="4082000"/>
            <a:ext cx="2268648" cy="1055035"/>
          </a:xfrm>
          <a:prstGeom prst="rect">
            <a:avLst/>
          </a:prstGeom>
          <a:solidFill>
            <a:srgbClr val="98825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PT Sans" panose="020B0503020203020204"/>
                <a:cs typeface="Arial" panose="020B0604020202020204" pitchFamily="34" charset="0"/>
              </a:rPr>
              <a:t>Подача заявления, документов и материалов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21" y="3361783"/>
            <a:ext cx="628291" cy="62829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923" y="4746200"/>
            <a:ext cx="641531" cy="6415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548" y="6143856"/>
            <a:ext cx="653037" cy="65303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92" y="6175295"/>
            <a:ext cx="590709" cy="59070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319" y="4811507"/>
            <a:ext cx="651056" cy="65105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32" y="3461444"/>
            <a:ext cx="611269" cy="61126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067" y="3430287"/>
            <a:ext cx="626032" cy="62603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102" y="4764859"/>
            <a:ext cx="689047" cy="689047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7243412" y="5540249"/>
            <a:ext cx="2054213" cy="1127727"/>
          </a:xfrm>
          <a:prstGeom prst="rect">
            <a:avLst/>
          </a:prstGeom>
          <a:solidFill>
            <a:srgbClr val="98825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PT Sans" panose="020B0503020203020204"/>
                <a:cs typeface="Arial" panose="020B0604020202020204" pitchFamily="34" charset="0"/>
              </a:rPr>
              <a:t>Ручной ввод в несколько ГИС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19" y="6121996"/>
            <a:ext cx="714757" cy="714757"/>
          </a:xfrm>
          <a:prstGeom prst="rect">
            <a:avLst/>
          </a:prstGeom>
        </p:spPr>
      </p:pic>
      <p:sp>
        <p:nvSpPr>
          <p:cNvPr id="3" name="Стрелка вниз 2"/>
          <p:cNvSpPr/>
          <p:nvPr/>
        </p:nvSpPr>
        <p:spPr>
          <a:xfrm>
            <a:off x="2033461" y="3831305"/>
            <a:ext cx="238987" cy="196031"/>
          </a:xfrm>
          <a:prstGeom prst="downArrow">
            <a:avLst/>
          </a:prstGeom>
          <a:solidFill>
            <a:srgbClr val="C7B9A1"/>
          </a:solidFill>
          <a:ln>
            <a:solidFill>
              <a:srgbClr val="98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>
            <a:off x="2025521" y="5253718"/>
            <a:ext cx="238987" cy="196031"/>
          </a:xfrm>
          <a:prstGeom prst="downArrow">
            <a:avLst/>
          </a:prstGeom>
          <a:solidFill>
            <a:srgbClr val="C7B9A1"/>
          </a:solidFill>
          <a:ln>
            <a:solidFill>
              <a:srgbClr val="98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5" name="Стрелка вниз 54"/>
          <p:cNvSpPr/>
          <p:nvPr/>
        </p:nvSpPr>
        <p:spPr>
          <a:xfrm rot="16200000">
            <a:off x="3615835" y="5881078"/>
            <a:ext cx="238987" cy="196031"/>
          </a:xfrm>
          <a:prstGeom prst="downArrow">
            <a:avLst/>
          </a:prstGeom>
          <a:solidFill>
            <a:srgbClr val="C7B9A1"/>
          </a:solidFill>
          <a:ln>
            <a:solidFill>
              <a:srgbClr val="98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 rot="10800000">
            <a:off x="5189777" y="5212225"/>
            <a:ext cx="238987" cy="196031"/>
          </a:xfrm>
          <a:prstGeom prst="downArrow">
            <a:avLst/>
          </a:prstGeom>
          <a:solidFill>
            <a:srgbClr val="C7B9A1"/>
          </a:solidFill>
          <a:ln>
            <a:solidFill>
              <a:srgbClr val="98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 rot="10800000">
            <a:off x="5177965" y="3813377"/>
            <a:ext cx="238987" cy="211839"/>
          </a:xfrm>
          <a:prstGeom prst="downArrow">
            <a:avLst/>
          </a:prstGeom>
          <a:solidFill>
            <a:srgbClr val="C7B9A1"/>
          </a:solidFill>
          <a:ln>
            <a:solidFill>
              <a:srgbClr val="98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 rot="16200000">
            <a:off x="6662509" y="3062387"/>
            <a:ext cx="238987" cy="196031"/>
          </a:xfrm>
          <a:prstGeom prst="downArrow">
            <a:avLst/>
          </a:prstGeom>
          <a:solidFill>
            <a:srgbClr val="C7B9A1"/>
          </a:solidFill>
          <a:ln>
            <a:solidFill>
              <a:srgbClr val="98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8151025" y="3837274"/>
            <a:ext cx="238987" cy="196031"/>
          </a:xfrm>
          <a:prstGeom prst="downArrow">
            <a:avLst/>
          </a:prstGeom>
          <a:solidFill>
            <a:srgbClr val="C7B9A1"/>
          </a:solidFill>
          <a:ln>
            <a:solidFill>
              <a:srgbClr val="98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>
            <a:off x="8159036" y="5305329"/>
            <a:ext cx="238987" cy="196031"/>
          </a:xfrm>
          <a:prstGeom prst="downArrow">
            <a:avLst/>
          </a:prstGeom>
          <a:solidFill>
            <a:srgbClr val="C7B9A1"/>
          </a:solidFill>
          <a:ln>
            <a:solidFill>
              <a:srgbClr val="98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3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585" y="-83976"/>
            <a:ext cx="8922345" cy="703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44" y="1279252"/>
            <a:ext cx="1672163" cy="19025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7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960425" y="489956"/>
            <a:ext cx="8202877" cy="12439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Стратегия цифровой трансформации до 2025 года:</a:t>
            </a:r>
            <a:endParaRPr lang="ru-RU" sz="4000" b="1" spc="-11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909411" y="1828294"/>
            <a:ext cx="7797629" cy="436720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800" b="1" spc="-3" dirty="0">
                <a:latin typeface="PT Sans" panose="020B0503020203020204"/>
                <a:cs typeface="Arial" panose="020B0604020202020204" pitchFamily="34" charset="0"/>
              </a:rPr>
              <a:t>Повышение цифровой зрелости </a:t>
            </a:r>
          </a:p>
        </p:txBody>
      </p:sp>
      <p:sp>
        <p:nvSpPr>
          <p:cNvPr id="15" name="object 4"/>
          <p:cNvSpPr txBox="1"/>
          <p:nvPr/>
        </p:nvSpPr>
        <p:spPr>
          <a:xfrm>
            <a:off x="909411" y="2265014"/>
            <a:ext cx="8997315" cy="436720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800" b="1" spc="-3" dirty="0">
                <a:solidFill>
                  <a:srgbClr val="C00000"/>
                </a:solidFill>
                <a:latin typeface="PT Sans" panose="020B0503020203020204"/>
                <a:cs typeface="Arial" panose="020B0604020202020204" pitchFamily="34" charset="0"/>
              </a:rPr>
              <a:t>Внедрение Единой цифровой платформы (</a:t>
            </a:r>
            <a:r>
              <a:rPr lang="en-US" sz="2800" b="1" spc="-3" dirty="0">
                <a:solidFill>
                  <a:srgbClr val="C00000"/>
                </a:solidFill>
                <a:latin typeface="PT Sans" panose="020B0503020203020204"/>
                <a:cs typeface="Arial" panose="020B0604020202020204" pitchFamily="34" charset="0"/>
              </a:rPr>
              <a:t>TO BE</a:t>
            </a:r>
            <a:r>
              <a:rPr lang="ru-RU" sz="2800" b="1" spc="-3" dirty="0">
                <a:solidFill>
                  <a:srgbClr val="C00000"/>
                </a:solidFill>
                <a:latin typeface="PT Sans" panose="020B0503020203020204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36462" y="2980267"/>
            <a:ext cx="2299051" cy="2377911"/>
          </a:xfrm>
          <a:prstGeom prst="rect">
            <a:avLst/>
          </a:prstGeom>
          <a:noFill/>
          <a:ln w="19050">
            <a:gradFill>
              <a:gsLst>
                <a:gs pos="17000">
                  <a:srgbClr val="98825C"/>
                </a:gs>
                <a:gs pos="55000">
                  <a:schemeClr val="bg1"/>
                </a:gs>
                <a:gs pos="45000">
                  <a:schemeClr val="accent1">
                    <a:lumMod val="5000"/>
                    <a:lumOff val="95000"/>
                  </a:schemeClr>
                </a:gs>
                <a:gs pos="85000">
                  <a:srgbClr val="98825C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91457" y="3140759"/>
            <a:ext cx="21890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PT Sans" panose="020B0503020203020204"/>
                <a:cs typeface="Arial" panose="020B0604020202020204" pitchFamily="34" charset="0"/>
              </a:rPr>
              <a:t>Получение данных РСО в электронном виде по объемам отпуска ресурсов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376544" y="3461373"/>
            <a:ext cx="20630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PT Sans" panose="020B0503020203020204"/>
                <a:cs typeface="Arial" panose="020B0604020202020204" pitchFamily="34" charset="0"/>
              </a:rPr>
              <a:t>Автоматизированный расчет базовых показателей тарифа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69456" y="3509497"/>
            <a:ext cx="20819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PT Sans" panose="020B0503020203020204"/>
                <a:cs typeface="Arial" panose="020B0604020202020204" pitchFamily="34" charset="0"/>
              </a:rPr>
              <a:t>Установление тарифа Направление в ФАС </a:t>
            </a:r>
          </a:p>
          <a:p>
            <a:pPr algn="ctr"/>
            <a:endParaRPr lang="ru-RU" sz="2000" dirty="0">
              <a:latin typeface="PT Sans" panose="020B0503020203020204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05" y="4990993"/>
            <a:ext cx="624101" cy="624101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4252129" y="2980267"/>
            <a:ext cx="2299051" cy="2407228"/>
          </a:xfrm>
          <a:prstGeom prst="rect">
            <a:avLst/>
          </a:prstGeom>
          <a:noFill/>
          <a:ln w="19050">
            <a:gradFill>
              <a:gsLst>
                <a:gs pos="17000">
                  <a:srgbClr val="98825C"/>
                </a:gs>
                <a:gs pos="55000">
                  <a:schemeClr val="bg1"/>
                </a:gs>
                <a:gs pos="45000">
                  <a:schemeClr val="accent1">
                    <a:lumMod val="5000"/>
                    <a:lumOff val="95000"/>
                  </a:schemeClr>
                </a:gs>
                <a:gs pos="85000">
                  <a:srgbClr val="98825C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460899" y="2980267"/>
            <a:ext cx="2299051" cy="2407228"/>
          </a:xfrm>
          <a:prstGeom prst="rect">
            <a:avLst/>
          </a:prstGeom>
          <a:noFill/>
          <a:ln w="19050">
            <a:gradFill>
              <a:gsLst>
                <a:gs pos="17000">
                  <a:srgbClr val="98825C"/>
                </a:gs>
                <a:gs pos="55000">
                  <a:schemeClr val="bg1"/>
                </a:gs>
                <a:gs pos="45000">
                  <a:schemeClr val="accent1">
                    <a:lumMod val="5000"/>
                    <a:lumOff val="95000"/>
                  </a:schemeClr>
                </a:gs>
                <a:gs pos="85000">
                  <a:srgbClr val="98825C"/>
                </a:gs>
              </a:gsLst>
              <a:lin ang="3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85" y="4977132"/>
            <a:ext cx="718545" cy="71854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159" y="4973476"/>
            <a:ext cx="674353" cy="674353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3526935" y="4196240"/>
            <a:ext cx="597823" cy="343363"/>
          </a:xfrm>
          <a:prstGeom prst="rightArrow">
            <a:avLst/>
          </a:prstGeom>
          <a:solidFill>
            <a:srgbClr val="C7B9A1"/>
          </a:solidFill>
          <a:ln w="12700">
            <a:solidFill>
              <a:srgbClr val="98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6741585" y="4194537"/>
            <a:ext cx="597823" cy="343363"/>
          </a:xfrm>
          <a:prstGeom prst="rightArrow">
            <a:avLst/>
          </a:prstGeom>
          <a:solidFill>
            <a:srgbClr val="C7B9A1"/>
          </a:solidFill>
          <a:ln w="12700">
            <a:solidFill>
              <a:srgbClr val="9882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21359" y="5729717"/>
            <a:ext cx="88671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600" b="1" spc="-3" dirty="0">
                <a:solidFill>
                  <a:srgbClr val="98825C"/>
                </a:solidFill>
                <a:latin typeface="PT Sans" panose="020B0503020203020204"/>
                <a:cs typeface="Arial" panose="020B0604020202020204" pitchFamily="34" charset="0"/>
              </a:rPr>
              <a:t>Установление цен (тарифов) в </a:t>
            </a:r>
            <a:r>
              <a:rPr lang="ru-RU" sz="2600" b="1" spc="-3" dirty="0" err="1">
                <a:solidFill>
                  <a:srgbClr val="98825C"/>
                </a:solidFill>
                <a:latin typeface="PT Sans" panose="020B0503020203020204"/>
                <a:cs typeface="Arial" panose="020B0604020202020204" pitchFamily="34" charset="0"/>
              </a:rPr>
              <a:t>проактивном</a:t>
            </a:r>
            <a:r>
              <a:rPr lang="ru-RU" sz="2600" b="1" spc="-3" dirty="0">
                <a:solidFill>
                  <a:srgbClr val="98825C"/>
                </a:solidFill>
                <a:latin typeface="PT Sans" panose="020B0503020203020204"/>
                <a:cs typeface="Arial" panose="020B0604020202020204" pitchFamily="34" charset="0"/>
              </a:rPr>
              <a:t> режиме</a:t>
            </a:r>
            <a:endParaRPr lang="en-US" sz="2600" spc="-3" dirty="0">
              <a:solidFill>
                <a:srgbClr val="98825C"/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56777" y="6145221"/>
            <a:ext cx="79242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600" b="1" spc="-3" dirty="0">
                <a:solidFill>
                  <a:srgbClr val="98825C"/>
                </a:solidFill>
                <a:latin typeface="PT Sans" panose="020B0503020203020204"/>
                <a:cs typeface="Arial" panose="020B0604020202020204" pitchFamily="34" charset="0"/>
              </a:rPr>
              <a:t>Снижение административной нагрузки на РСО</a:t>
            </a:r>
            <a:endParaRPr lang="en-US" sz="2600" spc="-3" dirty="0">
              <a:solidFill>
                <a:srgbClr val="98825C"/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585" y="-83976"/>
            <a:ext cx="8922345" cy="703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44" y="1279252"/>
            <a:ext cx="1672163" cy="19025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7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1094748" y="476400"/>
            <a:ext cx="8202877" cy="12439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Стратегия цифровой трансформации до 2025 года:</a:t>
            </a:r>
            <a:endParaRPr lang="ru-RU" sz="4000" b="1" spc="-11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1149237" y="1779810"/>
            <a:ext cx="7797629" cy="436720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800" b="1" spc="-3" dirty="0">
                <a:latin typeface="PT Sans" panose="020B0503020203020204"/>
                <a:cs typeface="Arial" panose="020B0604020202020204" pitchFamily="34" charset="0"/>
              </a:rPr>
              <a:t>Повышение цифровой зрелости тарифной сферы</a:t>
            </a:r>
          </a:p>
        </p:txBody>
      </p:sp>
      <p:sp>
        <p:nvSpPr>
          <p:cNvPr id="15" name="object 4"/>
          <p:cNvSpPr txBox="1"/>
          <p:nvPr/>
        </p:nvSpPr>
        <p:spPr>
          <a:xfrm>
            <a:off x="1171071" y="2563555"/>
            <a:ext cx="8694472" cy="867607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800" b="1" spc="-3" dirty="0">
                <a:solidFill>
                  <a:srgbClr val="C00000"/>
                </a:solidFill>
                <a:latin typeface="PT Sans" panose="020B0503020203020204"/>
                <a:cs typeface="Arial" panose="020B0604020202020204" pitchFamily="34" charset="0"/>
              </a:rPr>
              <a:t>Повышение эффективности прогноза изменения предельной платы граждан за коммунальные услуги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3718" y="6258434"/>
            <a:ext cx="7309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800" b="1" spc="-3" dirty="0">
                <a:solidFill>
                  <a:srgbClr val="98825C"/>
                </a:solidFill>
                <a:latin typeface="PT Sans" panose="020B0503020203020204"/>
                <a:cs typeface="Arial" panose="020B0604020202020204" pitchFamily="34" charset="0"/>
              </a:rPr>
              <a:t>на основе реальных данных потребителей услуг</a:t>
            </a:r>
            <a:endParaRPr lang="en-US" sz="2000" spc="-3" dirty="0">
              <a:solidFill>
                <a:srgbClr val="98825C"/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866025" y="4888924"/>
            <a:ext cx="3044012" cy="375164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 algn="ctr">
              <a:spcBef>
                <a:spcPts val="547"/>
              </a:spcBef>
              <a:spcAft>
                <a:spcPts val="800"/>
              </a:spcAft>
            </a:pPr>
            <a:r>
              <a:rPr lang="ru-RU" sz="2400" b="1" spc="-3" dirty="0">
                <a:latin typeface="PT Sans" panose="020B0503020203020204"/>
                <a:cs typeface="Arial" panose="020B0604020202020204" pitchFamily="34" charset="0"/>
              </a:rPr>
              <a:t> «</a:t>
            </a:r>
            <a:r>
              <a:rPr lang="ru-RU" sz="2400" b="1" spc="-3" dirty="0" err="1">
                <a:latin typeface="PT Sans" panose="020B0503020203020204"/>
                <a:cs typeface="Arial" panose="020B0604020202020204" pitchFamily="34" charset="0"/>
              </a:rPr>
              <a:t>Прайм</a:t>
            </a:r>
            <a:r>
              <a:rPr lang="ru-RU" sz="2400" b="1" spc="-3" dirty="0">
                <a:latin typeface="PT Sans" panose="020B0503020203020204"/>
                <a:cs typeface="Arial" panose="020B0604020202020204" pitchFamily="34" charset="0"/>
              </a:rPr>
              <a:t>» ЕИАС </a:t>
            </a:r>
          </a:p>
        </p:txBody>
      </p:sp>
      <p:sp>
        <p:nvSpPr>
          <p:cNvPr id="14" name="object 4"/>
          <p:cNvSpPr txBox="1"/>
          <p:nvPr/>
        </p:nvSpPr>
        <p:spPr>
          <a:xfrm>
            <a:off x="6288789" y="4865404"/>
            <a:ext cx="3044012" cy="375164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 algn="ctr">
              <a:spcBef>
                <a:spcPts val="547"/>
              </a:spcBef>
              <a:spcAft>
                <a:spcPts val="800"/>
              </a:spcAft>
            </a:pPr>
            <a:r>
              <a:rPr lang="ru-RU" sz="2400" b="1" spc="-3" dirty="0">
                <a:latin typeface="PT Sans" panose="020B0503020203020204"/>
                <a:cs typeface="Arial" panose="020B0604020202020204" pitchFamily="34" charset="0"/>
              </a:rPr>
              <a:t>ГИС МЖФ</a:t>
            </a:r>
          </a:p>
        </p:txBody>
      </p:sp>
      <p:cxnSp>
        <p:nvCxnSpPr>
          <p:cNvPr id="4" name="Соединительная линия уступом 3"/>
          <p:cNvCxnSpPr/>
          <p:nvPr/>
        </p:nvCxnSpPr>
        <p:spPr>
          <a:xfrm rot="10800000" flipV="1">
            <a:off x="2110749" y="4187300"/>
            <a:ext cx="5700047" cy="650423"/>
          </a:xfrm>
          <a:prstGeom prst="bentConnector3">
            <a:avLst>
              <a:gd name="adj1" fmla="val 99925"/>
            </a:avLst>
          </a:prstGeom>
          <a:ln w="19050">
            <a:solidFill>
              <a:srgbClr val="988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188069" y="3805836"/>
            <a:ext cx="14700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000" b="1" i="1" spc="-3" dirty="0">
                <a:solidFill>
                  <a:srgbClr val="98825C"/>
                </a:solidFill>
                <a:latin typeface="PT Sans" panose="020B0503020203020204"/>
                <a:cs typeface="Arial" panose="020B0604020202020204" pitchFamily="34" charset="0"/>
              </a:rPr>
              <a:t>интеграция</a:t>
            </a:r>
            <a:endParaRPr lang="en-US" sz="2000" b="1" i="1" spc="-3" dirty="0">
              <a:solidFill>
                <a:srgbClr val="98825C"/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36056" y="4271882"/>
            <a:ext cx="60601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1600" b="1" spc="-3" dirty="0" smtClean="0">
                <a:solidFill>
                  <a:srgbClr val="98825C"/>
                </a:solidFill>
                <a:latin typeface="PT Sans" panose="020B0503020203020204"/>
                <a:cs typeface="Arial" panose="020B0604020202020204" pitchFamily="34" charset="0"/>
              </a:rPr>
              <a:t>данные </a:t>
            </a:r>
            <a:r>
              <a:rPr lang="ru-RU" sz="1600" b="1" spc="-3" dirty="0">
                <a:solidFill>
                  <a:srgbClr val="98825C"/>
                </a:solidFill>
                <a:latin typeface="PT Sans" panose="020B0503020203020204"/>
                <a:cs typeface="Arial" panose="020B0604020202020204" pitchFamily="34" charset="0"/>
              </a:rPr>
              <a:t>по начислениям – 1,8 млн лицевых счетов </a:t>
            </a:r>
            <a:endParaRPr lang="en-US" sz="1600" b="1" spc="-3" dirty="0">
              <a:solidFill>
                <a:srgbClr val="98825C"/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flipV="1">
            <a:off x="7810796" y="4189987"/>
            <a:ext cx="1" cy="527596"/>
          </a:xfrm>
          <a:prstGeom prst="line">
            <a:avLst/>
          </a:prstGeom>
          <a:ln w="19050">
            <a:solidFill>
              <a:srgbClr val="988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3175763" y="5764827"/>
            <a:ext cx="5002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800" b="1" spc="-3" dirty="0">
                <a:solidFill>
                  <a:srgbClr val="98825C"/>
                </a:solidFill>
                <a:latin typeface="PT Sans" panose="020B0503020203020204"/>
                <a:cs typeface="Arial" panose="020B0604020202020204" pitchFamily="34" charset="0"/>
              </a:rPr>
              <a:t>        Максимально точный расчет</a:t>
            </a:r>
            <a:endParaRPr lang="en-US" sz="2000" spc="-3" dirty="0">
              <a:solidFill>
                <a:srgbClr val="98825C"/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cxnSp>
        <p:nvCxnSpPr>
          <p:cNvPr id="38" name="Соединительная линия уступом 37"/>
          <p:cNvCxnSpPr/>
          <p:nvPr/>
        </p:nvCxnSpPr>
        <p:spPr>
          <a:xfrm>
            <a:off x="2119223" y="5459307"/>
            <a:ext cx="1469643" cy="611041"/>
          </a:xfrm>
          <a:prstGeom prst="bentConnector3">
            <a:avLst>
              <a:gd name="adj1" fmla="val -589"/>
            </a:avLst>
          </a:prstGeom>
          <a:ln w="19050">
            <a:solidFill>
              <a:srgbClr val="98825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0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585" y="-83976"/>
            <a:ext cx="8922345" cy="703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8644" y="1279252"/>
            <a:ext cx="1672163" cy="19025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11" y="193867"/>
            <a:ext cx="3200724" cy="2262187"/>
          </a:xfrm>
          <a:prstGeom prst="rect">
            <a:avLst/>
          </a:prstGeom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1094748" y="476400"/>
            <a:ext cx="8202877" cy="124393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rgbClr val="98825C"/>
                </a:solidFill>
                <a:latin typeface="PT Sans"/>
                <a:cs typeface="Arial" panose="020B0604020202020204" pitchFamily="34" charset="0"/>
              </a:rPr>
              <a:t>Стратегия цифровой трансформации до 2025 года:</a:t>
            </a:r>
            <a:endParaRPr lang="ru-RU" sz="4000" b="1" spc="-11" dirty="0">
              <a:solidFill>
                <a:srgbClr val="12656A"/>
              </a:solidFill>
              <a:latin typeface="PT Sans" panose="020B0503020203020204" pitchFamily="34" charset="-52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1163051" y="1817251"/>
            <a:ext cx="7797629" cy="436720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800" b="1" spc="-3" dirty="0">
                <a:latin typeface="PT Sans" panose="020B0503020203020204"/>
                <a:cs typeface="Arial" panose="020B0604020202020204" pitchFamily="34" charset="0"/>
              </a:rPr>
              <a:t>Повышение цифровой </a:t>
            </a:r>
            <a:r>
              <a:rPr lang="ru-RU" sz="2800" b="1" spc="-3" dirty="0" smtClean="0">
                <a:latin typeface="PT Sans" panose="020B0503020203020204"/>
                <a:cs typeface="Arial" panose="020B0604020202020204" pitchFamily="34" charset="0"/>
              </a:rPr>
              <a:t>зрелости</a:t>
            </a:r>
            <a:endParaRPr lang="ru-RU" sz="2800" b="1" spc="-3" dirty="0">
              <a:latin typeface="PT Sans" panose="020B0503020203020204"/>
              <a:cs typeface="Arial" panose="020B0604020202020204" pitchFamily="34" charset="0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1163051" y="2443706"/>
            <a:ext cx="8694472" cy="867607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800" b="1" spc="-3" dirty="0">
                <a:solidFill>
                  <a:srgbClr val="C00000"/>
                </a:solidFill>
                <a:latin typeface="PT Sans" panose="020B0503020203020204"/>
                <a:cs typeface="Arial" panose="020B0604020202020204" pitchFamily="34" charset="0"/>
              </a:rPr>
              <a:t>Разработка проекта по </a:t>
            </a:r>
            <a:r>
              <a:rPr lang="ru-RU" sz="2800" b="1" spc="-3" dirty="0" err="1">
                <a:solidFill>
                  <a:srgbClr val="C00000"/>
                </a:solidFill>
                <a:latin typeface="PT Sans" panose="020B0503020203020204"/>
                <a:cs typeface="Arial" panose="020B0604020202020204" pitchFamily="34" charset="0"/>
              </a:rPr>
              <a:t>цифровизации</a:t>
            </a:r>
            <a:r>
              <a:rPr lang="ru-RU" sz="2800" b="1" spc="-3" dirty="0">
                <a:solidFill>
                  <a:srgbClr val="C00000"/>
                </a:solidFill>
                <a:latin typeface="PT Sans" panose="020B0503020203020204"/>
                <a:cs typeface="Arial" panose="020B0604020202020204" pitchFamily="34" charset="0"/>
              </a:rPr>
              <a:t> технологического присоединения к инженерным сетям республики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5908" y="6207635"/>
            <a:ext cx="931299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sz="2600" b="1" spc="-3" dirty="0">
                <a:solidFill>
                  <a:srgbClr val="98825C"/>
                </a:solidFill>
                <a:latin typeface="PT Sans" panose="020B0503020203020204"/>
                <a:cs typeface="Arial" panose="020B0604020202020204" pitchFamily="34" charset="0"/>
              </a:rPr>
              <a:t>Цифровая трансформация и реинжиниринг процессов</a:t>
            </a:r>
            <a:endParaRPr lang="en-US" sz="2600" spc="-3" dirty="0">
              <a:solidFill>
                <a:srgbClr val="98825C"/>
              </a:solidFill>
              <a:latin typeface="PT Sans" panose="020B0503020203020204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051" y="3374916"/>
            <a:ext cx="4930220" cy="277577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3" name="object 4"/>
          <p:cNvSpPr txBox="1"/>
          <p:nvPr/>
        </p:nvSpPr>
        <p:spPr>
          <a:xfrm>
            <a:off x="6428775" y="5329041"/>
            <a:ext cx="3349360" cy="559830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b="1" spc="-3" dirty="0">
                <a:solidFill>
                  <a:srgbClr val="C00000"/>
                </a:solidFill>
                <a:latin typeface="PT Sans" panose="020B0503020203020204"/>
                <a:cs typeface="Arial" panose="020B0604020202020204" pitchFamily="34" charset="0"/>
              </a:rPr>
              <a:t>Необходимо разработать нормативно-правовую базу</a:t>
            </a:r>
          </a:p>
        </p:txBody>
      </p:sp>
      <p:sp>
        <p:nvSpPr>
          <p:cNvPr id="24" name="object 4"/>
          <p:cNvSpPr txBox="1"/>
          <p:nvPr/>
        </p:nvSpPr>
        <p:spPr>
          <a:xfrm>
            <a:off x="6428775" y="4466672"/>
            <a:ext cx="3349360" cy="559830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b="1" spc="-3" dirty="0">
                <a:latin typeface="PT Sans" panose="020B0503020203020204"/>
                <a:cs typeface="Arial" panose="020B0604020202020204" pitchFamily="34" charset="0"/>
              </a:rPr>
              <a:t>Частично реализован в Московской области</a:t>
            </a:r>
          </a:p>
        </p:txBody>
      </p:sp>
      <p:sp>
        <p:nvSpPr>
          <p:cNvPr id="25" name="object 4"/>
          <p:cNvSpPr txBox="1"/>
          <p:nvPr/>
        </p:nvSpPr>
        <p:spPr>
          <a:xfrm>
            <a:off x="6428775" y="3485367"/>
            <a:ext cx="3349360" cy="836829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5776">
              <a:spcBef>
                <a:spcPts val="547"/>
              </a:spcBef>
              <a:spcAft>
                <a:spcPts val="800"/>
              </a:spcAft>
            </a:pPr>
            <a:r>
              <a:rPr lang="ru-RU" b="1" spc="-3" dirty="0">
                <a:latin typeface="PT Sans" panose="020B0503020203020204"/>
                <a:cs typeface="Arial" panose="020B0604020202020204" pitchFamily="34" charset="0"/>
              </a:rPr>
              <a:t>Обеспечит повышение рейтинга инвестиционной привлекательности РТ</a:t>
            </a:r>
          </a:p>
        </p:txBody>
      </p:sp>
    </p:spTree>
    <p:extLst>
      <p:ext uri="{BB962C8B-B14F-4D97-AF65-F5344CB8AC3E}">
        <p14:creationId xmlns:p14="http://schemas.microsoft.com/office/powerpoint/2010/main" val="7706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402" y="-83976"/>
            <a:ext cx="8922345" cy="7035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50489" y="284329"/>
            <a:ext cx="660931" cy="656547"/>
          </a:xfrm>
          <a:prstGeom prst="rect">
            <a:avLst/>
          </a:prstGeom>
        </p:spPr>
      </p:pic>
      <p:pic>
        <p:nvPicPr>
          <p:cNvPr id="13" name="Picture 2" descr="D:\ДИЗАЙН\МИНЦИФРА\ЛОГОТИПЫ\20211227_identity\20211227_identity\Logo\Screen\T22-logo_золот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55" y="359825"/>
            <a:ext cx="1752600" cy="50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Delfi\Работа\Лиля\4 стиль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3815" y="4891193"/>
            <a:ext cx="3480229" cy="108334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51127" y="2714091"/>
            <a:ext cx="6939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579221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988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  <a:p>
            <a:pPr algn="ctr" defTabSz="1579221">
              <a:spcBef>
                <a:spcPct val="0"/>
              </a:spcBef>
              <a:defRPr/>
            </a:pPr>
            <a:r>
              <a:rPr lang="ru-RU" sz="3600" b="1" dirty="0" err="1">
                <a:solidFill>
                  <a:srgbClr val="988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Игътибарыгыз</a:t>
            </a:r>
            <a:r>
              <a:rPr lang="ru-RU" sz="3600" b="1" dirty="0">
                <a:solidFill>
                  <a:srgbClr val="988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988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өчен</a:t>
            </a:r>
            <a:r>
              <a:rPr lang="ru-RU" sz="3600" b="1" dirty="0">
                <a:solidFill>
                  <a:srgbClr val="988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988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рәхмәт</a:t>
            </a:r>
            <a:r>
              <a:rPr lang="ru-RU" sz="3600" b="1" dirty="0">
                <a:solidFill>
                  <a:srgbClr val="9882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7973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10653</TotalTime>
  <Words>384</Words>
  <Application>Microsoft Office PowerPoint</Application>
  <PresentationFormat>Произвольный</PresentationFormat>
  <Paragraphs>81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Кучекаева Д.С.</dc:creator>
  <cp:lastModifiedBy>Гость</cp:lastModifiedBy>
  <cp:revision>377</cp:revision>
  <cp:lastPrinted>2022-10-24T14:17:07Z</cp:lastPrinted>
  <dcterms:created xsi:type="dcterms:W3CDTF">2018-11-22T04:48:24Z</dcterms:created>
  <dcterms:modified xsi:type="dcterms:W3CDTF">2022-10-25T06:19:14Z</dcterms:modified>
</cp:coreProperties>
</file>