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511" r:id="rId3"/>
    <p:sldId id="512" r:id="rId4"/>
    <p:sldId id="505" r:id="rId5"/>
    <p:sldId id="507" r:id="rId6"/>
    <p:sldId id="514" r:id="rId7"/>
    <p:sldId id="508" r:id="rId8"/>
    <p:sldId id="509" r:id="rId9"/>
    <p:sldId id="510" r:id="rId10"/>
    <p:sldId id="506" r:id="rId11"/>
    <p:sldId id="516" r:id="rId12"/>
    <p:sldId id="513" r:id="rId13"/>
  </p:sldIdLst>
  <p:sldSz cx="9144000" cy="6858000" type="screen4x3"/>
  <p:notesSz cx="6858000" cy="9144000"/>
  <p:defaultTextStyle>
    <a:defPPr>
      <a:defRPr lang="ru-RU"/>
    </a:defPPr>
    <a:lvl1pPr marL="0" algn="l" defTabSz="9137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57" algn="l" defTabSz="9137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13" algn="l" defTabSz="9137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570" algn="l" defTabSz="9137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425" algn="l" defTabSz="9137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281" algn="l" defTabSz="9137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138" algn="l" defTabSz="9137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994" algn="l" defTabSz="9137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850" algn="l" defTabSz="91371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6" autoAdjust="0"/>
    <p:restoredTop sz="94672" autoAdjust="0"/>
  </p:normalViewPr>
  <p:slideViewPr>
    <p:cSldViewPr snapToGrid="0">
      <p:cViewPr varScale="1">
        <p:scale>
          <a:sx n="108" d="100"/>
          <a:sy n="108" d="100"/>
        </p:scale>
        <p:origin x="15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7F0B3-70E4-43E1-B1B0-00D24ED93673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11527-F4F9-43EE-B2E8-B74050B9B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413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57" algn="l" defTabSz="9137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13" algn="l" defTabSz="9137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70" algn="l" defTabSz="9137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425" algn="l" defTabSz="9137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281" algn="l" defTabSz="9137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138" algn="l" defTabSz="9137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994" algn="l" defTabSz="9137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850" algn="l" defTabSz="9137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57" indent="0" algn="ctr">
              <a:buNone/>
              <a:defRPr sz="2000"/>
            </a:lvl2pPr>
            <a:lvl3pPr marL="913713" indent="0" algn="ctr">
              <a:buNone/>
              <a:defRPr sz="1800"/>
            </a:lvl3pPr>
            <a:lvl4pPr marL="1370570" indent="0" algn="ctr">
              <a:buNone/>
              <a:defRPr sz="1600"/>
            </a:lvl4pPr>
            <a:lvl5pPr marL="1827425" indent="0" algn="ctr">
              <a:buNone/>
              <a:defRPr sz="1600"/>
            </a:lvl5pPr>
            <a:lvl6pPr marL="2284281" indent="0" algn="ctr">
              <a:buNone/>
              <a:defRPr sz="1600"/>
            </a:lvl6pPr>
            <a:lvl7pPr marL="2741138" indent="0" algn="ctr">
              <a:buNone/>
              <a:defRPr sz="1600"/>
            </a:lvl7pPr>
            <a:lvl8pPr marL="3197994" indent="0" algn="ctr">
              <a:buNone/>
              <a:defRPr sz="1600"/>
            </a:lvl8pPr>
            <a:lvl9pPr marL="365485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DAD6-91E2-4276-897F-A0BC62FDBCD7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FB5A-00F2-488F-801A-D0ED73DEF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3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DAD6-91E2-4276-897F-A0BC62FDBCD7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FB5A-00F2-488F-801A-D0ED73DEF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23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DAD6-91E2-4276-897F-A0BC62FDBCD7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FB5A-00F2-488F-801A-D0ED73DEF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17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DAD6-91E2-4276-897F-A0BC62FDBCD7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FB5A-00F2-488F-801A-D0ED73DEF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37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4589469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68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5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4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1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8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DAD6-91E2-4276-897F-A0BC62FDBCD7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FB5A-00F2-488F-801A-D0ED73DEF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7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DAD6-91E2-4276-897F-A0BC62FDBCD7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FB5A-00F2-488F-801A-D0ED73DEF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65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7" indent="0">
              <a:buNone/>
              <a:defRPr sz="2000" b="1"/>
            </a:lvl2pPr>
            <a:lvl3pPr marL="913713" indent="0">
              <a:buNone/>
              <a:defRPr sz="1800" b="1"/>
            </a:lvl3pPr>
            <a:lvl4pPr marL="1370570" indent="0">
              <a:buNone/>
              <a:defRPr sz="1600" b="1"/>
            </a:lvl4pPr>
            <a:lvl5pPr marL="1827425" indent="0">
              <a:buNone/>
              <a:defRPr sz="1600" b="1"/>
            </a:lvl5pPr>
            <a:lvl6pPr marL="2284281" indent="0">
              <a:buNone/>
              <a:defRPr sz="1600" b="1"/>
            </a:lvl6pPr>
            <a:lvl7pPr marL="2741138" indent="0">
              <a:buNone/>
              <a:defRPr sz="1600" b="1"/>
            </a:lvl7pPr>
            <a:lvl8pPr marL="3197994" indent="0">
              <a:buNone/>
              <a:defRPr sz="1600" b="1"/>
            </a:lvl8pPr>
            <a:lvl9pPr marL="365485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5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7" indent="0">
              <a:buNone/>
              <a:defRPr sz="2000" b="1"/>
            </a:lvl2pPr>
            <a:lvl3pPr marL="913713" indent="0">
              <a:buNone/>
              <a:defRPr sz="1800" b="1"/>
            </a:lvl3pPr>
            <a:lvl4pPr marL="1370570" indent="0">
              <a:buNone/>
              <a:defRPr sz="1600" b="1"/>
            </a:lvl4pPr>
            <a:lvl5pPr marL="1827425" indent="0">
              <a:buNone/>
              <a:defRPr sz="1600" b="1"/>
            </a:lvl5pPr>
            <a:lvl6pPr marL="2284281" indent="0">
              <a:buNone/>
              <a:defRPr sz="1600" b="1"/>
            </a:lvl6pPr>
            <a:lvl7pPr marL="2741138" indent="0">
              <a:buNone/>
              <a:defRPr sz="1600" b="1"/>
            </a:lvl7pPr>
            <a:lvl8pPr marL="3197994" indent="0">
              <a:buNone/>
              <a:defRPr sz="1600" b="1"/>
            </a:lvl8pPr>
            <a:lvl9pPr marL="365485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5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DAD6-91E2-4276-897F-A0BC62FDBCD7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FB5A-00F2-488F-801A-D0ED73DEF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87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DAD6-91E2-4276-897F-A0BC62FDBCD7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FB5A-00F2-488F-801A-D0ED73DEF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14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DAD6-91E2-4276-897F-A0BC62FDBCD7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FB5A-00F2-488F-801A-D0ED73DEF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42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57" indent="0">
              <a:buNone/>
              <a:defRPr sz="1400"/>
            </a:lvl2pPr>
            <a:lvl3pPr marL="913713" indent="0">
              <a:buNone/>
              <a:defRPr sz="1200"/>
            </a:lvl3pPr>
            <a:lvl4pPr marL="1370570" indent="0">
              <a:buNone/>
              <a:defRPr sz="1000"/>
            </a:lvl4pPr>
            <a:lvl5pPr marL="1827425" indent="0">
              <a:buNone/>
              <a:defRPr sz="1000"/>
            </a:lvl5pPr>
            <a:lvl6pPr marL="2284281" indent="0">
              <a:buNone/>
              <a:defRPr sz="1000"/>
            </a:lvl6pPr>
            <a:lvl7pPr marL="2741138" indent="0">
              <a:buNone/>
              <a:defRPr sz="1000"/>
            </a:lvl7pPr>
            <a:lvl8pPr marL="3197994" indent="0">
              <a:buNone/>
              <a:defRPr sz="1000"/>
            </a:lvl8pPr>
            <a:lvl9pPr marL="365485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DAD6-91E2-4276-897F-A0BC62FDBCD7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FB5A-00F2-488F-801A-D0ED73DEF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84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857" indent="0">
              <a:buNone/>
              <a:defRPr sz="2800"/>
            </a:lvl2pPr>
            <a:lvl3pPr marL="913713" indent="0">
              <a:buNone/>
              <a:defRPr sz="2400"/>
            </a:lvl3pPr>
            <a:lvl4pPr marL="1370570" indent="0">
              <a:buNone/>
              <a:defRPr sz="2000"/>
            </a:lvl4pPr>
            <a:lvl5pPr marL="1827425" indent="0">
              <a:buNone/>
              <a:defRPr sz="2000"/>
            </a:lvl5pPr>
            <a:lvl6pPr marL="2284281" indent="0">
              <a:buNone/>
              <a:defRPr sz="2000"/>
            </a:lvl6pPr>
            <a:lvl7pPr marL="2741138" indent="0">
              <a:buNone/>
              <a:defRPr sz="2000"/>
            </a:lvl7pPr>
            <a:lvl8pPr marL="3197994" indent="0">
              <a:buNone/>
              <a:defRPr sz="2000"/>
            </a:lvl8pPr>
            <a:lvl9pPr marL="365485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57" indent="0">
              <a:buNone/>
              <a:defRPr sz="1400"/>
            </a:lvl2pPr>
            <a:lvl3pPr marL="913713" indent="0">
              <a:buNone/>
              <a:defRPr sz="1200"/>
            </a:lvl3pPr>
            <a:lvl4pPr marL="1370570" indent="0">
              <a:buNone/>
              <a:defRPr sz="1000"/>
            </a:lvl4pPr>
            <a:lvl5pPr marL="1827425" indent="0">
              <a:buNone/>
              <a:defRPr sz="1000"/>
            </a:lvl5pPr>
            <a:lvl6pPr marL="2284281" indent="0">
              <a:buNone/>
              <a:defRPr sz="1000"/>
            </a:lvl6pPr>
            <a:lvl7pPr marL="2741138" indent="0">
              <a:buNone/>
              <a:defRPr sz="1000"/>
            </a:lvl7pPr>
            <a:lvl8pPr marL="3197994" indent="0">
              <a:buNone/>
              <a:defRPr sz="1000"/>
            </a:lvl8pPr>
            <a:lvl9pPr marL="365485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1DAD6-91E2-4276-897F-A0BC62FDBCD7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FB5A-00F2-488F-801A-D0ED73DEF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95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2" y="365128"/>
            <a:ext cx="7886700" cy="1325563"/>
          </a:xfrm>
          <a:prstGeom prst="rect">
            <a:avLst/>
          </a:prstGeom>
        </p:spPr>
        <p:txBody>
          <a:bodyPr vert="horz" lIns="91370" tIns="45686" rIns="91370" bIns="45686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2" y="1825625"/>
            <a:ext cx="7886700" cy="4351338"/>
          </a:xfrm>
          <a:prstGeom prst="rect">
            <a:avLst/>
          </a:prstGeom>
        </p:spPr>
        <p:txBody>
          <a:bodyPr vert="horz" lIns="91370" tIns="45686" rIns="91370" bIns="4568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370" tIns="45686" rIns="91370" bIns="4568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1DAD6-91E2-4276-897F-A0BC62FDBCD7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370" tIns="45686" rIns="91370" bIns="4568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370" tIns="45686" rIns="91370" bIns="4568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5FB5A-00F2-488F-801A-D0ED73DEF0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94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371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27" indent="-228427" algn="l" defTabSz="91371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5" indent="-228427" algn="l" defTabSz="9137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40" indent="-228427" algn="l" defTabSz="9137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98" indent="-228427" algn="l" defTabSz="9137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54" indent="-228427" algn="l" defTabSz="9137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10" indent="-228427" algn="l" defTabSz="9137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65" indent="-228427" algn="l" defTabSz="9137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423" indent="-228427" algn="l" defTabSz="9137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279" indent="-228427" algn="l" defTabSz="91371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57" algn="l" defTabSz="9137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13" algn="l" defTabSz="9137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70" algn="l" defTabSz="9137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25" algn="l" defTabSz="9137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81" algn="l" defTabSz="9137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38" algn="l" defTabSz="9137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94" algn="l" defTabSz="9137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850" algn="l" defTabSz="9137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923919"/>
            <a:ext cx="9144000" cy="3354696"/>
          </a:xfrm>
          <a:prstGeom prst="rect">
            <a:avLst/>
          </a:prstGeom>
        </p:spPr>
        <p:txBody>
          <a:bodyPr wrap="square" lIns="91370" tIns="45686" rIns="91370" bIns="45686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развитии коммунальной сферы в Альметьевском муниципальном районе</a:t>
            </a:r>
          </a:p>
          <a:p>
            <a:pPr algn="ctr"/>
            <a:endParaRPr lang="ru-RU" sz="32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Руководитель исполнительного комитета</a:t>
            </a:r>
          </a:p>
          <a:p>
            <a:pPr algn="ctr"/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Альметьевского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муниципального района</a:t>
            </a:r>
          </a:p>
          <a:p>
            <a:pPr algn="ctr"/>
            <a:endParaRPr lang="ru-RU" sz="1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А.М. Каюмов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C16583-9E25-4415-8575-6824C72D04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375" y="290771"/>
            <a:ext cx="1645250" cy="241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37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9463" y="206692"/>
            <a:ext cx="7867675" cy="1077149"/>
          </a:xfrm>
          <a:prstGeom prst="rect">
            <a:avLst/>
          </a:prstGeom>
        </p:spPr>
        <p:txBody>
          <a:bodyPr wrap="square" lIns="91370" tIns="45686" rIns="91370" bIns="4568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Необходимость реконструкции канализационного коллектора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C6DF0B-CEBE-4F98-AA4F-C6CC2B5498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" y="14932"/>
            <a:ext cx="642075" cy="94322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5A2D634-1E46-432F-8983-6B38867EB79F}"/>
              </a:ext>
            </a:extLst>
          </p:cNvPr>
          <p:cNvSpPr/>
          <p:nvPr/>
        </p:nvSpPr>
        <p:spPr>
          <a:xfrm>
            <a:off x="65824" y="2011045"/>
            <a:ext cx="9078176" cy="5755353"/>
          </a:xfrm>
          <a:prstGeom prst="rect">
            <a:avLst/>
          </a:prstGeom>
        </p:spPr>
        <p:txBody>
          <a:bodyPr wrap="square" lIns="91370" tIns="45686" rIns="91370" bIns="45686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км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протяженность, Ду720 мм в 2 линии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1972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год ввода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65%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городских стоков транспортируется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 млн рублей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стоимость реконструкции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602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9463" y="206692"/>
            <a:ext cx="7867675" cy="1077149"/>
          </a:xfrm>
          <a:prstGeom prst="rect">
            <a:avLst/>
          </a:prstGeom>
        </p:spPr>
        <p:txBody>
          <a:bodyPr wrap="square" lIns="91370" tIns="45686" rIns="91370" bIns="4568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Необходимость реконструкции канализационного коллектора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C6DF0B-CEBE-4F98-AA4F-C6CC2B5498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" y="14932"/>
            <a:ext cx="642075" cy="9432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191888-FCAB-460A-B2DD-05EE6FE01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" y="2024870"/>
            <a:ext cx="9028590" cy="427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08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923919"/>
            <a:ext cx="9144000" cy="3354696"/>
          </a:xfrm>
          <a:prstGeom prst="rect">
            <a:avLst/>
          </a:prstGeom>
        </p:spPr>
        <p:txBody>
          <a:bodyPr wrap="square" lIns="91370" tIns="45686" rIns="91370" bIns="45686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развитии коммунальной сферы в Альметьевском муниципальном районе</a:t>
            </a:r>
          </a:p>
          <a:p>
            <a:pPr algn="ctr"/>
            <a:endParaRPr lang="ru-RU" sz="32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Руководитель исполнительного комитета</a:t>
            </a:r>
          </a:p>
          <a:p>
            <a:pPr algn="ctr"/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Альметьевского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муниципального района</a:t>
            </a:r>
          </a:p>
          <a:p>
            <a:pPr algn="ctr"/>
            <a:endParaRPr lang="ru-RU" sz="1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А.М. Каюмов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C16583-9E25-4415-8575-6824C72D04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375" y="290771"/>
            <a:ext cx="1645250" cy="241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67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9463" y="206692"/>
            <a:ext cx="7867675" cy="584707"/>
          </a:xfrm>
          <a:prstGeom prst="rect">
            <a:avLst/>
          </a:prstGeom>
        </p:spPr>
        <p:txBody>
          <a:bodyPr wrap="square" lIns="91370" tIns="45686" rIns="91370" bIns="4568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АО «Альметьевские тепловые сети»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C6DF0B-CEBE-4F98-AA4F-C6CC2B5498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" y="14932"/>
            <a:ext cx="642075" cy="94322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5A2D634-1E46-432F-8983-6B38867EB79F}"/>
              </a:ext>
            </a:extLst>
          </p:cNvPr>
          <p:cNvSpPr/>
          <p:nvPr/>
        </p:nvSpPr>
        <p:spPr>
          <a:xfrm>
            <a:off x="136845" y="958157"/>
            <a:ext cx="9078176" cy="7263458"/>
          </a:xfrm>
          <a:prstGeom prst="rect">
            <a:avLst/>
          </a:prstGeom>
        </p:spPr>
        <p:txBody>
          <a:bodyPr wrap="square" lIns="91370" tIns="45686" rIns="91370" bIns="45686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котельных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подкачивающих насосных станций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215 </a:t>
            </a:r>
            <a: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км</a:t>
            </a:r>
            <a:r>
              <a:rPr lang="ru-RU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протяженность сетей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584 </a:t>
            </a:r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Гкал/ч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мощность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74</a:t>
            </a:r>
            <a: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загрузка источников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61</a:t>
            </a:r>
            <a: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износ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387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9463" y="206692"/>
            <a:ext cx="7867675" cy="1077149"/>
          </a:xfrm>
          <a:prstGeom prst="rect">
            <a:avLst/>
          </a:prstGeom>
        </p:spPr>
        <p:txBody>
          <a:bodyPr wrap="square" lIns="91370" tIns="45686" rIns="91370" bIns="4568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АО «Альметьевские тепловые сети»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Инвестиционная программа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C6DF0B-CEBE-4F98-AA4F-C6CC2B5498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" y="14932"/>
            <a:ext cx="642075" cy="94322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EBC87B7-9890-4104-94C8-F94D67482D02}"/>
              </a:ext>
            </a:extLst>
          </p:cNvPr>
          <p:cNvSpPr/>
          <p:nvPr/>
        </p:nvSpPr>
        <p:spPr>
          <a:xfrm>
            <a:off x="-1" y="2301358"/>
            <a:ext cx="9268287" cy="3600917"/>
          </a:xfrm>
          <a:prstGeom prst="rect">
            <a:avLst/>
          </a:prstGeom>
        </p:spPr>
        <p:txBody>
          <a:bodyPr wrap="square" lIns="91370" tIns="45686" rIns="91370" bIns="4568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2023-2025 гг.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период реализации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483 </a:t>
            </a:r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млн рублей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объем финансирования, в т.ч.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161 млн рублей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в 2023г. (замена 5 км теплосетей)</a:t>
            </a:r>
            <a:endParaRPr lang="ru-RU" sz="3200" dirty="0">
              <a:solidFill>
                <a:srgbClr val="70AD47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215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9463" y="206692"/>
            <a:ext cx="7867675" cy="584707"/>
          </a:xfrm>
          <a:prstGeom prst="rect">
            <a:avLst/>
          </a:prstGeom>
        </p:spPr>
        <p:txBody>
          <a:bodyPr wrap="square" lIns="91370" tIns="45686" rIns="91370" bIns="4568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Сети водоснабжения и канализации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C6DF0B-CEBE-4F98-AA4F-C6CC2B5498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" y="14932"/>
            <a:ext cx="642075" cy="94322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5A2D634-1E46-432F-8983-6B38867EB79F}"/>
              </a:ext>
            </a:extLst>
          </p:cNvPr>
          <p:cNvSpPr/>
          <p:nvPr/>
        </p:nvSpPr>
        <p:spPr>
          <a:xfrm>
            <a:off x="386861" y="1244916"/>
            <a:ext cx="8290915" cy="5607941"/>
          </a:xfrm>
          <a:prstGeom prst="rect">
            <a:avLst/>
          </a:prstGeom>
        </p:spPr>
        <p:txBody>
          <a:bodyPr wrap="square" lIns="91370" tIns="45686" rIns="91370" bIns="4568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Водоснабжение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313 км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общая протяженность, в т.ч.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130 км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нуждаются в замене </a:t>
            </a:r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(42%)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Канализация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245 км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общая протяженность, в т.ч.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132 км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нуждаются в замене </a:t>
            </a:r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(54%)</a:t>
            </a:r>
            <a:endParaRPr lang="ru-RU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07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9463" y="206692"/>
            <a:ext cx="7867675" cy="1077149"/>
          </a:xfrm>
          <a:prstGeom prst="rect">
            <a:avLst/>
          </a:prstGeom>
        </p:spPr>
        <p:txBody>
          <a:bodyPr wrap="square" lIns="91370" tIns="45686" rIns="91370" bIns="4568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Необходимость реконструкции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станции водоподготовки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C6DF0B-CEBE-4F98-AA4F-C6CC2B5498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" y="14932"/>
            <a:ext cx="642075" cy="94322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5A2D634-1E46-432F-8983-6B38867EB79F}"/>
              </a:ext>
            </a:extLst>
          </p:cNvPr>
          <p:cNvSpPr/>
          <p:nvPr/>
        </p:nvSpPr>
        <p:spPr>
          <a:xfrm>
            <a:off x="65824" y="2301358"/>
            <a:ext cx="9078176" cy="4832023"/>
          </a:xfrm>
          <a:prstGeom prst="rect">
            <a:avLst/>
          </a:prstGeom>
        </p:spPr>
        <p:txBody>
          <a:bodyPr wrap="square" lIns="91370" tIns="45686" rIns="91370" bIns="45686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железобетонных резервуара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1962-1965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годы ввода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800 млн рублей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стоимость реконструкции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037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9463" y="206692"/>
            <a:ext cx="7867675" cy="954039"/>
          </a:xfrm>
          <a:prstGeom prst="rect">
            <a:avLst/>
          </a:prstGeom>
        </p:spPr>
        <p:txBody>
          <a:bodyPr wrap="square" lIns="91370" tIns="45686" rIns="91370" bIns="4568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Необходимый сборный стальной резервуар для питьевой воды станции водоподготовки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C6DF0B-CEBE-4F98-AA4F-C6CC2B5498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" y="14932"/>
            <a:ext cx="642075" cy="9432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EAF1CD-B0D4-46F2-8237-F451C54A51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3" y="1236699"/>
            <a:ext cx="7495068" cy="562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15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9463" y="206692"/>
            <a:ext cx="7867675" cy="1077149"/>
          </a:xfrm>
          <a:prstGeom prst="rect">
            <a:avLst/>
          </a:prstGeom>
        </p:spPr>
        <p:txBody>
          <a:bodyPr wrap="square" lIns="91370" tIns="45686" rIns="91370" bIns="4568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Необходимость реконструкции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магистрального водовода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C6DF0B-CEBE-4F98-AA4F-C6CC2B5498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" y="14932"/>
            <a:ext cx="642075" cy="94322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5A2D634-1E46-432F-8983-6B38867EB79F}"/>
              </a:ext>
            </a:extLst>
          </p:cNvPr>
          <p:cNvSpPr/>
          <p:nvPr/>
        </p:nvSpPr>
        <p:spPr>
          <a:xfrm>
            <a:off x="65824" y="2301358"/>
            <a:ext cx="9078176" cy="3600917"/>
          </a:xfrm>
          <a:prstGeom prst="rect">
            <a:avLst/>
          </a:prstGeom>
        </p:spPr>
        <p:txBody>
          <a:bodyPr wrap="square" lIns="91370" tIns="45686" rIns="91370" bIns="4568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2,5 км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протяженность,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Ду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820 мм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63 млн рублей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стоимость реконструкции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264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9463" y="206692"/>
            <a:ext cx="7867675" cy="1077149"/>
          </a:xfrm>
          <a:prstGeom prst="rect">
            <a:avLst/>
          </a:prstGeom>
        </p:spPr>
        <p:txBody>
          <a:bodyPr wrap="square" lIns="91370" tIns="45686" rIns="91370" bIns="4568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АО «Альметьевск-Водоканал»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Инвестиционная программа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C6DF0B-CEBE-4F98-AA4F-C6CC2B5498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" y="14932"/>
            <a:ext cx="642075" cy="94322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5A2D634-1E46-432F-8983-6B38867EB79F}"/>
              </a:ext>
            </a:extLst>
          </p:cNvPr>
          <p:cNvSpPr/>
          <p:nvPr/>
        </p:nvSpPr>
        <p:spPr>
          <a:xfrm>
            <a:off x="65824" y="2301358"/>
            <a:ext cx="9078176" cy="4339581"/>
          </a:xfrm>
          <a:prstGeom prst="rect">
            <a:avLst/>
          </a:prstGeom>
        </p:spPr>
        <p:txBody>
          <a:bodyPr wrap="square" lIns="91370" tIns="45686" rIns="91370" bIns="4568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2019-2032 гг.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период реализации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 млн рублей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объем финансирования, в т.ч.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млн рублей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водоснабжение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млн рублей </a:t>
            </a:r>
            <a:r>
              <a:rPr lang="ru-RU" sz="3200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канализация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365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9463" y="206692"/>
            <a:ext cx="7867675" cy="1077149"/>
          </a:xfrm>
          <a:prstGeom prst="rect">
            <a:avLst/>
          </a:prstGeom>
        </p:spPr>
        <p:txBody>
          <a:bodyPr wrap="square" lIns="91370" tIns="45686" rIns="91370" bIns="4568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Инвестиционная программа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сфере водоснабжения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C6DF0B-CEBE-4F98-AA4F-C6CC2B5498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" y="14932"/>
            <a:ext cx="642075" cy="94322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5A2D634-1E46-432F-8983-6B38867EB79F}"/>
              </a:ext>
            </a:extLst>
          </p:cNvPr>
          <p:cNvSpPr/>
          <p:nvPr/>
        </p:nvSpPr>
        <p:spPr>
          <a:xfrm>
            <a:off x="65824" y="2301358"/>
            <a:ext cx="9078176" cy="4339581"/>
          </a:xfrm>
          <a:prstGeom prst="rect">
            <a:avLst/>
          </a:prstGeom>
        </p:spPr>
        <p:txBody>
          <a:bodyPr wrap="square" lIns="91370" tIns="45686" rIns="91370" bIns="4568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2023-2025 гг.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период реализации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 млн рублей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объем финансирования, в т.ч.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млн рублей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водоснабжение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56 млн рублей </a:t>
            </a:r>
            <a:r>
              <a:rPr lang="ru-RU" sz="3200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канализация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503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7033</TotalTime>
  <Words>300</Words>
  <Application>Microsoft Office PowerPoint</Application>
  <PresentationFormat>Экран (4:3)</PresentationFormat>
  <Paragraphs>70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Артур Аникин</dc:creator>
  <cp:lastModifiedBy>Артур Аникин</cp:lastModifiedBy>
  <cp:revision>379</cp:revision>
  <dcterms:created xsi:type="dcterms:W3CDTF">2018-02-05T05:03:13Z</dcterms:created>
  <dcterms:modified xsi:type="dcterms:W3CDTF">2022-10-25T05:18:38Z</dcterms:modified>
</cp:coreProperties>
</file>