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6" r:id="rId4"/>
    <p:sldId id="263" r:id="rId5"/>
    <p:sldId id="268" r:id="rId6"/>
    <p:sldId id="25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68268-AE0D-48CF-876A-F02B6E16F706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BC38C-826F-4ED8-9ADC-C8F768A0B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01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8688" y="739775"/>
            <a:ext cx="4940300" cy="3705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07CE3-4966-4791-B81B-66A9BCD3D6B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144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BC38C-826F-4ED8-9ADC-C8F768A0B29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929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9088-A289-4EFE-B531-6C7C2054F307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6CC-72D2-4450-B647-6C860031F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63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9088-A289-4EFE-B531-6C7C2054F307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6CC-72D2-4450-B647-6C860031F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43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9088-A289-4EFE-B531-6C7C2054F307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6CC-72D2-4450-B647-6C860031F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6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6749"/>
            <a:ext cx="511154" cy="684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F:\КОЛЛЕГИЯ_ЗАСТАВКА\RT_MZ_RT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8480" y="76200"/>
            <a:ext cx="1219944" cy="512539"/>
          </a:xfrm>
          <a:prstGeom prst="rect">
            <a:avLst/>
          </a:prstGeom>
          <a:noFill/>
        </p:spPr>
      </p:pic>
      <p:pic>
        <p:nvPicPr>
          <p:cNvPr id="9" name="Picture 2" descr="E:\wrk\Красная строка\Коллегия 2019\Лого ТАССР 100 лет и стиль(1)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8424" y="120825"/>
            <a:ext cx="643881" cy="3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16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9088-A289-4EFE-B531-6C7C2054F307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6CC-72D2-4450-B647-6C860031F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75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9088-A289-4EFE-B531-6C7C2054F307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6CC-72D2-4450-B647-6C860031F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34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9088-A289-4EFE-B531-6C7C2054F307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6CC-72D2-4450-B647-6C860031F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70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9088-A289-4EFE-B531-6C7C2054F307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6CC-72D2-4450-B647-6C860031F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76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9088-A289-4EFE-B531-6C7C2054F307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6CC-72D2-4450-B647-6C860031F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28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9088-A289-4EFE-B531-6C7C2054F307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6CC-72D2-4450-B647-6C860031F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03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9088-A289-4EFE-B531-6C7C2054F307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6CC-72D2-4450-B647-6C860031F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42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9088-A289-4EFE-B531-6C7C2054F307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36CC-72D2-4450-B647-6C860031F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4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E9088-A289-4EFE-B531-6C7C2054F307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A36CC-72D2-4450-B647-6C860031F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43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inzdrav.tatarstan.ru/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V="1">
            <a:off x="6662059" y="3"/>
            <a:ext cx="2481944" cy="1110343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1" tIns="38961" rIns="77921" bIns="38961" rtlCol="0" anchor="ctr"/>
          <a:lstStyle/>
          <a:p>
            <a:pPr algn="ctr"/>
            <a:endParaRPr lang="ru-RU"/>
          </a:p>
        </p:txBody>
      </p:sp>
      <p:pic>
        <p:nvPicPr>
          <p:cNvPr id="6" name="Picture 3" descr="D:\OBL_PR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2297446"/>
            <a:ext cx="282526" cy="18329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11" tIns="29156" rIns="58311" bIns="29156"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2528" y="2297446"/>
            <a:ext cx="7735571" cy="1832985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11" tIns="29156" rIns="58311" bIns="29156"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652120" y="1"/>
            <a:ext cx="2726017" cy="1157809"/>
          </a:xfrm>
          <a:prstGeom prst="downArrow">
            <a:avLst>
              <a:gd name="adj1" fmla="val 100000"/>
              <a:gd name="adj2" fmla="val 1917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11" tIns="29156" rIns="58311" bIns="29156"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70690" y="2074565"/>
            <a:ext cx="7647409" cy="2314543"/>
          </a:xfrm>
          <a:prstGeom prst="rect">
            <a:avLst/>
          </a:prstGeom>
        </p:spPr>
        <p:txBody>
          <a:bodyPr vert="horz" lIns="58311" tIns="29156" rIns="58311" bIns="29156" rtlCol="0" anchor="ctr">
            <a:norm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Myriad Pro Light" pitchFamily="34" charset="0"/>
                <a:ea typeface="+mj-ea"/>
                <a:cs typeface="+mj-cs"/>
              </a:rPr>
              <a:t>Вопросы </a:t>
            </a:r>
            <a:r>
              <a:rPr lang="ru-RU" sz="2400" b="1" dirty="0">
                <a:solidFill>
                  <a:srgbClr val="002060"/>
                </a:solidFill>
                <a:latin typeface="Myriad Pro Light" pitchFamily="34" charset="0"/>
                <a:ea typeface="+mj-ea"/>
                <a:cs typeface="+mj-cs"/>
              </a:rPr>
              <a:t>регулирования </a:t>
            </a:r>
            <a:r>
              <a:rPr lang="ru-RU" sz="2400" b="1" dirty="0" smtClean="0">
                <a:solidFill>
                  <a:srgbClr val="002060"/>
                </a:solidFill>
                <a:latin typeface="Myriad Pro Light" pitchFamily="34" charset="0"/>
                <a:ea typeface="+mj-ea"/>
                <a:cs typeface="+mj-cs"/>
              </a:rPr>
              <a:t>цен на </a:t>
            </a:r>
            <a:r>
              <a:rPr lang="ru-RU" sz="2400" b="1" dirty="0">
                <a:solidFill>
                  <a:srgbClr val="002060"/>
                </a:solidFill>
                <a:latin typeface="Myriad Pro Light" pitchFamily="34" charset="0"/>
                <a:ea typeface="+mj-ea"/>
                <a:cs typeface="+mj-cs"/>
              </a:rPr>
              <a:t>лекарственные препараты</a:t>
            </a:r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80C9FD09-5683-4EBA-89DC-85E305883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3308" y="164637"/>
            <a:ext cx="2191101" cy="59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860033" y="5023463"/>
            <a:ext cx="4258469" cy="1594463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11" tIns="29156" rIns="58311" bIns="29156" rtlCol="0" anchor="ctr"/>
          <a:lstStyle/>
          <a:p>
            <a:pPr algn="r" defTabSz="437171">
              <a:defRPr/>
            </a:pPr>
            <a:r>
              <a:rPr lang="ru-RU" sz="2000" dirty="0" smtClean="0">
                <a:solidFill>
                  <a:srgbClr val="002060"/>
                </a:solidFill>
                <a:latin typeface="Myriad Pro Light" pitchFamily="34" charset="0"/>
                <a:ea typeface="+mj-ea"/>
                <a:cs typeface="+mj-cs"/>
              </a:rPr>
              <a:t>Заместитель министра </a:t>
            </a:r>
            <a:endParaRPr lang="ru-RU" sz="2000" dirty="0">
              <a:solidFill>
                <a:srgbClr val="002060"/>
              </a:solidFill>
              <a:latin typeface="Myriad Pro Light" pitchFamily="34" charset="0"/>
              <a:ea typeface="+mj-ea"/>
              <a:cs typeface="+mj-cs"/>
            </a:endParaRPr>
          </a:p>
          <a:p>
            <a:pPr algn="r" defTabSz="437171">
              <a:defRPr/>
            </a:pPr>
            <a:r>
              <a:rPr lang="ru-RU" sz="2000" dirty="0">
                <a:solidFill>
                  <a:srgbClr val="002060"/>
                </a:solidFill>
                <a:latin typeface="Myriad Pro Light" pitchFamily="34" charset="0"/>
                <a:ea typeface="+mj-ea"/>
                <a:cs typeface="+mj-cs"/>
              </a:rPr>
              <a:t>здравоохранения </a:t>
            </a:r>
          </a:p>
          <a:p>
            <a:pPr algn="r" defTabSz="437171">
              <a:defRPr/>
            </a:pPr>
            <a:r>
              <a:rPr lang="ru-RU" sz="2000" dirty="0">
                <a:solidFill>
                  <a:srgbClr val="002060"/>
                </a:solidFill>
                <a:latin typeface="Myriad Pro Light" pitchFamily="34" charset="0"/>
                <a:ea typeface="+mj-ea"/>
                <a:cs typeface="+mj-cs"/>
              </a:rPr>
              <a:t>Республики Татарстан </a:t>
            </a:r>
          </a:p>
          <a:p>
            <a:pPr algn="r" defTabSz="437171">
              <a:defRPr/>
            </a:pPr>
            <a:r>
              <a:rPr lang="ru-RU" sz="2000" dirty="0" smtClean="0">
                <a:solidFill>
                  <a:srgbClr val="002060"/>
                </a:solidFill>
                <a:latin typeface="Myriad Pro Light" pitchFamily="34" charset="0"/>
                <a:ea typeface="+mj-ea"/>
                <a:cs typeface="+mj-cs"/>
              </a:rPr>
              <a:t>Ф.Ф. Яркаева</a:t>
            </a:r>
            <a:endParaRPr lang="ru-RU" sz="2000" dirty="0">
              <a:solidFill>
                <a:srgbClr val="002060"/>
              </a:solidFill>
              <a:latin typeface="Myriad Pro Light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405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8188" y="454525"/>
            <a:ext cx="8280920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условиях ухудшения экономической ситуации, волатильностью цен на нефть и курса доллара Министерством здравоохранения РТ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бюджетных закупках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осуществляется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Ежедневный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поставок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Работа с производителями по поставке лекарственных препаратов, медицинских изделий, в </a:t>
            </a:r>
            <a:r>
              <a:rPr lang="ru-RU" sz="2000" dirty="0" err="1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по ценам, которые были до введения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санкций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Работа с поставщиками по досрочной поставке лекарственных препаратов, медицинских изделий, по поставке </a:t>
            </a:r>
            <a:r>
              <a:rPr lang="ru-RU" sz="2000" dirty="0" err="1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дефектурных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позиций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Мониторинг ассортиментной и ценовой доступности по всем стационарам совместно с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Росздравнадзором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Проводится работа по замене импортных препаратов на отечественные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</a:t>
            </a:r>
            <a:endParaRPr lang="ru-RU" sz="20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5"/>
          <p:cNvSpPr txBox="1">
            <a:spLocks/>
          </p:cNvSpPr>
          <p:nvPr/>
        </p:nvSpPr>
        <p:spPr>
          <a:xfrm>
            <a:off x="8662866" y="6381328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623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820891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условиях ухудшения экономической ситуации, волатильностью цен на нефть и курса доллара Министерством здравоохранения РТ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части розничной торговли лекарственными </a:t>
            </a: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препаратами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осуществляется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С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розничными сетями отработан вопрос отпуска препаратов по рецептам во избежание ажиотажного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спроса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Проводится работа с оптовыми и розничными сетями по поддержанию необходимого ассортимента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товаров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Осуществляется ежедневный мониторинг </a:t>
            </a:r>
            <a:r>
              <a:rPr lang="ru-RU" sz="2000" dirty="0" err="1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дефектурных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позиций и направление соответствующих обращений в Минздрав России для принятия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  </a:t>
            </a:r>
            <a:endParaRPr lang="ru-RU" sz="20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5"/>
          <p:cNvSpPr txBox="1">
            <a:spLocks/>
          </p:cNvSpPr>
          <p:nvPr/>
        </p:nvSpPr>
        <p:spPr>
          <a:xfrm>
            <a:off x="8662866" y="6381328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91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8662866" y="6381328"/>
            <a:ext cx="370384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764704"/>
            <a:ext cx="85657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В Российской Федерации с 2010 года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введено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государственное регулирование цен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на лекарственные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препараты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, включенные в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перечень жизненно необходимых и важнейших лекарственных препаратов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 (далее – ЖНВЛП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)</a:t>
            </a:r>
          </a:p>
          <a:p>
            <a:pPr algn="just"/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Постановление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Правительства Российской Федерации №865 от 29.10.2010 «О государственном регулировании цен на лекарственные препараты, включенные в перечень жизненно необходимых и важнейших лекарственных препаратов»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 осуществляется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государственная регистрация предельных отпускных цен производителей на лекарственные препараты, включенные в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ЖНВЛП</a:t>
            </a:r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Постановление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Правительства Российской Федерации от 06.05.2015 №434 «О региональном государственном контроле за применением цен на лекарственные препараты, включенные в перечень жизненно необходимых и важнейших лекарственных препаратов</a:t>
            </a: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»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-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региональный государственный контроль на территории субъекта Российской Федерации осуществляется органом исполнительной власти субъекта Российской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Федерации</a:t>
            </a:r>
          </a:p>
          <a:p>
            <a:pPr algn="just"/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Постановление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Кабинета Министров Республики Татарстан от 15.06.2010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№468 - </a:t>
            </a: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полномочия по региональному государственному контролю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переданы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Государственному комитету Республики Татарстан по </a:t>
            </a: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тарифам</a:t>
            </a:r>
            <a:endParaRPr lang="ru-RU" sz="155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98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 txBox="1">
            <a:spLocks/>
          </p:cNvSpPr>
          <p:nvPr/>
        </p:nvSpPr>
        <p:spPr>
          <a:xfrm>
            <a:off x="8662866" y="6381328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425" y="548680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Предельные размеры оптовых надбавок и предельные размеры розничных надбавок к фактическим отпускным ценам, установленным производителями лекарственных препаратов, на лекарственные препараты, включенные в перечень </a:t>
            </a: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ЖНВЛП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(Постановление Государственного комитета Республики Татарстан по тарифам от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29.09.2021 №158-5/соц-2021 «Об 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установлении предельных размеров оптовых надбавок и предельных размеров розничных надбавок к фактическим отпускным ценам, установленным производителями лекарственных препаратов, на лекарственные препараты, включенные в перечень жизненно необходимых и важнейших лекарственных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препаратов»)</a:t>
            </a: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664936"/>
              </p:ext>
            </p:extLst>
          </p:nvPr>
        </p:nvGraphicFramePr>
        <p:xfrm>
          <a:off x="670087" y="3140968"/>
          <a:ext cx="8208912" cy="2984438"/>
        </p:xfrm>
        <a:graphic>
          <a:graphicData uri="http://schemas.openxmlformats.org/drawingml/2006/table">
            <a:tbl>
              <a:tblPr firstRow="1" firstCol="1" bandRow="1"/>
              <a:tblGrid>
                <a:gridCol w="3193162">
                  <a:extLst>
                    <a:ext uri="{9D8B030D-6E8A-4147-A177-3AD203B41FA5}">
                      <a16:colId xmlns:a16="http://schemas.microsoft.com/office/drawing/2014/main" val="3749420552"/>
                    </a:ext>
                  </a:extLst>
                </a:gridCol>
                <a:gridCol w="2507875">
                  <a:extLst>
                    <a:ext uri="{9D8B030D-6E8A-4147-A177-3AD203B41FA5}">
                      <a16:colId xmlns:a16="http://schemas.microsoft.com/office/drawing/2014/main" val="3575431651"/>
                    </a:ext>
                  </a:extLst>
                </a:gridCol>
                <a:gridCol w="2507875">
                  <a:extLst>
                    <a:ext uri="{9D8B030D-6E8A-4147-A177-3AD203B41FA5}">
                      <a16:colId xmlns:a16="http://schemas.microsoft.com/office/drawing/2014/main" val="3614572089"/>
                    </a:ext>
                  </a:extLst>
                </a:gridCol>
              </a:tblGrid>
              <a:tr h="15240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Фактическая отпускная цена производителя (без учета НДС)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Предельные размеры надбавок к фактическим отпускным ценам производителей (без учета НДС), 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7731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оптовые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розничные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6093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ЖНВЛП, за исключением ЖНВЛП, включенных в список наркотических средств и психотропных веществ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ЖНВЛП, за исключением ЖНВЛП, включенных в список наркотических средств и психотропных веществ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712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100 рублей включительно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09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100 рублей и до 500 рублей включительно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8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500 рублей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89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39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20676"/>
            <a:ext cx="828092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Росстат</a:t>
            </a:r>
          </a:p>
          <a:p>
            <a:pPr algn="just"/>
            <a:endParaRPr lang="ru-RU" sz="20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России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индекс потребительских цен на медикаменты, включая в том числе нерегулируемые государством цены на </a:t>
            </a:r>
            <a:r>
              <a:rPr lang="ru-RU" sz="2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неЖНВЛП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 и изделия медицинского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назначения: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в августе 2022 по сравнению с началом года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составил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108,01</a:t>
            </a:r>
            <a:r>
              <a:rPr lang="ru-RU" sz="2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%</a:t>
            </a:r>
          </a:p>
          <a:p>
            <a:pPr algn="just"/>
            <a:endParaRPr lang="ru-RU" sz="20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Республике Татарстан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–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107,59</a:t>
            </a:r>
            <a:r>
              <a:rPr lang="ru-RU" sz="2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%</a:t>
            </a:r>
            <a:endParaRPr lang="ru-RU" sz="20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5"/>
          <p:cNvSpPr txBox="1">
            <a:spLocks/>
          </p:cNvSpPr>
          <p:nvPr/>
        </p:nvSpPr>
        <p:spPr>
          <a:xfrm>
            <a:off x="8662866" y="6381328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89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7138" y="836712"/>
            <a:ext cx="82809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C00000"/>
                </a:solidFill>
                <a:latin typeface="Arial Narrow" panose="020B0606020202030204" pitchFamily="34" charset="0"/>
              </a:rPr>
              <a:t>Мониторинг </a:t>
            </a:r>
            <a:r>
              <a:rPr lang="ru-RU" sz="24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РЗН</a:t>
            </a:r>
          </a:p>
          <a:p>
            <a:endParaRPr lang="ru-RU" sz="2000" b="1" u="sng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С 2009 года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Федеральной службой по надзору в сфере здравоохранения проводится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ежемесячный мониторинг ассортимента и цен на ЖНВЛП в амбулаторном и госпитальном </a:t>
            </a: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сегментах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По данным Росздравнадзора, </a:t>
            </a: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за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август 2022 года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, в Республике Татарстан уровень ассортиментной доступности ЖНВЛП остается более высоким, чем в среднем по России (в среднем в каждом субъекте находилось в обращении 441 МНН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ЖНВЛП)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По фармацевтическому рынку Республики Татарстан в базу оперативного мониторинга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в июле 2022 года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внесены данные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по 593 МНН ЖНВЛП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, что на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34%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 выше общероссийского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показателя</a:t>
            </a: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5"/>
          <p:cNvSpPr txBox="1">
            <a:spLocks/>
          </p:cNvSpPr>
          <p:nvPr/>
        </p:nvSpPr>
        <p:spPr>
          <a:xfrm>
            <a:off x="8662866" y="6381328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847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200" y="620688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>
                <a:solidFill>
                  <a:srgbClr val="C00000"/>
                </a:solidFill>
                <a:latin typeface="Arial Narrow" panose="020B0606020202030204" pitchFamily="34" charset="0"/>
              </a:rPr>
              <a:t>Мониторинг РЗН</a:t>
            </a:r>
          </a:p>
          <a:p>
            <a:pPr algn="just"/>
            <a:endParaRPr lang="ru-RU" sz="20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августе 2022 года по сравнению c декабрем 2021 года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, закупочные цены на ЖНВЛП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: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госпитального сегмента: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России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увеличились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на 3,1</a:t>
            </a:r>
            <a:r>
              <a:rPr lang="ru-RU" sz="2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%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ПФО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повысились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на 2,2</a:t>
            </a:r>
            <a:r>
              <a:rPr lang="ru-RU" sz="2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%</a:t>
            </a:r>
            <a:endParaRPr lang="ru-RU" sz="20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Республике </a:t>
            </a: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Татарстан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повысились</a:t>
            </a: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на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2,0</a:t>
            </a:r>
            <a:r>
              <a:rPr lang="ru-RU" sz="2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%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амбулаторного сегмента: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России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повысились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на 1,8</a:t>
            </a:r>
            <a:r>
              <a:rPr lang="ru-RU" sz="2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%</a:t>
            </a:r>
            <a:endParaRPr lang="ru-RU" sz="20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в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ПФО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повысились </a:t>
            </a:r>
            <a:r>
              <a:rPr lang="ru-RU" sz="2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на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1,7</a:t>
            </a:r>
            <a:r>
              <a:rPr lang="ru-RU" sz="2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%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Республике Татарстан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повысились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на 1,6</a:t>
            </a:r>
            <a:r>
              <a:rPr lang="ru-RU" sz="2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%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Результаты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мониторинга за сентябрь будут известны после 25 октября 2022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года </a:t>
            </a: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5"/>
          <p:cNvSpPr txBox="1">
            <a:spLocks/>
          </p:cNvSpPr>
          <p:nvPr/>
        </p:nvSpPr>
        <p:spPr>
          <a:xfrm>
            <a:off x="8662866" y="6381328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072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7138" y="404664"/>
            <a:ext cx="83253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C00000"/>
                </a:solidFill>
                <a:latin typeface="Arial Narrow" panose="020B0606020202030204" pitchFamily="34" charset="0"/>
              </a:rPr>
              <a:t>Минздравом РТ осуществляется мониторинг </a:t>
            </a:r>
            <a:r>
              <a:rPr lang="ru-RU" sz="2400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неЖНВЛП</a:t>
            </a:r>
            <a:endParaRPr lang="ru-RU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Результаты мониторинга розничных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цен: </a:t>
            </a: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01.01.2022 по 30.09.2022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произошло повышение цен </a:t>
            </a:r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на 7,1</a:t>
            </a:r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%</a:t>
            </a:r>
          </a:p>
          <a:p>
            <a:pPr algn="just"/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выросли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цены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 22 из 30 наименований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анализируемых препаратов, рост цен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 </a:t>
            </a:r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от </a:t>
            </a:r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0,8% </a:t>
            </a:r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до 12,7%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. Наибольший рост зафиксирован на: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- препарат </a:t>
            </a:r>
            <a:r>
              <a:rPr lang="ru-RU" dirty="0" err="1">
                <a:solidFill>
                  <a:srgbClr val="002060"/>
                </a:solidFill>
                <a:latin typeface="Arial Narrow" panose="020B0606020202030204" pitchFamily="34" charset="0"/>
              </a:rPr>
              <a:t>Супрадин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 табл. шип. №20 производства «</a:t>
            </a:r>
            <a:r>
              <a:rPr lang="ru-RU" dirty="0" err="1">
                <a:solidFill>
                  <a:srgbClr val="002060"/>
                </a:solidFill>
                <a:latin typeface="Arial Narrow" panose="020B0606020202030204" pitchFamily="34" charset="0"/>
              </a:rPr>
              <a:t>Дельфарм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»», Франция (с 845,75 до 953,50 рублей, на 12,7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%)</a:t>
            </a:r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препарат Доктор МОМ пастилки №20 производства «</a:t>
            </a:r>
            <a:r>
              <a:rPr lang="ru-RU" dirty="0" err="1">
                <a:solidFill>
                  <a:srgbClr val="002060"/>
                </a:solidFill>
                <a:latin typeface="Arial Narrow" panose="020B0606020202030204" pitchFamily="34" charset="0"/>
              </a:rPr>
              <a:t>Юник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»», Индия (с 214,75 до 241,75 на 12,6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%)</a:t>
            </a:r>
          </a:p>
          <a:p>
            <a:pPr algn="just"/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снизилась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цена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 1 из 30 наименований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анализируемых препаратов, снижение цен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 </a:t>
            </a:r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1,1%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. Снижение зафиксировано на: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 препарат </a:t>
            </a:r>
            <a:r>
              <a:rPr lang="ru-RU" dirty="0" err="1">
                <a:solidFill>
                  <a:srgbClr val="002060"/>
                </a:solidFill>
                <a:latin typeface="Arial Narrow" panose="020B0606020202030204" pitchFamily="34" charset="0"/>
              </a:rPr>
              <a:t>Ингалипт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 Narrow" panose="020B0606020202030204" pitchFamily="34" charset="0"/>
              </a:rPr>
              <a:t>аэроз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. 30,0 производства «</a:t>
            </a:r>
            <a:r>
              <a:rPr lang="ru-RU" dirty="0" err="1">
                <a:solidFill>
                  <a:srgbClr val="002060"/>
                </a:solidFill>
                <a:latin typeface="Arial Narrow" panose="020B0606020202030204" pitchFamily="34" charset="0"/>
              </a:rPr>
              <a:t>Алтайвитамины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», Россия (с 185,00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до 183,00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рублей, на 1,1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%)</a:t>
            </a:r>
          </a:p>
          <a:p>
            <a:pPr algn="just"/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Уровень розничных цен на лекарственные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препараты: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стоимостью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до 100 рублей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повысился </a:t>
            </a:r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на 4,0</a:t>
            </a:r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%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стоимостью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от 100 до 500 рублей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 повысился </a:t>
            </a:r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на 8,4</a:t>
            </a:r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%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свыше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500 рублей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произошло повышение </a:t>
            </a:r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на 9,2</a:t>
            </a:r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%</a:t>
            </a:r>
            <a:endParaRPr lang="ru-RU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5"/>
          <p:cNvSpPr txBox="1">
            <a:spLocks/>
          </p:cNvSpPr>
          <p:nvPr/>
        </p:nvSpPr>
        <p:spPr>
          <a:xfrm>
            <a:off x="8662866" y="6381328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940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268760"/>
            <a:ext cx="8208912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 Республики Татарстан размещает информацию о предельных отпускных ценах, зарегистрированных и внесенных в Государственный реестр цен, предельных оптовых и предельных розничных ценах на ЖНВЛП на сайте </a:t>
            </a:r>
            <a:r>
              <a:rPr lang="ru-RU" sz="2000" u="sng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http://minzdrav.tatar</a:t>
            </a:r>
            <a:r>
              <a:rPr lang="en-US" sz="2000" u="sng" dirty="0" err="1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stan</a:t>
            </a:r>
            <a:r>
              <a:rPr lang="ru-RU" sz="2000" u="sng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ru-RU" sz="2000" u="sng" dirty="0" err="1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endParaRPr lang="ru-RU" sz="2000" dirty="0" smtClean="0">
              <a:solidFill>
                <a:srgbClr val="00206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Любой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гражданин может посмотреть на сайте данную информацию с целью контроля, и проверить не завышены ли в аптеке цены на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ЖНВЛП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Аптечные организации обязаны данную информацию разместить в доступной для потребителей форме в торговых залах и обновлять по мере ее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опубликования</a:t>
            </a:r>
            <a:endParaRPr lang="ru-RU" sz="20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5"/>
          <p:cNvSpPr txBox="1">
            <a:spLocks/>
          </p:cNvSpPr>
          <p:nvPr/>
        </p:nvSpPr>
        <p:spPr>
          <a:xfrm>
            <a:off x="8662866" y="6381328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2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 txBox="1">
            <a:spLocks/>
          </p:cNvSpPr>
          <p:nvPr/>
        </p:nvSpPr>
        <p:spPr>
          <a:xfrm>
            <a:off x="8662866" y="6381328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26019" y="672677"/>
            <a:ext cx="7742266" cy="45130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</a:rPr>
              <a:t>Информация по ценам не ЖНВЛП с 10.03.2022 по 21.10.2022 </a:t>
            </a:r>
            <a:endParaRPr lang="ru-RU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1050030"/>
              </p:ext>
            </p:extLst>
          </p:nvPr>
        </p:nvGraphicFramePr>
        <p:xfrm>
          <a:off x="826019" y="1132185"/>
          <a:ext cx="6783633" cy="2127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9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8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5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Narrow" pitchFamily="34" charset="0"/>
                        </a:rPr>
                        <a:t>№</a:t>
                      </a:r>
                      <a:r>
                        <a:rPr lang="ru-RU" sz="1800" dirty="0" err="1" smtClean="0">
                          <a:latin typeface="Arial Narrow" pitchFamily="34" charset="0"/>
                        </a:rPr>
                        <a:t>пп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Не</a:t>
                      </a:r>
                      <a:r>
                        <a:rPr lang="ru-RU" sz="1800" baseline="0" dirty="0" smtClean="0">
                          <a:latin typeface="Arial Narrow" pitchFamily="34" charset="0"/>
                        </a:rPr>
                        <a:t> ЖНВЛП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j-ea"/>
                          <a:cs typeface="+mj-cs"/>
                        </a:rPr>
                        <a:t>Прирост (%)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 Narrow" pitchFamily="34" charset="0"/>
                        </a:rPr>
                        <a:t>Средний рост %</a:t>
                      </a:r>
                      <a:endParaRPr lang="ru-RU" sz="1800" b="0" dirty="0"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5,95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До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100 </a:t>
                      </a: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800" b="0" dirty="0"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7,74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От</a:t>
                      </a:r>
                      <a:r>
                        <a:rPr lang="ru-RU" sz="1800" baseline="0" dirty="0" smtClean="0">
                          <a:latin typeface="Arial Narrow" pitchFamily="34" charset="0"/>
                        </a:rPr>
                        <a:t> 100  до 500 </a:t>
                      </a:r>
                      <a:r>
                        <a:rPr lang="ru-RU" sz="1800" baseline="0" dirty="0" err="1" smtClean="0">
                          <a:latin typeface="Arial Narrow" pitchFamily="34" charset="0"/>
                        </a:rPr>
                        <a:t>руб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5,03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8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Более</a:t>
                      </a:r>
                      <a:r>
                        <a:rPr lang="ru-RU" sz="1800" baseline="0" dirty="0" smtClean="0">
                          <a:latin typeface="Arial Narrow" pitchFamily="34" charset="0"/>
                        </a:rPr>
                        <a:t> 500 </a:t>
                      </a:r>
                      <a:r>
                        <a:rPr lang="ru-RU" sz="1800" baseline="0" dirty="0" err="1" smtClean="0">
                          <a:latin typeface="Arial Narrow" pitchFamily="34" charset="0"/>
                        </a:rPr>
                        <a:t>руб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9,64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59763" y="3717032"/>
            <a:ext cx="82327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itchFamily="34" charset="0"/>
              </a:rPr>
              <a:t>Информация по ценам на </a:t>
            </a:r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</a:rPr>
              <a:t>ЖНВЛП с 10.03.2022 </a:t>
            </a:r>
            <a:r>
              <a:rPr lang="ru-RU" sz="2400" b="1" dirty="0">
                <a:solidFill>
                  <a:srgbClr val="002060"/>
                </a:solidFill>
                <a:latin typeface="Arial Narrow" pitchFamily="34" charset="0"/>
              </a:rPr>
              <a:t>по </a:t>
            </a:r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</a:rPr>
              <a:t>21.10.2022 </a:t>
            </a:r>
            <a:endParaRPr lang="ru-RU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643321"/>
              </p:ext>
            </p:extLst>
          </p:nvPr>
        </p:nvGraphicFramePr>
        <p:xfrm>
          <a:off x="826019" y="4200445"/>
          <a:ext cx="6783633" cy="2215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6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541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Narrow" pitchFamily="34" charset="0"/>
                        </a:rPr>
                        <a:t>№</a:t>
                      </a:r>
                      <a:r>
                        <a:rPr lang="ru-RU" sz="1800" dirty="0" err="1" smtClean="0">
                          <a:latin typeface="Arial Narrow" pitchFamily="34" charset="0"/>
                        </a:rPr>
                        <a:t>пп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ЖНВЛП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Прирост (%)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871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 Narrow" pitchFamily="34" charset="0"/>
                        </a:rPr>
                        <a:t>Средний рост %</a:t>
                      </a:r>
                      <a:endParaRPr lang="ru-RU" sz="1800" b="0" dirty="0"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-1,51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До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100 </a:t>
                      </a: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800" b="0" dirty="0"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От</a:t>
                      </a:r>
                      <a:r>
                        <a:rPr lang="ru-RU" sz="1800" baseline="0" dirty="0" smtClean="0">
                          <a:latin typeface="Arial Narrow" pitchFamily="34" charset="0"/>
                        </a:rPr>
                        <a:t> 100  до 500 </a:t>
                      </a:r>
                      <a:r>
                        <a:rPr lang="ru-RU" sz="1800" baseline="0" dirty="0" err="1" smtClean="0">
                          <a:latin typeface="Arial Narrow" pitchFamily="34" charset="0"/>
                        </a:rPr>
                        <a:t>руб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-7,28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Более</a:t>
                      </a:r>
                      <a:r>
                        <a:rPr lang="ru-RU" sz="1800" baseline="0" dirty="0" smtClean="0">
                          <a:latin typeface="Arial Narrow" pitchFamily="34" charset="0"/>
                        </a:rPr>
                        <a:t> 500 </a:t>
                      </a:r>
                      <a:r>
                        <a:rPr lang="ru-RU" sz="1800" baseline="0" dirty="0" err="1" smtClean="0">
                          <a:latin typeface="Arial Narrow" pitchFamily="34" charset="0"/>
                        </a:rPr>
                        <a:t>руб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-5,89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59763" y="195845"/>
            <a:ext cx="1488994" cy="45130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</a:rPr>
              <a:t>Санкции</a:t>
            </a:r>
            <a:endParaRPr lang="ru-RU" sz="2400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7585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997</Words>
  <Application>Microsoft Office PowerPoint</Application>
  <PresentationFormat>Экран (4:3)</PresentationFormat>
  <Paragraphs>140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Myriad Pro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мз</dc:creator>
  <cp:lastModifiedBy>Pologov.Artur</cp:lastModifiedBy>
  <cp:revision>92</cp:revision>
  <cp:lastPrinted>2022-10-24T07:09:37Z</cp:lastPrinted>
  <dcterms:created xsi:type="dcterms:W3CDTF">2021-08-26T05:29:29Z</dcterms:created>
  <dcterms:modified xsi:type="dcterms:W3CDTF">2022-10-24T08:54:41Z</dcterms:modified>
</cp:coreProperties>
</file>