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92" r:id="rId2"/>
    <p:sldId id="493" r:id="rId3"/>
    <p:sldId id="523" r:id="rId4"/>
    <p:sldId id="522" r:id="rId5"/>
    <p:sldId id="494" r:id="rId6"/>
    <p:sldId id="496" r:id="rId7"/>
    <p:sldId id="495" r:id="rId8"/>
    <p:sldId id="524" r:id="rId9"/>
    <p:sldId id="525" r:id="rId10"/>
    <p:sldId id="526" r:id="rId11"/>
    <p:sldId id="527" r:id="rId12"/>
    <p:sldId id="529" r:id="rId13"/>
    <p:sldId id="530" r:id="rId14"/>
    <p:sldId id="507" r:id="rId15"/>
    <p:sldId id="498" r:id="rId16"/>
    <p:sldId id="515" r:id="rId17"/>
    <p:sldId id="501" r:id="rId18"/>
    <p:sldId id="511" r:id="rId19"/>
    <p:sldId id="500" r:id="rId20"/>
    <p:sldId id="513" r:id="rId21"/>
    <p:sldId id="531" r:id="rId22"/>
    <p:sldId id="514" r:id="rId23"/>
    <p:sldId id="532" r:id="rId24"/>
    <p:sldId id="508" r:id="rId25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86C"/>
    <a:srgbClr val="FFFDED"/>
    <a:srgbClr val="FFFFFF"/>
    <a:srgbClr val="9D8F79"/>
    <a:srgbClr val="96896E"/>
    <a:srgbClr val="006600"/>
    <a:srgbClr val="009900"/>
    <a:srgbClr val="008000"/>
    <a:srgbClr val="66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0" autoAdjust="0"/>
    <p:restoredTop sz="91657" autoAdjust="0"/>
  </p:normalViewPr>
  <p:slideViewPr>
    <p:cSldViewPr>
      <p:cViewPr varScale="1">
        <p:scale>
          <a:sx n="140" d="100"/>
          <a:sy n="140" d="100"/>
        </p:scale>
        <p:origin x="870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8" y="3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046F2-944B-4F90-BD18-F60E57C1B3F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43665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8" y="9443665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CA857-7694-4636-8871-A9C2DD9E7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3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9353-59B3-41D4-A1A9-DC36E0CFDD13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5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92BE-808A-414F-AD5F-AEE5D3A9CEA8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9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58C6-E46C-428F-ABEE-3593A2D07975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2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0A5D-9805-43FA-9255-6400C57A3AC5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6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774A-4755-4C13-96F3-4FC371D4284E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3466-641E-44E7-9A05-B89B6B0207ED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FC2D-38A6-4D8B-8B37-4B7EC6CF721F}" type="datetime1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6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3D3D-E080-4E59-8BE3-528D038019C5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920C-B0CF-4CB3-A3D4-8DD2C3948F8A}" type="datetime1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0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A621-1EA3-4D43-B93C-E3EAB5876F0E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71C5-520E-4302-A0B1-440D127E6EE5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BE867B1-6445-4213-9600-44A6D43D5580}" type="datetime1">
              <a:rPr lang="ru-RU" smtClean="0"/>
              <a:pPr/>
              <a:t>25.10.2022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1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704756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376" y="3697211"/>
            <a:ext cx="7709296" cy="74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96" y="267494"/>
            <a:ext cx="66405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832048" y="1938921"/>
            <a:ext cx="7772400" cy="1102519"/>
          </a:xfrm>
        </p:spPr>
        <p:txBody>
          <a:bodyPr>
            <a:noAutofit/>
          </a:bodyPr>
          <a:lstStyle/>
          <a:p>
            <a:pPr lvl="0" defTabSz="68580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96896E"/>
                </a:solidFill>
                <a:ea typeface="Malgun Gothic" panose="020B0503020000020004" pitchFamily="34" charset="-127"/>
              </a:rPr>
              <a:t>Организация питания</a:t>
            </a:r>
            <a:br>
              <a:rPr lang="ru-RU" sz="2800" dirty="0" smtClean="0">
                <a:solidFill>
                  <a:srgbClr val="96896E"/>
                </a:solidFill>
                <a:ea typeface="Malgun Gothic" panose="020B0503020000020004" pitchFamily="34" charset="-127"/>
              </a:rPr>
            </a:br>
            <a:r>
              <a:rPr lang="ru-RU" sz="2800" dirty="0" smtClean="0">
                <a:solidFill>
                  <a:srgbClr val="96896E"/>
                </a:solidFill>
                <a:ea typeface="Malgun Gothic" panose="020B0503020000020004" pitchFamily="34" charset="-127"/>
              </a:rPr>
              <a:t>в общеобразовательных организациях Республики Татарстан</a:t>
            </a:r>
            <a:endParaRPr lang="ru-RU" sz="2800" dirty="0">
              <a:solidFill>
                <a:srgbClr val="96896E"/>
              </a:solidFill>
              <a:ea typeface="Malgun Gothic" panose="020B0503020000020004" pitchFamily="34" charset="-127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88024" y="3946370"/>
            <a:ext cx="4187283" cy="108128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96896E"/>
                </a:solidFill>
                <a:ea typeface="Malgun Gothic" panose="020B0503020000020004" pitchFamily="34" charset="-127"/>
              </a:rPr>
              <a:t>Заместитель министра образования и науки</a:t>
            </a:r>
            <a:br>
              <a:rPr lang="ru-RU" sz="1400" dirty="0" smtClean="0">
                <a:solidFill>
                  <a:srgbClr val="96896E"/>
                </a:solidFill>
                <a:ea typeface="Malgun Gothic" panose="020B0503020000020004" pitchFamily="34" charset="-127"/>
              </a:rPr>
            </a:br>
            <a:r>
              <a:rPr lang="ru-RU" sz="1400" dirty="0" smtClean="0">
                <a:solidFill>
                  <a:srgbClr val="96896E"/>
                </a:solidFill>
                <a:ea typeface="Malgun Gothic" panose="020B0503020000020004" pitchFamily="34" charset="-127"/>
              </a:rPr>
              <a:t>Республики Татарстан</a:t>
            </a:r>
          </a:p>
          <a:p>
            <a:r>
              <a:rPr lang="ru-RU" sz="1400" dirty="0" err="1" smtClean="0">
                <a:solidFill>
                  <a:srgbClr val="96896E"/>
                </a:solidFill>
                <a:ea typeface="Malgun Gothic" panose="020B0503020000020004" pitchFamily="34" charset="-127"/>
              </a:rPr>
              <a:t>А.М.Асадуллина</a:t>
            </a:r>
            <a:endParaRPr lang="ru-RU" sz="1400" dirty="0">
              <a:solidFill>
                <a:srgbClr val="96896E"/>
              </a:solidFill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61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4782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rgbClr val="9D8F79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9101"/>
            <a:ext cx="4869160" cy="365187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9380"/>
            <a:ext cx="2919606" cy="36287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4176" y="109120"/>
            <a:ext cx="69401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3886C"/>
                </a:solidFill>
              </a:rPr>
              <a:t>Формируется проект программы капитального ремонта пищеблоков общеобразовательных организаций Республики Татарстан с приобретением оборудования в </a:t>
            </a:r>
            <a:r>
              <a:rPr lang="ru-RU" dirty="0" smtClean="0">
                <a:solidFill>
                  <a:srgbClr val="93886C"/>
                </a:solidFill>
              </a:rPr>
              <a:t>2023 году</a:t>
            </a:r>
            <a:endParaRPr lang="ru-RU" dirty="0">
              <a:solidFill>
                <a:srgbClr val="93886C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16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9D8F79"/>
                </a:solidFill>
              </a:rPr>
              <a:t>Специализированное меню</a:t>
            </a:r>
            <a:endParaRPr lang="ru-RU" sz="3200" dirty="0">
              <a:solidFill>
                <a:srgbClr val="9D8F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766" y="1347614"/>
            <a:ext cx="7848872" cy="16561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Разработано </a:t>
            </a:r>
            <a:r>
              <a:rPr lang="ru-RU" sz="2000" dirty="0" smtClean="0">
                <a:solidFill>
                  <a:schemeClr val="tx2"/>
                </a:solidFill>
              </a:rPr>
              <a:t>примерное </a:t>
            </a:r>
            <a:r>
              <a:rPr lang="ru-RU" sz="2000" dirty="0">
                <a:solidFill>
                  <a:schemeClr val="tx2"/>
                </a:solidFill>
              </a:rPr>
              <a:t>двухнедельное </a:t>
            </a:r>
            <a:r>
              <a:rPr lang="ru-RU" sz="2000" dirty="0" smtClean="0">
                <a:solidFill>
                  <a:schemeClr val="tx2"/>
                </a:solidFill>
              </a:rPr>
              <a:t>меню</a:t>
            </a:r>
            <a:endParaRPr lang="ru-RU" sz="20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для </a:t>
            </a:r>
            <a:r>
              <a:rPr lang="ru-RU" sz="2000" dirty="0">
                <a:solidFill>
                  <a:srgbClr val="9D8F79"/>
                </a:solidFill>
              </a:rPr>
              <a:t>организации питания </a:t>
            </a:r>
            <a:r>
              <a:rPr lang="ru-RU" sz="2000" dirty="0" smtClean="0">
                <a:solidFill>
                  <a:srgbClr val="9D8F79"/>
                </a:solidFill>
              </a:rPr>
              <a:t>школьников, нуждающихся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в </a:t>
            </a:r>
            <a:r>
              <a:rPr lang="ru-RU" sz="2000" dirty="0">
                <a:solidFill>
                  <a:srgbClr val="9D8F79"/>
                </a:solidFill>
              </a:rPr>
              <a:t>специализированном </a:t>
            </a:r>
            <a:r>
              <a:rPr lang="ru-RU" sz="2000" dirty="0" smtClean="0">
                <a:solidFill>
                  <a:srgbClr val="9D8F79"/>
                </a:solidFill>
              </a:rPr>
              <a:t>питании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(с </a:t>
            </a:r>
            <a:r>
              <a:rPr lang="ru-RU" sz="2000" dirty="0">
                <a:solidFill>
                  <a:srgbClr val="9D8F79"/>
                </a:solidFill>
              </a:rPr>
              <a:t>заболеванием </a:t>
            </a:r>
            <a:r>
              <a:rPr lang="ru-RU" sz="2000" dirty="0">
                <a:solidFill>
                  <a:schemeClr val="tx2"/>
                </a:solidFill>
              </a:rPr>
              <a:t>«Сахарный диабет» </a:t>
            </a:r>
            <a:r>
              <a:rPr lang="ru-RU" sz="2000" dirty="0">
                <a:solidFill>
                  <a:srgbClr val="9D8F79"/>
                </a:solidFill>
              </a:rPr>
              <a:t>и </a:t>
            </a:r>
            <a:r>
              <a:rPr lang="ru-RU" sz="2000" dirty="0">
                <a:solidFill>
                  <a:schemeClr val="tx2"/>
                </a:solidFill>
              </a:rPr>
              <a:t>«</a:t>
            </a:r>
            <a:r>
              <a:rPr lang="ru-RU" sz="2000" dirty="0" err="1">
                <a:solidFill>
                  <a:schemeClr val="tx2"/>
                </a:solidFill>
              </a:rPr>
              <a:t>Целиакия</a:t>
            </a:r>
            <a:r>
              <a:rPr lang="ru-RU" sz="2000" dirty="0">
                <a:solidFill>
                  <a:schemeClr val="tx2"/>
                </a:solidFill>
              </a:rPr>
              <a:t>»</a:t>
            </a:r>
            <a:r>
              <a:rPr lang="ru-RU" sz="2000" dirty="0">
                <a:solidFill>
                  <a:srgbClr val="9D8F79"/>
                </a:solidFill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9019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782092"/>
              </p:ext>
            </p:extLst>
          </p:nvPr>
        </p:nvGraphicFramePr>
        <p:xfrm>
          <a:off x="539552" y="3229387"/>
          <a:ext cx="83533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650">
                  <a:extLst>
                    <a:ext uri="{9D8B030D-6E8A-4147-A177-3AD203B41FA5}">
                      <a16:colId xmlns:a16="http://schemas.microsoft.com/office/drawing/2014/main" val="1578032022"/>
                    </a:ext>
                  </a:extLst>
                </a:gridCol>
                <a:gridCol w="4176650">
                  <a:extLst>
                    <a:ext uri="{9D8B030D-6E8A-4147-A177-3AD203B41FA5}">
                      <a16:colId xmlns:a16="http://schemas.microsoft.com/office/drawing/2014/main" val="3037594325"/>
                    </a:ext>
                  </a:extLst>
                </a:gridCol>
              </a:tblGrid>
              <a:tr h="104146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Количество детей, </a:t>
                      </a:r>
                      <a:r>
                        <a:rPr lang="ru-RU" sz="1800" b="0" baseline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нуждающихся в специализированном питании </a:t>
                      </a:r>
                    </a:p>
                    <a:p>
                      <a:pPr algn="ctr"/>
                      <a:endParaRPr lang="ru-RU" sz="1800" b="0" dirty="0" smtClean="0">
                        <a:solidFill>
                          <a:srgbClr val="9D8F79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528</a:t>
                      </a:r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3"/>
                      <a:endParaRPr lang="ru-RU" altLang="ru-RU" sz="1400" b="0" dirty="0" smtClean="0">
                        <a:solidFill>
                          <a:srgbClr val="9D8F79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algn="ctr" defTabSz="449263"/>
                      <a:r>
                        <a:rPr lang="ru-RU" altLang="ru-RU" sz="1800" b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Количество детей –</a:t>
                      </a:r>
                      <a:r>
                        <a:rPr lang="ru-RU" altLang="ru-RU" sz="1800" b="0" baseline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 учащихся начальных классов </a:t>
                      </a:r>
                    </a:p>
                    <a:p>
                      <a:pPr algn="ctr" defTabSz="449263"/>
                      <a:endParaRPr lang="ru-RU" altLang="ru-RU" sz="1800" b="0" baseline="0" dirty="0" smtClean="0">
                        <a:solidFill>
                          <a:srgbClr val="9D8F79"/>
                        </a:solidFill>
                        <a:latin typeface="Arial" panose="020B0604020202020204" pitchFamily="34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algn="ctr" defTabSz="449263"/>
                      <a:r>
                        <a:rPr lang="ru-RU" altLang="ru-RU" sz="2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276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4899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9D8F79"/>
                </a:solidFill>
              </a:rPr>
              <a:t>Выделено средств</a:t>
            </a:r>
            <a:endParaRPr lang="ru-RU" sz="3200" dirty="0">
              <a:solidFill>
                <a:srgbClr val="9D8F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35646"/>
            <a:ext cx="8003232" cy="28149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9D8F79"/>
                </a:solidFill>
              </a:rPr>
              <a:t>Всего с 2021 по 2023 год</a:t>
            </a:r>
            <a:r>
              <a:rPr lang="ru-RU" sz="2800" dirty="0" smtClean="0">
                <a:solidFill>
                  <a:srgbClr val="9D8F79"/>
                </a:solidFill>
              </a:rPr>
              <a:t> </a:t>
            </a:r>
            <a:endParaRPr lang="ru-RU" sz="2800" dirty="0">
              <a:solidFill>
                <a:srgbClr val="9D8F7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051720" y="2499742"/>
          <a:ext cx="5772511" cy="1274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2511">
                  <a:extLst>
                    <a:ext uri="{9D8B030D-6E8A-4147-A177-3AD203B41FA5}">
                      <a16:colId xmlns:a16="http://schemas.microsoft.com/office/drawing/2014/main" val="2881897080"/>
                    </a:ext>
                  </a:extLst>
                </a:gridCol>
              </a:tblGrid>
              <a:tr h="1274732">
                <a:tc>
                  <a:txBody>
                    <a:bodyPr/>
                    <a:lstStyle/>
                    <a:p>
                      <a:pPr algn="ctr" hangingPunct="0"/>
                      <a:r>
                        <a:rPr lang="ru-RU" sz="2800" b="0" kern="1200" dirty="0" smtClean="0">
                          <a:solidFill>
                            <a:srgbClr val="9D8F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из бюджета РФ – </a:t>
                      </a:r>
                      <a:r>
                        <a:rPr lang="ru-RU" sz="2800" b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2800" b="0" kern="120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мрлд.руб</a:t>
                      </a:r>
                      <a:r>
                        <a:rPr lang="ru-RU" sz="2800" b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hangingPunct="0"/>
                      <a:r>
                        <a:rPr lang="ru-RU" sz="2800" b="0" kern="1200" dirty="0" smtClean="0">
                          <a:solidFill>
                            <a:srgbClr val="9D8F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из бюджета РТ </a:t>
                      </a:r>
                      <a:r>
                        <a:rPr lang="ru-RU" sz="2800" b="0" kern="1200" baseline="0" dirty="0" smtClean="0">
                          <a:solidFill>
                            <a:srgbClr val="9D8F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smtClean="0">
                          <a:solidFill>
                            <a:srgbClr val="9D8F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800" b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2,7 </a:t>
                      </a:r>
                      <a:r>
                        <a:rPr lang="ru-RU" sz="2800" b="0" kern="120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млрд.руб</a:t>
                      </a:r>
                      <a:r>
                        <a:rPr lang="ru-RU" sz="2800" b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3853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99" y="195486"/>
            <a:ext cx="807524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9D8F79"/>
                </a:solidFill>
              </a:rPr>
              <a:t>Регламент приемки продуктов </a:t>
            </a:r>
            <a:br>
              <a:rPr lang="ru-RU" sz="2800" dirty="0" smtClean="0">
                <a:solidFill>
                  <a:srgbClr val="9D8F79"/>
                </a:solidFill>
              </a:rPr>
            </a:br>
            <a:r>
              <a:rPr lang="ru-RU" sz="2800" dirty="0" smtClean="0">
                <a:solidFill>
                  <a:srgbClr val="9D8F79"/>
                </a:solidFill>
              </a:rPr>
              <a:t>питания</a:t>
            </a:r>
            <a:endParaRPr lang="ru-RU" sz="2800" dirty="0">
              <a:solidFill>
                <a:srgbClr val="9D8F7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3593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32440" y="4011909"/>
            <a:ext cx="154360" cy="5827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https://skr.sh/i/310122/Ad0e4S3k.jpg?download=1&amp;name=%D0%A1%D0%BA%D1%80%D0%B8%D0%BD%D1%88%D0%BE%D1%82%2001-02-2022%2000:32: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15745"/>
            <a:ext cx="2952328" cy="402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kr.sh/i/310122/xxnvmvLs.jpg?download=1&amp;name=%D0%A1%D0%BA%D1%80%D0%B8%D0%BD%D1%88%D0%BE%D1%82%2001-02-2022%2000:34: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52" y="815744"/>
            <a:ext cx="2857160" cy="402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9D8F79"/>
                </a:solidFill>
              </a:rPr>
              <a:t>Внутренний контроль</a:t>
            </a:r>
            <a:endParaRPr lang="ru-RU" sz="3600" dirty="0">
              <a:solidFill>
                <a:srgbClr val="9D8F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347614"/>
            <a:ext cx="4608512" cy="295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Ежедневно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2"/>
                </a:solidFill>
              </a:rPr>
              <a:t>бракеражная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комиссия: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- медицинский работник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- работник пищеблока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- администрация школы</a:t>
            </a:r>
            <a:endParaRPr lang="ru-RU" sz="2000" dirty="0">
              <a:solidFill>
                <a:srgbClr val="9D8F7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9622"/>
            <a:ext cx="3859132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9D8F79"/>
                </a:solidFill>
              </a:rPr>
              <a:t>Родительский контроль</a:t>
            </a:r>
            <a:endParaRPr lang="ru-RU" sz="3600" dirty="0">
              <a:solidFill>
                <a:srgbClr val="9D8F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9180" y="1495655"/>
            <a:ext cx="4346436" cy="286937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9D8F79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9D8F79"/>
                </a:solidFill>
              </a:rPr>
              <a:t> 12 </a:t>
            </a:r>
            <a:r>
              <a:rPr lang="ru-RU" sz="2000" b="1" dirty="0">
                <a:solidFill>
                  <a:srgbClr val="9D8F79"/>
                </a:solidFill>
              </a:rPr>
              <a:t>февраля 2020 </a:t>
            </a:r>
            <a:r>
              <a:rPr lang="ru-RU" sz="2000" b="1" dirty="0" smtClean="0">
                <a:solidFill>
                  <a:srgbClr val="9D8F79"/>
                </a:solidFill>
              </a:rPr>
              <a:t>года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9D8F79"/>
                </a:solidFill>
              </a:rPr>
              <a:t>создан</a:t>
            </a:r>
            <a:r>
              <a:rPr lang="ru-RU" sz="2000" b="1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Республиканский </a:t>
            </a:r>
            <a:r>
              <a:rPr lang="ru-RU" sz="2000" dirty="0">
                <a:solidFill>
                  <a:schemeClr val="tx2"/>
                </a:solidFill>
              </a:rPr>
              <a:t>Совет </a:t>
            </a:r>
            <a:r>
              <a:rPr lang="ru-RU" sz="2000" dirty="0" smtClean="0">
                <a:solidFill>
                  <a:schemeClr val="tx2"/>
                </a:solidFill>
              </a:rPr>
              <a:t>Родителей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при Министерстве образования и науки Республики </a:t>
            </a:r>
            <a:r>
              <a:rPr lang="ru-RU" sz="2000" dirty="0">
                <a:solidFill>
                  <a:schemeClr val="tx2"/>
                </a:solidFill>
              </a:rPr>
              <a:t>Т</a:t>
            </a:r>
            <a:r>
              <a:rPr lang="ru-RU" sz="2000" dirty="0" smtClean="0">
                <a:solidFill>
                  <a:schemeClr val="tx2"/>
                </a:solidFill>
              </a:rPr>
              <a:t>атарстан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2" y="1491630"/>
            <a:ext cx="3825838" cy="2869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4540" y="487101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128928"/>
              </p:ext>
            </p:extLst>
          </p:nvPr>
        </p:nvGraphicFramePr>
        <p:xfrm>
          <a:off x="602458" y="18852"/>
          <a:ext cx="3587063" cy="508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Acrobat Document" r:id="rId5" imgW="4000356" imgH="5667062" progId="AcroExch.Document.DC">
                  <p:embed/>
                </p:oleObj>
              </mc:Choice>
              <mc:Fallback>
                <p:oleObj name="Acrobat Document" r:id="rId5" imgW="4000356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458" y="18852"/>
                        <a:ext cx="3587063" cy="5081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347697"/>
              </p:ext>
            </p:extLst>
          </p:nvPr>
        </p:nvGraphicFramePr>
        <p:xfrm>
          <a:off x="4283968" y="30104"/>
          <a:ext cx="3600400" cy="510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Acrobat Document" r:id="rId7" imgW="4000356" imgH="5667062" progId="AcroExch.Document.DC">
                  <p:embed/>
                </p:oleObj>
              </mc:Choice>
              <mc:Fallback>
                <p:oleObj name="Acrobat Document" r:id="rId7" imgW="4000356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3968" y="30104"/>
                        <a:ext cx="3600400" cy="5100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2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9D8F79"/>
                </a:solidFill>
              </a:rPr>
              <a:t>Государственные услуги РФ</a:t>
            </a:r>
            <a:endParaRPr lang="ru-RU" sz="3200" dirty="0">
              <a:solidFill>
                <a:srgbClr val="9D8F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225" y="1459774"/>
            <a:ext cx="4427466" cy="31132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9D8F79"/>
                </a:solidFill>
              </a:rPr>
              <a:t>с </a:t>
            </a:r>
            <a:r>
              <a:rPr lang="ru-RU" sz="2000" dirty="0" smtClean="0">
                <a:solidFill>
                  <a:srgbClr val="9D8F79"/>
                </a:solidFill>
              </a:rPr>
              <a:t>1 января 2022 года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308 обращений, из них </a:t>
            </a:r>
          </a:p>
          <a:p>
            <a:pPr marL="0" indent="0" algn="ctr" hangingPunc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81,8%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9D8F79"/>
                </a:solidFill>
              </a:rPr>
              <a:t> </a:t>
            </a:r>
            <a:endParaRPr lang="ru-RU" sz="2000" dirty="0">
              <a:solidFill>
                <a:srgbClr val="9D8F7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18,2%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9D8F79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solidFill>
                <a:srgbClr val="9D8F7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252 – «Все устраивает»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30 – «Не устраивает качество»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14 – «Не устраивает рацион/меню»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12 – «Льготное питание»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50547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7" y="1444502"/>
            <a:ext cx="3893166" cy="3128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5198" y="3723878"/>
            <a:ext cx="3893165" cy="849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2400" dirty="0">
                <a:solidFill>
                  <a:srgbClr val="9D8F79"/>
                </a:solidFill>
              </a:rPr>
              <a:t>Инструменты мониторинга качества</a:t>
            </a:r>
            <a:endParaRPr lang="ru-RU" sz="2400" dirty="0">
              <a:solidFill>
                <a:srgbClr val="9D8F7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25017" t="16472" r="26596" b="6112"/>
          <a:stretch/>
        </p:blipFill>
        <p:spPr bwMode="auto">
          <a:xfrm>
            <a:off x="3496457" y="1179858"/>
            <a:ext cx="4607673" cy="367016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17502" t="11163" r="20214" b="18192"/>
          <a:stretch/>
        </p:blipFill>
        <p:spPr bwMode="auto">
          <a:xfrm>
            <a:off x="5784770" y="2605728"/>
            <a:ext cx="3239954" cy="224429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6000"/>
                    <a:lumOff val="9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552" y="1216135"/>
            <a:ext cx="30047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3886C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93886C"/>
                </a:solidFill>
              </a:rPr>
              <a:t>На </a:t>
            </a:r>
            <a:r>
              <a:rPr lang="ru-RU" sz="2000" dirty="0">
                <a:solidFill>
                  <a:srgbClr val="93886C"/>
                </a:solidFill>
              </a:rPr>
              <a:t>портале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edu.tatar.ru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На сайте </a:t>
            </a:r>
            <a:r>
              <a:rPr lang="ru-RU" sz="2000" dirty="0" smtClean="0">
                <a:solidFill>
                  <a:srgbClr val="93886C"/>
                </a:solidFill>
              </a:rPr>
              <a:t>Министерства образования и науки Республики Татарстан</a:t>
            </a:r>
          </a:p>
          <a:p>
            <a:endParaRPr lang="ru-RU" sz="2000" dirty="0">
              <a:solidFill>
                <a:srgbClr val="93886C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Журнал родительского контроля </a:t>
            </a:r>
          </a:p>
          <a:p>
            <a:r>
              <a:rPr lang="ru-RU" sz="2000" dirty="0" smtClean="0">
                <a:solidFill>
                  <a:srgbClr val="93886C"/>
                </a:solidFill>
              </a:rPr>
              <a:t>в электронном виде (</a:t>
            </a:r>
            <a:r>
              <a:rPr lang="ru-RU" sz="2000" dirty="0" err="1" smtClean="0">
                <a:solidFill>
                  <a:srgbClr val="93886C"/>
                </a:solidFill>
              </a:rPr>
              <a:t>г.Казань</a:t>
            </a:r>
            <a:r>
              <a:rPr lang="ru-RU" sz="2000" dirty="0" smtClean="0">
                <a:solidFill>
                  <a:srgbClr val="93886C"/>
                </a:solidFill>
              </a:rPr>
              <a:t>)</a:t>
            </a:r>
            <a:endParaRPr lang="ru-RU" sz="2000" dirty="0">
              <a:solidFill>
                <a:srgbClr val="93886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9D8F79"/>
                </a:solidFill>
              </a:rPr>
              <a:t>«Горячая линия»</a:t>
            </a:r>
            <a:endParaRPr lang="ru-RU" sz="3600" dirty="0">
              <a:solidFill>
                <a:srgbClr val="9D8F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9205"/>
            <a:ext cx="8136904" cy="3649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9D8F79"/>
                </a:solidFill>
              </a:rPr>
              <a:t>С </a:t>
            </a:r>
            <a:r>
              <a:rPr lang="ru-RU" sz="2400" b="1" dirty="0" smtClean="0">
                <a:solidFill>
                  <a:srgbClr val="9D8F79"/>
                </a:solidFill>
              </a:rPr>
              <a:t>01.01.2022  </a:t>
            </a:r>
            <a:r>
              <a:rPr lang="ru-RU" sz="2400" b="1" dirty="0" smtClean="0"/>
              <a:t>- </a:t>
            </a:r>
            <a:r>
              <a:rPr lang="ru-RU" sz="2400" b="1" dirty="0">
                <a:solidFill>
                  <a:schemeClr val="tx2"/>
                </a:solidFill>
              </a:rPr>
              <a:t>1</a:t>
            </a:r>
            <a:r>
              <a:rPr lang="ru-RU" sz="2400" b="1" dirty="0" smtClean="0">
                <a:solidFill>
                  <a:schemeClr val="tx2"/>
                </a:solidFill>
              </a:rPr>
              <a:t>39 </a:t>
            </a:r>
            <a:r>
              <a:rPr lang="ru-RU" sz="2400" b="1" dirty="0" smtClean="0">
                <a:solidFill>
                  <a:srgbClr val="93886C"/>
                </a:solidFill>
              </a:rPr>
              <a:t>обращений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 hangingPunc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71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9D8F79"/>
                </a:solidFill>
              </a:rPr>
              <a:t>вопросов </a:t>
            </a:r>
            <a:r>
              <a:rPr lang="ru-RU" sz="2000" dirty="0">
                <a:solidFill>
                  <a:srgbClr val="9D8F79"/>
                </a:solidFill>
              </a:rPr>
              <a:t>по организации бесплатного питания начальных  </a:t>
            </a:r>
            <a:r>
              <a:rPr lang="ru-RU" sz="2000" dirty="0" smtClean="0">
                <a:solidFill>
                  <a:srgbClr val="9D8F79"/>
                </a:solidFill>
              </a:rPr>
              <a:t> классов</a:t>
            </a:r>
            <a:endParaRPr lang="ru-RU" sz="2000" dirty="0">
              <a:solidFill>
                <a:srgbClr val="9D8F79"/>
              </a:solidFill>
            </a:endParaRPr>
          </a:p>
          <a:p>
            <a:pPr marL="0" indent="0" hangingPunc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25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9D8F79"/>
                </a:solidFill>
              </a:rPr>
              <a:t>вопроса </a:t>
            </a:r>
            <a:r>
              <a:rPr lang="ru-RU" sz="2000" dirty="0">
                <a:solidFill>
                  <a:srgbClr val="9D8F79"/>
                </a:solidFill>
              </a:rPr>
              <a:t>по предоставлению льготного питания в </a:t>
            </a:r>
            <a:r>
              <a:rPr lang="ru-RU" sz="2000" dirty="0" smtClean="0">
                <a:solidFill>
                  <a:srgbClr val="9D8F79"/>
                </a:solidFill>
              </a:rPr>
              <a:t>школах</a:t>
            </a:r>
            <a:endParaRPr lang="ru-RU" sz="2000" dirty="0">
              <a:solidFill>
                <a:srgbClr val="9D8F79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43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9D8F79"/>
                </a:solidFill>
              </a:rPr>
              <a:t>консультаций </a:t>
            </a:r>
            <a:r>
              <a:rPr lang="ru-RU" sz="2000" dirty="0">
                <a:solidFill>
                  <a:srgbClr val="9D8F79"/>
                </a:solidFill>
              </a:rPr>
              <a:t>по общим вопросам </a:t>
            </a:r>
            <a:r>
              <a:rPr lang="ru-RU" sz="2000" dirty="0" smtClean="0">
                <a:solidFill>
                  <a:srgbClr val="9D8F79"/>
                </a:solidFill>
              </a:rPr>
              <a:t> питания</a:t>
            </a:r>
          </a:p>
          <a:p>
            <a:pPr marL="0" indent="0">
              <a:buNone/>
            </a:pPr>
            <a:endParaRPr lang="ru-RU" sz="2000" dirty="0">
              <a:solidFill>
                <a:srgbClr val="9D8F79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9D8F79"/>
                </a:solidFill>
              </a:rPr>
              <a:t>С 01.01.2022 - </a:t>
            </a:r>
            <a:r>
              <a:rPr lang="ru-RU" sz="2400" b="1" dirty="0" smtClean="0">
                <a:solidFill>
                  <a:schemeClr val="tx2"/>
                </a:solidFill>
              </a:rPr>
              <a:t>69 </a:t>
            </a:r>
            <a:r>
              <a:rPr lang="ru-RU" sz="2400" dirty="0" smtClean="0">
                <a:solidFill>
                  <a:srgbClr val="9D8F79"/>
                </a:solidFill>
              </a:rPr>
              <a:t>обращений в интернет-приемную Министерства образования и науки РТ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D8F79"/>
                </a:solidFill>
              </a:rPr>
              <a:t> </a:t>
            </a:r>
            <a:r>
              <a:rPr lang="ru-RU" sz="2400" dirty="0" smtClean="0">
                <a:solidFill>
                  <a:srgbClr val="9D8F79"/>
                </a:solidFill>
              </a:rPr>
              <a:t>                                                                     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5128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96896E"/>
                </a:solidFill>
              </a:rPr>
              <a:t>Сеть</a:t>
            </a:r>
            <a:endParaRPr lang="ru-RU" sz="3600" dirty="0">
              <a:solidFill>
                <a:srgbClr val="96896E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728784"/>
              </p:ext>
            </p:extLst>
          </p:nvPr>
        </p:nvGraphicFramePr>
        <p:xfrm>
          <a:off x="683568" y="1491630"/>
          <a:ext cx="8075612" cy="294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806">
                  <a:extLst>
                    <a:ext uri="{9D8B030D-6E8A-4147-A177-3AD203B41FA5}">
                      <a16:colId xmlns:a16="http://schemas.microsoft.com/office/drawing/2014/main" val="2620173534"/>
                    </a:ext>
                  </a:extLst>
                </a:gridCol>
                <a:gridCol w="4037806">
                  <a:extLst>
                    <a:ext uri="{9D8B030D-6E8A-4147-A177-3AD203B41FA5}">
                      <a16:colId xmlns:a16="http://schemas.microsoft.com/office/drawing/2014/main" val="3950091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6896E"/>
                          </a:solidFill>
                          <a:latin typeface="Arial" panose="020B0604020202020204" pitchFamily="34" charset="0"/>
                        </a:rPr>
                        <a:t>Школы</a:t>
                      </a:r>
                      <a:endParaRPr lang="ru-RU" sz="2400" b="1" dirty="0">
                        <a:solidFill>
                          <a:srgbClr val="96896E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6896E"/>
                          </a:solidFill>
                          <a:latin typeface="Arial" panose="020B0604020202020204" pitchFamily="34" charset="0"/>
                        </a:rPr>
                        <a:t>Дети</a:t>
                      </a:r>
                      <a:endParaRPr lang="ru-RU" sz="2400" b="1" dirty="0">
                        <a:solidFill>
                          <a:srgbClr val="96896E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919908"/>
                  </a:ext>
                </a:extLst>
              </a:tr>
              <a:tr h="83894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93886C"/>
                          </a:solidFill>
                          <a:latin typeface="Arial" panose="020B0604020202020204" pitchFamily="34" charset="0"/>
                        </a:rPr>
                        <a:t>1 41</a:t>
                      </a:r>
                      <a:r>
                        <a:rPr lang="en-US" sz="4000" b="1" dirty="0" smtClean="0">
                          <a:solidFill>
                            <a:srgbClr val="93886C"/>
                          </a:solidFill>
                          <a:latin typeface="Arial" panose="020B0604020202020204" pitchFamily="34" charset="0"/>
                        </a:rPr>
                        <a:t>0</a:t>
                      </a:r>
                      <a:endParaRPr lang="ru-RU" sz="4000" b="1" dirty="0">
                        <a:solidFill>
                          <a:srgbClr val="93886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4000" b="1" dirty="0" smtClean="0">
                          <a:solidFill>
                            <a:srgbClr val="93886C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4000" b="1" dirty="0" smtClean="0">
                          <a:solidFill>
                            <a:srgbClr val="93886C"/>
                          </a:solidFill>
                          <a:latin typeface="Arial" panose="020B0604020202020204" pitchFamily="34" charset="0"/>
                        </a:rPr>
                        <a:t>83</a:t>
                      </a:r>
                      <a:r>
                        <a:rPr lang="ru-RU" sz="4000" b="1" dirty="0" smtClean="0">
                          <a:solidFill>
                            <a:srgbClr val="93886C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93886C"/>
                          </a:solidFill>
                          <a:latin typeface="Arial" panose="020B0604020202020204" pitchFamily="34" charset="0"/>
                        </a:rPr>
                        <a:t>391</a:t>
                      </a:r>
                      <a:endParaRPr lang="ru-RU" sz="4000" b="1" dirty="0">
                        <a:solidFill>
                          <a:srgbClr val="93886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21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87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1 38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r>
                        <a:rPr lang="ru-RU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государственные и муниципальные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1-4 классы –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222</a:t>
                      </a:r>
                      <a:r>
                        <a:rPr lang="ru-RU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489</a:t>
                      </a:r>
                      <a:endParaRPr lang="ru-RU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7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5-11 классы –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260</a:t>
                      </a:r>
                      <a:r>
                        <a:rPr lang="ru-RU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902</a:t>
                      </a:r>
                      <a:endParaRPr lang="ru-RU" sz="24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7087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209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10034"/>
            <a:ext cx="6192688" cy="637580"/>
          </a:xfrm>
        </p:spPr>
        <p:txBody>
          <a:bodyPr>
            <a:noAutofit/>
          </a:bodyPr>
          <a:lstStyle/>
          <a:p>
            <a:pPr algn="l"/>
            <a:r>
              <a:rPr lang="ru-RU" sz="2400" b="0" dirty="0" smtClean="0"/>
              <a:t> 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710034"/>
            <a:ext cx="4499474" cy="4299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 smtClean="0">
              <a:solidFill>
                <a:srgbClr val="9D8F7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454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6" name="AutoShape 2" descr="blob:https://web.whatsapp.com/8c9c0063-3919-45d6-a104-dbdbad311e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rgbClr val="9D8F79"/>
                </a:solidFill>
              </a:rPr>
              <a:t>Наиболее частые жалобы</a:t>
            </a:r>
            <a:endParaRPr lang="ru-RU" sz="3200" dirty="0">
              <a:solidFill>
                <a:srgbClr val="9D8F79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7584" y="1347614"/>
            <a:ext cx="8013871" cy="355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/>
                </a:solidFill>
              </a:rPr>
              <a:t>Не выдерживается температурный режим блюд</a:t>
            </a:r>
            <a:endParaRPr lang="ru-RU" sz="2000" dirty="0" smtClean="0">
              <a:solidFill>
                <a:srgbClr val="93886C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Отсутствие в меню бесплатного питания для 1-4 классов первых блюд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tx2"/>
                </a:solidFill>
              </a:rPr>
              <a:t>Отсутствие в некоторых школах буфетной продукции, выпечки</a:t>
            </a:r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Недостаточно времени на обед и завтрак</a:t>
            </a:r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Не устраивает качество приготовления </a:t>
            </a:r>
            <a:r>
              <a:rPr lang="ru-RU" sz="2000" dirty="0">
                <a:solidFill>
                  <a:schemeClr val="tx2"/>
                </a:solidFill>
              </a:rPr>
              <a:t>мясных блюд</a:t>
            </a:r>
            <a:r>
              <a:rPr lang="ru-RU" sz="2000" dirty="0" smtClean="0">
                <a:solidFill>
                  <a:schemeClr val="tx2"/>
                </a:solidFill>
              </a:rPr>
              <a:t> и полуфабрикатов</a:t>
            </a:r>
            <a:r>
              <a:rPr lang="ru-RU" sz="2000" dirty="0" smtClean="0">
                <a:solidFill>
                  <a:srgbClr val="9D8F79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ru-RU" sz="2000" dirty="0" smtClean="0">
              <a:solidFill>
                <a:srgbClr val="9D8F7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35" y="590490"/>
            <a:ext cx="3098919" cy="434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10034"/>
            <a:ext cx="6192688" cy="637580"/>
          </a:xfrm>
        </p:spPr>
        <p:txBody>
          <a:bodyPr>
            <a:noAutofit/>
          </a:bodyPr>
          <a:lstStyle/>
          <a:p>
            <a:pPr algn="l"/>
            <a:r>
              <a:rPr lang="ru-RU" sz="2400" b="0" dirty="0" smtClean="0"/>
              <a:t> 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710034"/>
            <a:ext cx="4499474" cy="4299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 smtClean="0">
              <a:solidFill>
                <a:srgbClr val="9D8F7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sp>
        <p:nvSpPr>
          <p:cNvPr id="6" name="AutoShape 2" descr="blob:https://web.whatsapp.com/8c9c0063-3919-45d6-a104-dbdbad311e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88844" y="1437857"/>
            <a:ext cx="2858349" cy="1019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>
                <a:solidFill>
                  <a:srgbClr val="9D8F79"/>
                </a:solidFill>
                <a:latin typeface="+mn-lt"/>
              </a:rPr>
              <a:t>Региональный </a:t>
            </a:r>
          </a:p>
          <a:p>
            <a:pPr algn="l"/>
            <a:r>
              <a:rPr lang="ru-RU" sz="2200" dirty="0" smtClean="0">
                <a:solidFill>
                  <a:srgbClr val="9D8F79"/>
                </a:solidFill>
                <a:latin typeface="+mn-lt"/>
              </a:rPr>
              <a:t>стандарт </a:t>
            </a:r>
          </a:p>
          <a:p>
            <a:pPr algn="l"/>
            <a:r>
              <a:rPr lang="ru-RU" sz="2200" dirty="0" smtClean="0">
                <a:solidFill>
                  <a:srgbClr val="9D8F79"/>
                </a:solidFill>
                <a:latin typeface="+mn-lt"/>
              </a:rPr>
              <a:t>по организации </a:t>
            </a:r>
          </a:p>
          <a:p>
            <a:pPr algn="l"/>
            <a:r>
              <a:rPr lang="ru-RU" sz="2200" dirty="0" smtClean="0">
                <a:solidFill>
                  <a:srgbClr val="9D8F79"/>
                </a:solidFill>
                <a:latin typeface="+mn-lt"/>
              </a:rPr>
              <a:t>питания </a:t>
            </a:r>
            <a:r>
              <a:rPr lang="ru-RU" sz="2200" dirty="0">
                <a:solidFill>
                  <a:srgbClr val="9D8F79"/>
                </a:solidFill>
                <a:latin typeface="+mn-lt"/>
              </a:rPr>
              <a:t>обучающихся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85" y="267494"/>
            <a:ext cx="3055917" cy="422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1362"/>
            <a:ext cx="8075240" cy="85725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93886C"/>
                </a:solidFill>
              </a:rPr>
              <a:t>Всероссийский конкурс </a:t>
            </a:r>
            <a:br>
              <a:rPr lang="ru-RU" sz="2400" dirty="0" smtClean="0">
                <a:solidFill>
                  <a:srgbClr val="93886C"/>
                </a:solidFill>
              </a:rPr>
            </a:br>
            <a:r>
              <a:rPr lang="ru-RU" sz="2400" dirty="0" smtClean="0">
                <a:solidFill>
                  <a:srgbClr val="93886C"/>
                </a:solidFill>
              </a:rPr>
              <a:t>«</a:t>
            </a:r>
            <a:r>
              <a:rPr lang="ru-RU" sz="2400" dirty="0">
                <a:solidFill>
                  <a:srgbClr val="93886C"/>
                </a:solidFill>
              </a:rPr>
              <a:t>Лучшая столовая школы»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91630"/>
            <a:ext cx="4032448" cy="3240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93886C"/>
                </a:solidFill>
              </a:rPr>
              <a:t>МБОУ «Гимназия №125» Советского района г. </a:t>
            </a:r>
            <a:r>
              <a:rPr lang="ru-RU" sz="2400" dirty="0" smtClean="0">
                <a:solidFill>
                  <a:srgbClr val="93886C"/>
                </a:solidFill>
              </a:rPr>
              <a:t>Казани</a:t>
            </a:r>
          </a:p>
          <a:p>
            <a:pPr marL="0" indent="0" algn="ctr">
              <a:buNone/>
            </a:pPr>
            <a:endParaRPr lang="ru-RU" sz="2400" dirty="0">
              <a:solidFill>
                <a:srgbClr val="93886C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место </a:t>
            </a:r>
            <a:r>
              <a:rPr lang="ru-RU" sz="2400" dirty="0">
                <a:solidFill>
                  <a:srgbClr val="93886C"/>
                </a:solidFill>
              </a:rPr>
              <a:t>в номинации «Лучшая столовая школы города-</a:t>
            </a:r>
            <a:r>
              <a:rPr lang="ru-RU" sz="2400" dirty="0" err="1">
                <a:solidFill>
                  <a:srgbClr val="93886C"/>
                </a:solidFill>
              </a:rPr>
              <a:t>милионника</a:t>
            </a:r>
            <a:r>
              <a:rPr lang="ru-RU" sz="2400" dirty="0">
                <a:solidFill>
                  <a:srgbClr val="93886C"/>
                </a:solidFill>
              </a:rPr>
              <a:t>»</a:t>
            </a:r>
            <a:endParaRPr lang="ru-RU" sz="2400" dirty="0" smtClean="0">
              <a:solidFill>
                <a:srgbClr val="93886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364" y="4850547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0545"/>
            <a:ext cx="3291018" cy="3531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0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32" y="15604"/>
            <a:ext cx="8075240" cy="85725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93886C"/>
                </a:solidFill>
              </a:rPr>
              <a:t>Разговор о правильном питании</a:t>
            </a:r>
            <a:endParaRPr lang="ru-RU" sz="2800" dirty="0">
              <a:solidFill>
                <a:srgbClr val="93886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575" y="3457486"/>
            <a:ext cx="8424936" cy="1703285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93886C"/>
                </a:solidFill>
              </a:rPr>
              <a:t>Реализуется с 2001 года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93886C"/>
                </a:solidFill>
              </a:rPr>
              <a:t>влиять </a:t>
            </a:r>
            <a:r>
              <a:rPr lang="ru-RU" sz="2400" dirty="0">
                <a:solidFill>
                  <a:srgbClr val="93886C"/>
                </a:solidFill>
              </a:rPr>
              <a:t>на изменения организации питания </a:t>
            </a:r>
            <a:r>
              <a:rPr lang="ru-RU" sz="2400" dirty="0" smtClean="0">
                <a:solidFill>
                  <a:srgbClr val="93886C"/>
                </a:solidFill>
              </a:rPr>
              <a:t>детей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93886C"/>
                </a:solidFill>
              </a:rPr>
              <a:t>повышать осведомленность детей о правилах рационального </a:t>
            </a:r>
            <a:r>
              <a:rPr lang="ru-RU" sz="2400" dirty="0" smtClean="0">
                <a:solidFill>
                  <a:srgbClr val="93886C"/>
                </a:solidFill>
              </a:rPr>
              <a:t>питания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93886C"/>
                </a:solidFill>
              </a:rPr>
              <a:t>обращать внимание педагогов на здоровьесберегающие компоненты</a:t>
            </a:r>
            <a:endParaRPr lang="ru-RU" sz="2400" dirty="0" smtClean="0">
              <a:solidFill>
                <a:srgbClr val="93886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1" y="860190"/>
            <a:ext cx="3600400" cy="2476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72854"/>
            <a:ext cx="3713326" cy="24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2553"/>
            <a:ext cx="8075240" cy="5930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9D8F79"/>
                </a:solidFill>
              </a:rPr>
              <a:t>Спасибо за внимание!</a:t>
            </a:r>
            <a:endParaRPr lang="ru-RU" sz="3600" b="1" dirty="0">
              <a:solidFill>
                <a:srgbClr val="9D8F7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592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3839"/>
            <a:ext cx="5979250" cy="398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9D8F79"/>
                </a:solidFill>
              </a:rPr>
              <a:t>Оснащенность</a:t>
            </a:r>
            <a:endParaRPr lang="ru-RU" sz="3200" dirty="0">
              <a:solidFill>
                <a:srgbClr val="9D8F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6971" y="1145220"/>
            <a:ext cx="3188138" cy="3373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9D8F79"/>
                </a:solidFill>
              </a:rPr>
              <a:t>1 539</a:t>
            </a:r>
          </a:p>
          <a:p>
            <a:pPr marL="0" indent="0">
              <a:buNone/>
            </a:pPr>
            <a:endParaRPr lang="ru-RU" sz="2800" dirty="0">
              <a:solidFill>
                <a:srgbClr val="9D8F79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1233 – </a:t>
            </a:r>
            <a:r>
              <a:rPr lang="ru-RU" sz="2000" dirty="0" err="1" smtClean="0">
                <a:solidFill>
                  <a:srgbClr val="9D8F79"/>
                </a:solidFill>
              </a:rPr>
              <a:t>сырьевы</a:t>
            </a:r>
            <a:r>
              <a:rPr lang="tt-RU" sz="2000" dirty="0" smtClean="0">
                <a:solidFill>
                  <a:srgbClr val="9D8F79"/>
                </a:solidFill>
              </a:rPr>
              <a:t>е</a:t>
            </a:r>
            <a:r>
              <a:rPr lang="en-US" sz="2000" dirty="0" smtClean="0">
                <a:solidFill>
                  <a:srgbClr val="9D8F79"/>
                </a:solidFill>
              </a:rPr>
              <a:t> </a:t>
            </a:r>
            <a:endParaRPr lang="ru-RU" sz="2000" dirty="0" smtClean="0">
              <a:solidFill>
                <a:srgbClr val="9D8F79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213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–</a:t>
            </a:r>
            <a:r>
              <a:rPr lang="ru-RU" sz="2400" dirty="0" smtClean="0"/>
              <a:t> </a:t>
            </a:r>
            <a:r>
              <a:rPr lang="ru-RU" sz="2000" dirty="0" err="1" smtClean="0">
                <a:solidFill>
                  <a:srgbClr val="9D8F79"/>
                </a:solidFill>
              </a:rPr>
              <a:t>доготовочные</a:t>
            </a:r>
            <a:r>
              <a:rPr lang="en-US" sz="2000" dirty="0" smtClean="0">
                <a:solidFill>
                  <a:srgbClr val="9D8F79"/>
                </a:solidFill>
              </a:rPr>
              <a:t> </a:t>
            </a:r>
            <a:endParaRPr lang="ru-RU" sz="2000" dirty="0">
              <a:solidFill>
                <a:srgbClr val="9D8F79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  93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–</a:t>
            </a:r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9D8F79"/>
                </a:solidFill>
              </a:rPr>
              <a:t>буфеты-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9D8F79"/>
                </a:solidFill>
              </a:rPr>
              <a:t>               раздаточные </a:t>
            </a:r>
            <a:r>
              <a:rPr lang="en-US" sz="2000" dirty="0" smtClean="0">
                <a:solidFill>
                  <a:srgbClr val="9D8F79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9D8F79"/>
                </a:solidFill>
              </a:rPr>
              <a:t> </a:t>
            </a:r>
            <a:r>
              <a:rPr lang="en-US" sz="1600" dirty="0" smtClean="0">
                <a:solidFill>
                  <a:srgbClr val="9D8F79"/>
                </a:solidFill>
              </a:rPr>
              <a:t>           </a:t>
            </a:r>
            <a:r>
              <a:rPr lang="ru-RU" sz="1600" dirty="0" smtClean="0">
                <a:solidFill>
                  <a:srgbClr val="9D8F79"/>
                </a:solidFill>
              </a:rPr>
              <a:t> </a:t>
            </a:r>
            <a:endParaRPr lang="ru-RU" sz="1600" dirty="0">
              <a:solidFill>
                <a:srgbClr val="9D8F7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7621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  <p:pic>
        <p:nvPicPr>
          <p:cNvPr id="3074" name="Picture 2" descr="https://pbs.twimg.com/media/Et3ezndXUAAQ-J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1" y="1145220"/>
            <a:ext cx="5037870" cy="33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425538"/>
              </p:ext>
            </p:extLst>
          </p:nvPr>
        </p:nvGraphicFramePr>
        <p:xfrm>
          <a:off x="5940152" y="1361993"/>
          <a:ext cx="2872159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159">
                  <a:extLst>
                    <a:ext uri="{9D8B030D-6E8A-4147-A177-3AD203B41FA5}">
                      <a16:colId xmlns:a16="http://schemas.microsoft.com/office/drawing/2014/main" val="2528978538"/>
                    </a:ext>
                  </a:extLst>
                </a:gridCol>
              </a:tblGrid>
              <a:tr h="56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45 %</a:t>
                      </a:r>
                      <a:r>
                        <a:rPr lang="ru-RU" sz="2000" b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 самостоятельно школы</a:t>
                      </a:r>
                      <a:endParaRPr lang="en-US" sz="2000" b="0" dirty="0" smtClean="0">
                        <a:solidFill>
                          <a:srgbClr val="9D8F79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55 %</a:t>
                      </a:r>
                      <a:r>
                        <a:rPr lang="ru-RU" sz="2000" b="0" baseline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 сторонние организации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rgbClr val="9D8F79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07331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3011853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9D8F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внешних организаторов </a:t>
            </a:r>
            <a:r>
              <a:rPr lang="ru-RU" sz="2000" dirty="0" smtClean="0">
                <a:solidFill>
                  <a:srgbClr val="9D8F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питания обслуживают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800 школ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rgbClr val="9D8F79"/>
                </a:solidFill>
              </a:rPr>
              <a:t>Организаторы питания</a:t>
            </a:r>
            <a:endParaRPr lang="ru-RU" sz="3200" dirty="0">
              <a:solidFill>
                <a:srgbClr val="9D8F7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  <p:pic>
        <p:nvPicPr>
          <p:cNvPr id="2052" name="Picture 4" descr="https://zags.kzn.ru/upload/iblock/376/IMG_4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7386"/>
            <a:ext cx="4962951" cy="33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9D8F79"/>
                </a:solidFill>
              </a:rPr>
              <a:t>Охват питанием</a:t>
            </a:r>
            <a:endParaRPr lang="ru-RU" sz="3600" dirty="0">
              <a:solidFill>
                <a:srgbClr val="9D8F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1248" y="1778119"/>
            <a:ext cx="4464496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9D8F79"/>
                </a:solidFill>
              </a:rPr>
              <a:t>465 128 </a:t>
            </a:r>
            <a:r>
              <a:rPr lang="en-US" sz="2400" b="1" dirty="0" smtClean="0">
                <a:solidFill>
                  <a:srgbClr val="9D8F79"/>
                </a:solidFill>
              </a:rPr>
              <a:t> </a:t>
            </a:r>
            <a:r>
              <a:rPr lang="ru-RU" sz="2400" b="1" dirty="0" smtClean="0">
                <a:solidFill>
                  <a:srgbClr val="9D8F79"/>
                </a:solidFill>
              </a:rPr>
              <a:t> </a:t>
            </a:r>
            <a:r>
              <a:rPr lang="ru-RU" sz="2400" b="1" dirty="0">
                <a:solidFill>
                  <a:srgbClr val="9D8F79"/>
                </a:solidFill>
              </a:rPr>
              <a:t>(</a:t>
            </a:r>
            <a:r>
              <a:rPr lang="ru-RU" sz="2400" b="1" dirty="0" smtClean="0">
                <a:solidFill>
                  <a:srgbClr val="9D8F79"/>
                </a:solidFill>
              </a:rPr>
              <a:t>96,3%)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222 489 </a:t>
            </a:r>
            <a:r>
              <a:rPr lang="ru-RU" sz="2400" dirty="0">
                <a:solidFill>
                  <a:schemeClr val="tx2"/>
                </a:solidFill>
              </a:rPr>
              <a:t>(100</a:t>
            </a:r>
            <a:r>
              <a:rPr lang="ru-RU" sz="2400" dirty="0" smtClean="0">
                <a:solidFill>
                  <a:schemeClr val="tx2"/>
                </a:solidFill>
              </a:rPr>
              <a:t>%) 1-4 классы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242 639 </a:t>
            </a:r>
            <a:r>
              <a:rPr lang="ru-RU" sz="2400" dirty="0">
                <a:solidFill>
                  <a:schemeClr val="tx2"/>
                </a:solidFill>
              </a:rPr>
              <a:t>(</a:t>
            </a:r>
            <a:r>
              <a:rPr lang="ru-RU" sz="2400" dirty="0" smtClean="0">
                <a:solidFill>
                  <a:schemeClr val="tx2"/>
                </a:solidFill>
              </a:rPr>
              <a:t>93,2</a:t>
            </a:r>
            <a:r>
              <a:rPr lang="en-US" sz="2400" dirty="0" smtClean="0">
                <a:solidFill>
                  <a:schemeClr val="tx2"/>
                </a:solidFill>
              </a:rPr>
              <a:t>%</a:t>
            </a:r>
            <a:r>
              <a:rPr lang="ru-RU" sz="2400" dirty="0" smtClean="0">
                <a:solidFill>
                  <a:schemeClr val="tx2"/>
                </a:solidFill>
              </a:rPr>
              <a:t>) 5-11 классы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5325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pic>
        <p:nvPicPr>
          <p:cNvPr id="7" name="Рисунок 1" descr="https://kazanfirst.ru/storage/post/January2021/yPaBjBBmQaos0M49wuY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4664"/>
            <a:ext cx="3647345" cy="25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9D8F79"/>
                </a:solidFill>
              </a:rPr>
              <a:t>Средняя стоимость</a:t>
            </a:r>
            <a:endParaRPr lang="ru-RU" sz="3600" dirty="0">
              <a:solidFill>
                <a:srgbClr val="9D8F7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355489"/>
              </p:ext>
            </p:extLst>
          </p:nvPr>
        </p:nvGraphicFramePr>
        <p:xfrm>
          <a:off x="1619672" y="1203598"/>
          <a:ext cx="6336704" cy="359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19302651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914439881"/>
                    </a:ext>
                  </a:extLst>
                </a:gridCol>
              </a:tblGrid>
              <a:tr h="4488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1-4 классы</a:t>
                      </a:r>
                      <a:endParaRPr lang="ru-RU" sz="2000" b="1" dirty="0">
                        <a:solidFill>
                          <a:srgbClr val="9D8F79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9D8F79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25745"/>
                  </a:ext>
                </a:extLst>
              </a:tr>
              <a:tr h="4488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Город</a:t>
                      </a:r>
                      <a:endParaRPr lang="ru-RU" sz="2000" b="1" dirty="0">
                        <a:solidFill>
                          <a:srgbClr val="9D8F79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Село</a:t>
                      </a:r>
                      <a:endParaRPr lang="ru-RU" sz="2000" b="1" dirty="0">
                        <a:solidFill>
                          <a:srgbClr val="9D8F79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38078"/>
                  </a:ext>
                </a:extLst>
              </a:tr>
              <a:tr h="44884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Завтрак – 59,44 рубля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Завтрак – 55,55 рубля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57550"/>
                  </a:ext>
                </a:extLst>
              </a:tr>
              <a:tr h="44884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Обед – 38,10 рублей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Обед – 38,24 рубля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46659"/>
                  </a:ext>
                </a:extLst>
              </a:tr>
              <a:tr h="4488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5-11 классы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9711"/>
                  </a:ext>
                </a:extLst>
              </a:tr>
              <a:tr h="448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Город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Село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609090"/>
                  </a:ext>
                </a:extLst>
              </a:tr>
              <a:tr h="44884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Завтрак – 61,62 рубля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Завтрак – 50,03 рублей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35451"/>
                  </a:ext>
                </a:extLst>
              </a:tr>
              <a:tr h="44884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Обед – 54,15 рублей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Обед – 53,43 рубля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184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9D8F79"/>
                </a:solidFill>
              </a:rPr>
              <a:t>Бесплатное питание</a:t>
            </a:r>
            <a:endParaRPr lang="ru-RU" sz="3600" dirty="0">
              <a:solidFill>
                <a:srgbClr val="9D8F7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615501"/>
              </p:ext>
            </p:extLst>
          </p:nvPr>
        </p:nvGraphicFramePr>
        <p:xfrm>
          <a:off x="611560" y="1347614"/>
          <a:ext cx="8353300" cy="340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650">
                  <a:extLst>
                    <a:ext uri="{9D8B030D-6E8A-4147-A177-3AD203B41FA5}">
                      <a16:colId xmlns:a16="http://schemas.microsoft.com/office/drawing/2014/main" val="1578032022"/>
                    </a:ext>
                  </a:extLst>
                </a:gridCol>
                <a:gridCol w="4176650">
                  <a:extLst>
                    <a:ext uri="{9D8B030D-6E8A-4147-A177-3AD203B41FA5}">
                      <a16:colId xmlns:a16="http://schemas.microsoft.com/office/drawing/2014/main" val="3037594325"/>
                    </a:ext>
                  </a:extLst>
                </a:gridCol>
              </a:tblGrid>
              <a:tr h="19357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Федеральный закон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9D8F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от 01.03.2020 г. № 47-ФЗ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rgbClr val="9D8F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 внесении изменений в Федеральный закон </a:t>
                      </a:r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«О качестве и безопасности пищевых продуктов» </a:t>
                      </a:r>
                      <a:r>
                        <a:rPr lang="ru-RU" sz="1400" b="0" i="0" kern="1200" dirty="0" smtClean="0">
                          <a:solidFill>
                            <a:srgbClr val="9D8F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 </a:t>
                      </a:r>
                      <a:r>
                        <a:rPr lang="ru-RU" sz="1400" b="0" i="0" kern="1200" dirty="0" smtClean="0">
                          <a:solidFill>
                            <a:srgbClr val="9D8F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статья </a:t>
                      </a:r>
                      <a:r>
                        <a:rPr lang="ru-RU" sz="1400" b="0" i="0" kern="1200" dirty="0" smtClean="0">
                          <a:solidFill>
                            <a:srgbClr val="9D8F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 Федерального закона </a:t>
                      </a:r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«Об образовании в Российской Федерации»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ct val="0"/>
                        </a:spcBef>
                      </a:pPr>
                      <a:r>
                        <a:rPr lang="ru-RU" altLang="ru-RU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Постановление Кабинета Министров </a:t>
                      </a:r>
                    </a:p>
                    <a:p>
                      <a:pPr algn="ctr" fontAlgn="ctr">
                        <a:spcBef>
                          <a:spcPct val="0"/>
                        </a:spcBef>
                      </a:pPr>
                      <a:r>
                        <a:rPr lang="ru-RU" altLang="ru-RU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Республики Татарстан</a:t>
                      </a:r>
                    </a:p>
                    <a:p>
                      <a:pPr algn="ctr" fontAlgn="ctr">
                        <a:spcBef>
                          <a:spcPct val="0"/>
                        </a:spcBef>
                      </a:pPr>
                      <a:r>
                        <a:rPr lang="ru-RU" altLang="ru-RU" sz="1400" b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07.09.2021 г. № 842 </a:t>
                      </a:r>
                    </a:p>
                    <a:p>
                      <a:pPr algn="ctr" fontAlgn="ctr">
                        <a:spcBef>
                          <a:spcPct val="0"/>
                        </a:spcBef>
                      </a:pPr>
                      <a:r>
                        <a:rPr lang="ru-RU" altLang="ru-RU" sz="1400" b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«О ежемесячных денежных и иных видов выплат на 2022 год»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07568"/>
                  </a:ext>
                </a:extLst>
              </a:tr>
              <a:tr h="147350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В 2022 году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на 1 обучающегося 1-4 классов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55,55 рубля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в день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263"/>
                      <a:r>
                        <a:rPr lang="ru-RU" altLang="ru-RU" sz="1400" b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Сумма выплат из бюджета </a:t>
                      </a:r>
                    </a:p>
                    <a:p>
                      <a:pPr algn="ctr" defTabSz="449263"/>
                      <a:r>
                        <a:rPr lang="ru-RU" altLang="ru-RU" sz="1400" b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Республики Татарстан</a:t>
                      </a:r>
                    </a:p>
                    <a:p>
                      <a:pPr algn="ctr" defTabSz="449263"/>
                      <a:r>
                        <a:rPr lang="ru-RU" altLang="ru-RU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 на 1 обучающегося 5-11 классов</a:t>
                      </a:r>
                    </a:p>
                    <a:p>
                      <a:pPr algn="ctr" defTabSz="449263"/>
                      <a:r>
                        <a:rPr lang="ru-RU" altLang="ru-RU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u-RU" alt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8,3 рублей в день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4899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886457"/>
              </p:ext>
            </p:extLst>
          </p:nvPr>
        </p:nvGraphicFramePr>
        <p:xfrm>
          <a:off x="4788024" y="987574"/>
          <a:ext cx="409928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284">
                  <a:extLst>
                    <a:ext uri="{9D8B030D-6E8A-4147-A177-3AD203B41FA5}">
                      <a16:colId xmlns:a16="http://schemas.microsoft.com/office/drawing/2014/main" val="2528978538"/>
                    </a:ext>
                  </a:extLst>
                </a:gridCol>
              </a:tblGrid>
              <a:tr h="56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167</a:t>
                      </a:r>
                      <a:r>
                        <a:rPr lang="ru-RU" sz="2000" b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 общеобразовательных</a:t>
                      </a:r>
                      <a:r>
                        <a:rPr lang="ru-RU" sz="2000" b="0" baseline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 организаций в</a:t>
                      </a:r>
                      <a:endParaRPr lang="en-US" sz="2000" b="0" dirty="0" smtClean="0">
                        <a:solidFill>
                          <a:srgbClr val="9D8F79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45 </a:t>
                      </a:r>
                      <a:r>
                        <a:rPr lang="ru-RU" sz="2000" b="0" baseline="0" dirty="0" smtClean="0">
                          <a:solidFill>
                            <a:srgbClr val="9D8F79"/>
                          </a:solidFill>
                          <a:latin typeface="Arial" panose="020B0604020202020204" pitchFamily="34" charset="0"/>
                        </a:rPr>
                        <a:t>муниципальных районах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07331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4782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3074" y="1221278"/>
            <a:ext cx="399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D8F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Стоимость выполненных </a:t>
            </a:r>
          </a:p>
          <a:p>
            <a:r>
              <a:rPr lang="ru-RU" sz="2000" dirty="0" smtClean="0">
                <a:solidFill>
                  <a:srgbClr val="9D8F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работ -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млрд. руб.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2617" y="182419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9D8F79"/>
                </a:solidFill>
                <a:latin typeface="+mn-lt"/>
              </a:rPr>
              <a:t>Улучшение инфраструктуры </a:t>
            </a:r>
          </a:p>
          <a:p>
            <a:pPr algn="l"/>
            <a:r>
              <a:rPr lang="ru-RU" sz="2800" dirty="0" smtClean="0">
                <a:solidFill>
                  <a:srgbClr val="9D8F79"/>
                </a:solidFill>
                <a:latin typeface="+mn-lt"/>
              </a:rPr>
              <a:t>пищеблоков</a:t>
            </a:r>
            <a:endParaRPr lang="ru-RU" sz="2800" dirty="0">
              <a:solidFill>
                <a:srgbClr val="9D8F79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6" y="2033436"/>
            <a:ext cx="3744416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28" y="2030255"/>
            <a:ext cx="3780230" cy="28351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2253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532440" y="4515965"/>
            <a:ext cx="154360" cy="786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4" r="15463"/>
          <a:stretch/>
        </p:blipFill>
        <p:spPr>
          <a:xfrm>
            <a:off x="5076056" y="1071416"/>
            <a:ext cx="3957876" cy="3552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1" t="13709"/>
          <a:stretch/>
        </p:blipFill>
        <p:spPr>
          <a:xfrm>
            <a:off x="684690" y="1123657"/>
            <a:ext cx="4247350" cy="35003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2905" r="13775" b="24710"/>
          <a:stretch/>
        </p:blipFill>
        <p:spPr>
          <a:xfrm>
            <a:off x="7134809" y="111820"/>
            <a:ext cx="1884781" cy="60064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12617" y="182419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9D8F79"/>
                </a:solidFill>
                <a:latin typeface="+mn-lt"/>
              </a:rPr>
              <a:t>Улучшение инфраструктуры </a:t>
            </a:r>
          </a:p>
          <a:p>
            <a:pPr algn="l"/>
            <a:r>
              <a:rPr lang="ru-RU" sz="2800" dirty="0" smtClean="0">
                <a:solidFill>
                  <a:srgbClr val="9D8F79"/>
                </a:solidFill>
                <a:latin typeface="+mn-lt"/>
              </a:rPr>
              <a:t>пищеблоков</a:t>
            </a:r>
            <a:endParaRPr lang="ru-RU" sz="2800" dirty="0">
              <a:solidFill>
                <a:srgbClr val="9D8F7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6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24755</TotalTime>
  <Words>572</Words>
  <Application>Microsoft Office PowerPoint</Application>
  <PresentationFormat>Экран (16:9)</PresentationFormat>
  <Paragraphs>182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Malgun Gothic</vt:lpstr>
      <vt:lpstr>Microsoft YaHei</vt:lpstr>
      <vt:lpstr>Arial</vt:lpstr>
      <vt:lpstr>Calibri</vt:lpstr>
      <vt:lpstr>Times New Roman</vt:lpstr>
      <vt:lpstr>2_Тема Office</vt:lpstr>
      <vt:lpstr>Acrobat Document</vt:lpstr>
      <vt:lpstr>Организация питания в общеобразовательных организациях Республики Татарстан</vt:lpstr>
      <vt:lpstr>Сеть</vt:lpstr>
      <vt:lpstr>Оснащенность</vt:lpstr>
      <vt:lpstr> </vt:lpstr>
      <vt:lpstr>Охват питанием</vt:lpstr>
      <vt:lpstr>Средняя стоимость</vt:lpstr>
      <vt:lpstr>Бесплатное питание</vt:lpstr>
      <vt:lpstr> </vt:lpstr>
      <vt:lpstr>Презентация PowerPoint</vt:lpstr>
      <vt:lpstr> </vt:lpstr>
      <vt:lpstr>Специализированное меню</vt:lpstr>
      <vt:lpstr>Выделено средств</vt:lpstr>
      <vt:lpstr>Регламент приемки продуктов  питания</vt:lpstr>
      <vt:lpstr>Внутренний контроль</vt:lpstr>
      <vt:lpstr>Родительский контроль</vt:lpstr>
      <vt:lpstr>Презентация PowerPoint</vt:lpstr>
      <vt:lpstr>Государственные услуги РФ</vt:lpstr>
      <vt:lpstr>Инструменты мониторинга качества</vt:lpstr>
      <vt:lpstr>«Горячая линия»</vt:lpstr>
      <vt:lpstr> </vt:lpstr>
      <vt:lpstr> </vt:lpstr>
      <vt:lpstr>Всероссийский конкурс  «Лучшая столовая школы»</vt:lpstr>
      <vt:lpstr>Разговор о правильном питании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Ковалева Валерия Юрьевна</dc:creator>
  <cp:lastModifiedBy>Пользователь Windows</cp:lastModifiedBy>
  <cp:revision>1039</cp:revision>
  <cp:lastPrinted>2022-01-12T09:15:12Z</cp:lastPrinted>
  <dcterms:created xsi:type="dcterms:W3CDTF">2015-10-13T08:15:21Z</dcterms:created>
  <dcterms:modified xsi:type="dcterms:W3CDTF">2022-10-25T06:47:07Z</dcterms:modified>
</cp:coreProperties>
</file>