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20"/>
  </p:notesMasterIdLst>
  <p:sldIdLst>
    <p:sldId id="256" r:id="rId2"/>
    <p:sldId id="285" r:id="rId3"/>
    <p:sldId id="286" r:id="rId4"/>
    <p:sldId id="263" r:id="rId5"/>
    <p:sldId id="325" r:id="rId6"/>
    <p:sldId id="278" r:id="rId7"/>
    <p:sldId id="260" r:id="rId8"/>
    <p:sldId id="429" r:id="rId9"/>
    <p:sldId id="295" r:id="rId10"/>
    <p:sldId id="431" r:id="rId11"/>
    <p:sldId id="432" r:id="rId12"/>
    <p:sldId id="433" r:id="rId13"/>
    <p:sldId id="434" r:id="rId14"/>
    <p:sldId id="311" r:id="rId15"/>
    <p:sldId id="418" r:id="rId16"/>
    <p:sldId id="427" r:id="rId17"/>
    <p:sldId id="304" r:id="rId18"/>
    <p:sldId id="272" r:id="rId19"/>
  </p:sldIdLst>
  <p:sldSz cx="20105688" cy="11309350"/>
  <p:notesSz cx="20105688" cy="1130935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8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æ·±è²æ ·å¼ 1 - å¼ºè°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æ æ ·å¼ï¼æ ç½æ 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72" d="100"/>
          <a:sy n="72" d="100"/>
        </p:scale>
        <p:origin x="808" y="224"/>
      </p:cViewPr>
      <p:guideLst>
        <p:guide orient="horz" pos="218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6894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3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65158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g10e63dcf935_1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g10e63dcf935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9146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g10e63dcf935_1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g10e63dcf935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2596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0" name="Google Shape;97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7484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g10e63dcf935_1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g10e63dcf935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3136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g10e63dcf935_1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g10e63dcf935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8710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10b2b1da374_3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4" name="Google Shape;1364;g10b2b1da374_3_22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g10b2b1da374_3_2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b6fe35b56_3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cb6fe35b56_3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cb6fe35b56_27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cb6fe35b56_27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cb6fe35b5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1513" y="636588"/>
            <a:ext cx="5665787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gcb6fe35b56_0_29:notes"/>
          <p:cNvSpPr txBox="1">
            <a:spLocks noGrp="1"/>
          </p:cNvSpPr>
          <p:nvPr>
            <p:ph type="body" idx="1"/>
          </p:nvPr>
        </p:nvSpPr>
        <p:spPr>
          <a:xfrm>
            <a:off x="700890" y="4088253"/>
            <a:ext cx="56070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457150" lvl="0" indent="-228575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cb6fe35b56_0_29:notes"/>
          <p:cNvSpPr txBox="1">
            <a:spLocks noGrp="1"/>
          </p:cNvSpPr>
          <p:nvPr>
            <p:ph type="sldNum" idx="12"/>
          </p:nvPr>
        </p:nvSpPr>
        <p:spPr>
          <a:xfrm>
            <a:off x="3970087" y="8068844"/>
            <a:ext cx="3037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23cd848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23cd848c1_0_0:notes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spcFirstLastPara="1" wrap="square" lIns="91535" tIns="91535" rIns="91535" bIns="9153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804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3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5329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10b2b1da374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5" name="Google Shape;1235;g10b2b1da374_3_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g10b2b1da374_3_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g10e63dcf935_1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g10e63dcf935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3180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g10e63dcf935_1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g10e63dcf935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2180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 bwMode="auto">
          <a:xfrm>
            <a:off x="502642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 bwMode="auto">
          <a:xfrm>
            <a:off x="3434723" y="6988063"/>
            <a:ext cx="3183401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 bwMode="auto">
          <a:xfrm>
            <a:off x="7204538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Vertical Text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 bwMode="auto">
          <a:xfrm>
            <a:off x="502642" y="301932"/>
            <a:ext cx="9047560" cy="125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 bwMode="auto">
          <a:xfrm rot="5400000">
            <a:off x="2538539" y="-276664"/>
            <a:ext cx="4975765" cy="904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 bwMode="auto">
          <a:xfrm>
            <a:off x="502642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 bwMode="auto">
          <a:xfrm>
            <a:off x="3434723" y="6988063"/>
            <a:ext cx="3183401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 bwMode="auto">
          <a:xfrm>
            <a:off x="7204538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Vertical Title and Text" type="vertTitleAndTx" userDrawn="1">
  <p:cSld name="VERTICAL_TITLE_AND_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 bwMode="auto">
          <a:xfrm rot="5400000">
            <a:off x="5202724" y="2387522"/>
            <a:ext cx="6433065" cy="226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 bwMode="auto">
          <a:xfrm rot="5400000">
            <a:off x="595170" y="209406"/>
            <a:ext cx="6433065" cy="6618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 bwMode="auto">
          <a:xfrm>
            <a:off x="502642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 bwMode="auto">
          <a:xfrm>
            <a:off x="3434723" y="6988063"/>
            <a:ext cx="3183401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 bwMode="auto">
          <a:xfrm>
            <a:off x="7204538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4"/>
          <p:cNvSpPr txBox="1">
            <a:spLocks noGrp="1"/>
          </p:cNvSpPr>
          <p:nvPr>
            <p:ph type="title"/>
          </p:nvPr>
        </p:nvSpPr>
        <p:spPr>
          <a:xfrm>
            <a:off x="685361" y="978506"/>
            <a:ext cx="18734966" cy="125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4"/>
          <p:cNvSpPr txBox="1">
            <a:spLocks noGrp="1"/>
          </p:cNvSpPr>
          <p:nvPr>
            <p:ph type="body" idx="1"/>
          </p:nvPr>
        </p:nvSpPr>
        <p:spPr>
          <a:xfrm>
            <a:off x="685361" y="2534022"/>
            <a:ext cx="18734966" cy="751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1005291" lvl="0" indent="-75396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010583" lvl="1" indent="-69811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015874" lvl="2" indent="-69811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021165" lvl="3" indent="-69811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5026457" lvl="4" indent="-69811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6031748" lvl="5" indent="-69811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7037040" lvl="6" indent="-69811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8042331" lvl="7" indent="-69811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9047622" lvl="8" indent="-69811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9" name="Google Shape;209;p44"/>
          <p:cNvSpPr txBox="1">
            <a:spLocks noGrp="1"/>
          </p:cNvSpPr>
          <p:nvPr>
            <p:ph type="sldNum" idx="12"/>
          </p:nvPr>
        </p:nvSpPr>
        <p:spPr>
          <a:xfrm>
            <a:off x="18629112" y="10253320"/>
            <a:ext cx="1206473" cy="86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/>
            <a:fld id="{00000000-1234-1234-1234-123412341234}" type="slidenum">
              <a:rPr lang="ru" smtClean="0"/>
              <a:pPr rtl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75343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48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Content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 bwMode="auto">
          <a:xfrm>
            <a:off x="502642" y="301932"/>
            <a:ext cx="9047560" cy="125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 bwMode="auto">
          <a:xfrm>
            <a:off x="502642" y="1759234"/>
            <a:ext cx="9047560" cy="49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 bwMode="auto">
          <a:xfrm>
            <a:off x="502642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 bwMode="auto">
          <a:xfrm>
            <a:off x="3434723" y="6988063"/>
            <a:ext cx="3183401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 bwMode="auto">
          <a:xfrm>
            <a:off x="7204538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 bwMode="auto">
          <a:xfrm>
            <a:off x="753965" y="2342153"/>
            <a:ext cx="8544917" cy="161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 bwMode="auto">
          <a:xfrm>
            <a:off x="1507928" y="4272421"/>
            <a:ext cx="7036991" cy="1926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705"/>
              </a:spcBef>
              <a:spcAft>
                <a:spcPts val="0"/>
              </a:spcAft>
              <a:buClr>
                <a:srgbClr val="888888"/>
              </a:buClr>
              <a:buSzPts val="3518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15"/>
              </a:spcBef>
              <a:spcAft>
                <a:spcPts val="0"/>
              </a:spcAft>
              <a:buClr>
                <a:srgbClr val="888888"/>
              </a:buClr>
              <a:buSzPts val="3078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30"/>
              </a:spcBef>
              <a:spcAft>
                <a:spcPts val="0"/>
              </a:spcAft>
              <a:buClr>
                <a:srgbClr val="888888"/>
              </a:buClr>
              <a:buSzPts val="2639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199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199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199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199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199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199"/>
              <a:buNone/>
              <a:defRPr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 bwMode="auto">
          <a:xfrm>
            <a:off x="502642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 bwMode="auto">
          <a:xfrm>
            <a:off x="3434723" y="6988063"/>
            <a:ext cx="3183401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 bwMode="auto">
          <a:xfrm>
            <a:off x="7204538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 bwMode="auto">
          <a:xfrm>
            <a:off x="794107" y="4844870"/>
            <a:ext cx="8544917" cy="1497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8"/>
              <a:buFont typeface="Calibri"/>
              <a:buNone/>
              <a:defRPr sz="44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 bwMode="auto">
          <a:xfrm>
            <a:off x="794107" y="3195590"/>
            <a:ext cx="8544917" cy="164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199"/>
              <a:buNone/>
              <a:defRPr sz="22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95"/>
              </a:spcBef>
              <a:spcAft>
                <a:spcPts val="0"/>
              </a:spcAft>
              <a:buClr>
                <a:srgbClr val="888888"/>
              </a:buClr>
              <a:buSzPts val="1979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Clr>
                <a:srgbClr val="888888"/>
              </a:buClr>
              <a:buSzPts val="1759"/>
              <a:buNone/>
              <a:defRPr sz="175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10"/>
              </a:spcBef>
              <a:spcAft>
                <a:spcPts val="0"/>
              </a:spcAft>
              <a:buClr>
                <a:srgbClr val="888888"/>
              </a:buClr>
              <a:buSzPts val="1539"/>
              <a:buNone/>
              <a:defRPr sz="15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10"/>
              </a:spcBef>
              <a:spcAft>
                <a:spcPts val="0"/>
              </a:spcAft>
              <a:buClr>
                <a:srgbClr val="888888"/>
              </a:buClr>
              <a:buSzPts val="1539"/>
              <a:buNone/>
              <a:defRPr sz="15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10"/>
              </a:spcBef>
              <a:spcAft>
                <a:spcPts val="0"/>
              </a:spcAft>
              <a:buClr>
                <a:srgbClr val="888888"/>
              </a:buClr>
              <a:buSzPts val="1539"/>
              <a:buNone/>
              <a:defRPr sz="15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10"/>
              </a:spcBef>
              <a:spcAft>
                <a:spcPts val="0"/>
              </a:spcAft>
              <a:buClr>
                <a:srgbClr val="888888"/>
              </a:buClr>
              <a:buSzPts val="1539"/>
              <a:buNone/>
              <a:defRPr sz="15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10"/>
              </a:spcBef>
              <a:spcAft>
                <a:spcPts val="0"/>
              </a:spcAft>
              <a:buClr>
                <a:srgbClr val="888888"/>
              </a:buClr>
              <a:buSzPts val="1539"/>
              <a:buNone/>
              <a:defRPr sz="15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10"/>
              </a:spcBef>
              <a:spcAft>
                <a:spcPts val="0"/>
              </a:spcAft>
              <a:buClr>
                <a:srgbClr val="888888"/>
              </a:buClr>
              <a:buSzPts val="1539"/>
              <a:buNone/>
              <a:defRPr sz="1550"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 bwMode="auto">
          <a:xfrm>
            <a:off x="502642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 bwMode="auto">
          <a:xfrm>
            <a:off x="3434723" y="6988063"/>
            <a:ext cx="3183401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 bwMode="auto">
          <a:xfrm>
            <a:off x="7204538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wo Content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 bwMode="auto">
          <a:xfrm>
            <a:off x="502642" y="301932"/>
            <a:ext cx="9047560" cy="125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 bwMode="auto">
          <a:xfrm>
            <a:off x="502642" y="1759234"/>
            <a:ext cx="4440006" cy="49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4180" algn="l"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3100"/>
            </a:lvl1pPr>
            <a:lvl2pPr marL="914400" lvl="1" indent="-396240" algn="l">
              <a:spcBef>
                <a:spcPts val="530"/>
              </a:spcBef>
              <a:spcAft>
                <a:spcPts val="0"/>
              </a:spcAft>
              <a:buClr>
                <a:schemeClr val="dk1"/>
              </a:buClr>
              <a:buSzPts val="2639"/>
              <a:buChar char="–"/>
              <a:defRPr sz="2650"/>
            </a:lvl2pPr>
            <a:lvl3pPr marL="1371600" lvl="2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Char char="•"/>
              <a:defRPr sz="2200"/>
            </a:lvl3pPr>
            <a:lvl4pPr marL="1828800" lvl="3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–"/>
              <a:defRPr sz="2000"/>
            </a:lvl4pPr>
            <a:lvl5pPr marL="2286000" lvl="4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»"/>
              <a:defRPr sz="2000"/>
            </a:lvl5pPr>
            <a:lvl6pPr marL="2743200" lvl="5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•"/>
              <a:defRPr sz="2000"/>
            </a:lvl6pPr>
            <a:lvl7pPr marL="3200400" lvl="6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•"/>
              <a:defRPr sz="2000"/>
            </a:lvl7pPr>
            <a:lvl8pPr marL="3657600" lvl="7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•"/>
              <a:defRPr sz="2000"/>
            </a:lvl8pPr>
            <a:lvl9pPr marL="4114800" lvl="8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•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 bwMode="auto">
          <a:xfrm>
            <a:off x="5110196" y="1759234"/>
            <a:ext cx="4440006" cy="49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4180" algn="l"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 sz="3100"/>
            </a:lvl1pPr>
            <a:lvl2pPr marL="914400" lvl="1" indent="-396240" algn="l">
              <a:spcBef>
                <a:spcPts val="530"/>
              </a:spcBef>
              <a:spcAft>
                <a:spcPts val="0"/>
              </a:spcAft>
              <a:buClr>
                <a:schemeClr val="dk1"/>
              </a:buClr>
              <a:buSzPts val="2639"/>
              <a:buChar char="–"/>
              <a:defRPr sz="2650"/>
            </a:lvl2pPr>
            <a:lvl3pPr marL="1371600" lvl="2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Char char="•"/>
              <a:defRPr sz="2200"/>
            </a:lvl3pPr>
            <a:lvl4pPr marL="1828800" lvl="3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–"/>
              <a:defRPr sz="2000"/>
            </a:lvl4pPr>
            <a:lvl5pPr marL="2286000" lvl="4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»"/>
              <a:defRPr sz="2000"/>
            </a:lvl5pPr>
            <a:lvl6pPr marL="2743200" lvl="5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•"/>
              <a:defRPr sz="2000"/>
            </a:lvl6pPr>
            <a:lvl7pPr marL="3200400" lvl="6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•"/>
              <a:defRPr sz="2000"/>
            </a:lvl7pPr>
            <a:lvl8pPr marL="3657600" lvl="7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•"/>
              <a:defRPr sz="2000"/>
            </a:lvl8pPr>
            <a:lvl9pPr marL="4114800" lvl="8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•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 bwMode="auto">
          <a:xfrm>
            <a:off x="502642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 bwMode="auto">
          <a:xfrm>
            <a:off x="3434723" y="6988063"/>
            <a:ext cx="3183401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 bwMode="auto">
          <a:xfrm>
            <a:off x="7204538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mparison" type="twoTxTwoObj" userDrawn="1">
  <p:cSld name="TWO_OBJECTS_WITH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 bwMode="auto">
          <a:xfrm>
            <a:off x="502642" y="301932"/>
            <a:ext cx="9047560" cy="125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3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 bwMode="auto">
          <a:xfrm>
            <a:off x="502642" y="1687678"/>
            <a:ext cx="4441752" cy="70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0"/>
              </a:spcBef>
              <a:spcAft>
                <a:spcPts val="0"/>
              </a:spcAft>
              <a:buClr>
                <a:schemeClr val="dk1"/>
              </a:buClr>
              <a:buSzPts val="2639"/>
              <a:buNone/>
              <a:defRPr sz="2650" b="1"/>
            </a:lvl1pPr>
            <a:lvl2pPr marL="914400" lvl="1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None/>
              <a:defRPr sz="2200" b="1"/>
            </a:lvl2pPr>
            <a:lvl3pPr marL="1371600" lvl="2" indent="-22860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None/>
              <a:defRPr sz="2000" b="1"/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None/>
              <a:defRPr sz="1750" b="1"/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None/>
              <a:defRPr sz="1750" b="1"/>
            </a:lvl5pPr>
            <a:lvl6pPr marL="2743200" lvl="5" indent="-22860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None/>
              <a:defRPr sz="1750" b="1"/>
            </a:lvl6pPr>
            <a:lvl7pPr marL="3200400" lvl="6" indent="-22860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None/>
              <a:defRPr sz="1750" b="1"/>
            </a:lvl7pPr>
            <a:lvl8pPr marL="3657600" lvl="7" indent="-22860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None/>
              <a:defRPr sz="1750" b="1"/>
            </a:lvl8pPr>
            <a:lvl9pPr marL="4114800" lvl="8" indent="-22860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None/>
              <a:defRPr sz="1750" b="1"/>
            </a:lvl9pPr>
          </a:lstStyle>
          <a:p>
            <a:pPr>
              <a:defRPr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 bwMode="auto">
          <a:xfrm>
            <a:off x="502642" y="2391020"/>
            <a:ext cx="4441752" cy="4343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240" algn="l">
              <a:spcBef>
                <a:spcPts val="530"/>
              </a:spcBef>
              <a:spcAft>
                <a:spcPts val="0"/>
              </a:spcAft>
              <a:buClr>
                <a:schemeClr val="dk1"/>
              </a:buClr>
              <a:buSzPts val="2639"/>
              <a:buChar char="•"/>
              <a:defRPr sz="2650"/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Char char="–"/>
              <a:defRPr sz="2200"/>
            </a:lvl2pPr>
            <a:lvl3pPr marL="1371600" lvl="2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•"/>
              <a:defRPr sz="2000"/>
            </a:lvl3pPr>
            <a:lvl4pPr marL="1828800" lvl="3" indent="-34036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Char char="–"/>
              <a:defRPr sz="1750"/>
            </a:lvl4pPr>
            <a:lvl5pPr marL="2286000" lvl="4" indent="-34036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Char char="»"/>
              <a:defRPr sz="1750"/>
            </a:lvl5pPr>
            <a:lvl6pPr marL="2743200" lvl="5" indent="-34036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Char char="•"/>
              <a:defRPr sz="1750"/>
            </a:lvl6pPr>
            <a:lvl7pPr marL="3200400" lvl="6" indent="-34036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Char char="•"/>
              <a:defRPr sz="1750"/>
            </a:lvl7pPr>
            <a:lvl8pPr marL="3657600" lvl="7" indent="-34036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Char char="•"/>
              <a:defRPr sz="1750"/>
            </a:lvl8pPr>
            <a:lvl9pPr marL="4114800" lvl="8" indent="-34036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Char char="•"/>
              <a:defRPr sz="1750"/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 bwMode="auto">
          <a:xfrm>
            <a:off x="5106707" y="1687678"/>
            <a:ext cx="4443497" cy="70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0"/>
              </a:spcBef>
              <a:spcAft>
                <a:spcPts val="0"/>
              </a:spcAft>
              <a:buClr>
                <a:schemeClr val="dk1"/>
              </a:buClr>
              <a:buSzPts val="2639"/>
              <a:buNone/>
              <a:defRPr sz="2650" b="1"/>
            </a:lvl1pPr>
            <a:lvl2pPr marL="914400" lvl="1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None/>
              <a:defRPr sz="2200" b="1"/>
            </a:lvl2pPr>
            <a:lvl3pPr marL="1371600" lvl="2" indent="-22860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None/>
              <a:defRPr sz="2000" b="1"/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None/>
              <a:defRPr sz="1750" b="1"/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None/>
              <a:defRPr sz="1750" b="1"/>
            </a:lvl5pPr>
            <a:lvl6pPr marL="2743200" lvl="5" indent="-22860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None/>
              <a:defRPr sz="1750" b="1"/>
            </a:lvl6pPr>
            <a:lvl7pPr marL="3200400" lvl="6" indent="-22860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None/>
              <a:defRPr sz="1750" b="1"/>
            </a:lvl7pPr>
            <a:lvl8pPr marL="3657600" lvl="7" indent="-22860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None/>
              <a:defRPr sz="1750" b="1"/>
            </a:lvl8pPr>
            <a:lvl9pPr marL="4114800" lvl="8" indent="-22860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None/>
              <a:defRPr sz="1750" b="1"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 bwMode="auto">
          <a:xfrm>
            <a:off x="5106707" y="2391020"/>
            <a:ext cx="4443497" cy="4343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240" algn="l">
              <a:spcBef>
                <a:spcPts val="530"/>
              </a:spcBef>
              <a:spcAft>
                <a:spcPts val="0"/>
              </a:spcAft>
              <a:buClr>
                <a:schemeClr val="dk1"/>
              </a:buClr>
              <a:buSzPts val="2639"/>
              <a:buChar char="•"/>
              <a:defRPr sz="2650"/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Char char="–"/>
              <a:defRPr sz="2200"/>
            </a:lvl2pPr>
            <a:lvl3pPr marL="1371600" lvl="2" indent="-354330" algn="l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979"/>
              <a:buChar char="•"/>
              <a:defRPr sz="2000"/>
            </a:lvl3pPr>
            <a:lvl4pPr marL="1828800" lvl="3" indent="-34036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Char char="–"/>
              <a:defRPr sz="1750"/>
            </a:lvl4pPr>
            <a:lvl5pPr marL="2286000" lvl="4" indent="-34036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Char char="»"/>
              <a:defRPr sz="1750"/>
            </a:lvl5pPr>
            <a:lvl6pPr marL="2743200" lvl="5" indent="-34036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Char char="•"/>
              <a:defRPr sz="1750"/>
            </a:lvl6pPr>
            <a:lvl7pPr marL="3200400" lvl="6" indent="-34036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Char char="•"/>
              <a:defRPr sz="1750"/>
            </a:lvl7pPr>
            <a:lvl8pPr marL="3657600" lvl="7" indent="-34036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Char char="•"/>
              <a:defRPr sz="1750"/>
            </a:lvl8pPr>
            <a:lvl9pPr marL="4114800" lvl="8" indent="-34036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9"/>
              <a:buChar char="•"/>
              <a:defRPr sz="1750"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 bwMode="auto">
          <a:xfrm>
            <a:off x="502642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 bwMode="auto">
          <a:xfrm>
            <a:off x="3434723" y="6988063"/>
            <a:ext cx="3183401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 bwMode="auto">
          <a:xfrm>
            <a:off x="7204538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 bwMode="auto">
          <a:xfrm>
            <a:off x="502642" y="301932"/>
            <a:ext cx="9047560" cy="125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 bwMode="auto">
          <a:xfrm>
            <a:off x="502642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 bwMode="auto">
          <a:xfrm>
            <a:off x="3434723" y="6988063"/>
            <a:ext cx="3183401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 bwMode="auto">
          <a:xfrm>
            <a:off x="7204538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ntent with Caption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 bwMode="auto">
          <a:xfrm>
            <a:off x="502644" y="300186"/>
            <a:ext cx="3307316" cy="1277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99"/>
              <a:buFont typeface="Calibri"/>
              <a:buNone/>
              <a:defRPr sz="2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 bwMode="auto">
          <a:xfrm>
            <a:off x="3930384" y="300188"/>
            <a:ext cx="5619819" cy="6434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2120" algn="l">
              <a:spcBef>
                <a:spcPts val="705"/>
              </a:spcBef>
              <a:spcAft>
                <a:spcPts val="0"/>
              </a:spcAft>
              <a:buClr>
                <a:schemeClr val="dk1"/>
              </a:buClr>
              <a:buSzPts val="3518"/>
              <a:buChar char="•"/>
              <a:defRPr sz="3500"/>
            </a:lvl1pPr>
            <a:lvl2pPr marL="914400" lvl="1" indent="-424180" algn="l"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3078"/>
              <a:buChar char="–"/>
              <a:defRPr sz="3100"/>
            </a:lvl2pPr>
            <a:lvl3pPr marL="1371600" lvl="2" indent="-396240" algn="l">
              <a:spcBef>
                <a:spcPts val="530"/>
              </a:spcBef>
              <a:spcAft>
                <a:spcPts val="0"/>
              </a:spcAft>
              <a:buClr>
                <a:schemeClr val="dk1"/>
              </a:buClr>
              <a:buSzPts val="2639"/>
              <a:buChar char="•"/>
              <a:defRPr sz="265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Char char="•"/>
              <a:defRPr sz="2200"/>
            </a:lvl9pPr>
          </a:lstStyle>
          <a:p>
            <a:pPr>
              <a:defRPr/>
            </a:pP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 bwMode="auto">
          <a:xfrm>
            <a:off x="502644" y="1577723"/>
            <a:ext cx="3307316" cy="515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50"/>
            </a:lvl1pPr>
            <a:lvl2pPr marL="914400" lvl="1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19"/>
              <a:buNone/>
              <a:defRPr sz="13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099"/>
              <a:buNone/>
              <a:defRPr sz="11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89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89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89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89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89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89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 bwMode="auto">
          <a:xfrm>
            <a:off x="502642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 bwMode="auto">
          <a:xfrm>
            <a:off x="3434723" y="6988063"/>
            <a:ext cx="3183401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 bwMode="auto">
          <a:xfrm>
            <a:off x="7204538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Picture with Caption" type="picTx" userDrawn="1">
  <p:cSld name="PICTURE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 bwMode="auto">
          <a:xfrm>
            <a:off x="1970428" y="5277697"/>
            <a:ext cx="6031706" cy="62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99"/>
              <a:buFont typeface="Calibri"/>
              <a:buNone/>
              <a:defRPr sz="2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1" name="Google Shape;71;p11"/>
          <p:cNvSpPr>
            <a:spLocks noGrp="1"/>
          </p:cNvSpPr>
          <p:nvPr>
            <p:ph type="pic" idx="2"/>
          </p:nvPr>
        </p:nvSpPr>
        <p:spPr bwMode="auto">
          <a:xfrm>
            <a:off x="1970428" y="673674"/>
            <a:ext cx="6031706" cy="452374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 bwMode="auto">
          <a:xfrm>
            <a:off x="1970428" y="5900760"/>
            <a:ext cx="6031706" cy="88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50"/>
            </a:lvl1pPr>
            <a:lvl2pPr marL="914400" lvl="1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19"/>
              <a:buNone/>
              <a:defRPr sz="13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099"/>
              <a:buNone/>
              <a:defRPr sz="11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89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89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89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89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89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89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 bwMode="auto">
          <a:xfrm>
            <a:off x="502642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 bwMode="auto">
          <a:xfrm>
            <a:off x="3434723" y="6988063"/>
            <a:ext cx="3183401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 bwMode="auto">
          <a:xfrm>
            <a:off x="7204538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502642" y="301932"/>
            <a:ext cx="9047560" cy="125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37"/>
              <a:buFont typeface="Calibri"/>
              <a:buNone/>
              <a:defRPr sz="4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502642" y="1759234"/>
            <a:ext cx="9047560" cy="49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2120" algn="l">
              <a:spcBef>
                <a:spcPts val="705"/>
              </a:spcBef>
              <a:spcAft>
                <a:spcPts val="0"/>
              </a:spcAft>
              <a:buClr>
                <a:schemeClr val="dk1"/>
              </a:buClr>
              <a:buSzPts val="3518"/>
              <a:buFont typeface="Arial" panose="020B0604020202020204"/>
              <a:buChar char="•"/>
              <a:defRPr sz="3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424180" algn="l"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 panose="020B0604020202020204"/>
              <a:buChar char="–"/>
              <a:defRPr sz="3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396240" algn="l">
              <a:spcBef>
                <a:spcPts val="530"/>
              </a:spcBef>
              <a:spcAft>
                <a:spcPts val="0"/>
              </a:spcAft>
              <a:buClr>
                <a:schemeClr val="dk1"/>
              </a:buClr>
              <a:buSzPts val="2639"/>
              <a:buFont typeface="Arial" panose="020B0604020202020204"/>
              <a:buChar char="•"/>
              <a:defRPr sz="26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Font typeface="Arial" panose="020B0604020202020204"/>
              <a:buChar char="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Font typeface="Arial" panose="020B0604020202020204"/>
              <a:buChar char="»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Font typeface="Arial" panose="020B0604020202020204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Font typeface="Arial" panose="020B0604020202020204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Font typeface="Arial" panose="020B0604020202020204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199"/>
              <a:buFont typeface="Arial" panose="020B0604020202020204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 bwMode="auto">
          <a:xfrm>
            <a:off x="502642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 bwMode="auto">
          <a:xfrm>
            <a:off x="3434723" y="6988063"/>
            <a:ext cx="3183401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 bwMode="auto">
          <a:xfrm>
            <a:off x="7204538" y="6988063"/>
            <a:ext cx="2345663" cy="4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4.png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 bwMode="auto">
          <a:xfrm>
            <a:off x="1483892" y="7570293"/>
            <a:ext cx="18506056" cy="219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defRPr/>
            </a:pPr>
            <a:r>
              <a:rPr lang="ru-RU" sz="4400" dirty="0">
                <a:solidFill>
                  <a:srgbClr val="393B3B"/>
                </a:solidFill>
                <a:latin typeface="Calibri"/>
                <a:ea typeface="Calibri"/>
                <a:cs typeface="Calibri"/>
              </a:rPr>
              <a:t>Заместитель м</a:t>
            </a:r>
            <a:r>
              <a:rPr lang="ru-RU" sz="4400" b="0" i="0" u="none" strike="noStrike" cap="none" dirty="0">
                <a:solidFill>
                  <a:srgbClr val="393B3B"/>
                </a:solidFill>
                <a:latin typeface="Calibri"/>
                <a:ea typeface="Calibri"/>
                <a:cs typeface="Calibri"/>
              </a:rPr>
              <a:t>инистра цифрового </a:t>
            </a:r>
            <a:r>
              <a:rPr lang="ru-RU" sz="4400" dirty="0">
                <a:solidFill>
                  <a:srgbClr val="393B3B"/>
                </a:solidFill>
                <a:latin typeface="Calibri"/>
                <a:ea typeface="Calibri"/>
                <a:cs typeface="Calibri"/>
              </a:rPr>
              <a:t>развития государственного управления, информационных технологий и связи </a:t>
            </a:r>
            <a:r>
              <a:rPr lang="ru-RU" sz="4400" b="0" i="0" u="none" strike="noStrike" cap="none" dirty="0">
                <a:solidFill>
                  <a:srgbClr val="393B3B"/>
                </a:solidFill>
                <a:latin typeface="Calibri"/>
                <a:ea typeface="Calibri"/>
                <a:cs typeface="Calibri"/>
              </a:rPr>
              <a:t>Республики Татарстан</a:t>
            </a: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400" b="1" dirty="0">
                <a:solidFill>
                  <a:srgbClr val="393B3B"/>
                </a:solidFill>
                <a:latin typeface="Calibri"/>
                <a:ea typeface="Calibri"/>
                <a:cs typeface="Calibri"/>
              </a:rPr>
              <a:t>Хидиятуллин Рустам </a:t>
            </a:r>
            <a:r>
              <a:rPr lang="ru-RU" sz="4400" b="1" dirty="0" err="1">
                <a:solidFill>
                  <a:srgbClr val="393B3B"/>
                </a:solidFill>
                <a:latin typeface="Calibri"/>
                <a:ea typeface="Calibri"/>
                <a:cs typeface="Calibri"/>
              </a:rPr>
              <a:t>Ильдарович</a:t>
            </a:r>
            <a:endParaRPr sz="4400" b="1" i="0" u="none" strike="noStrike" cap="none" dirty="0">
              <a:solidFill>
                <a:srgbClr val="393B3B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3" name="Google Shape;93;p14"/>
          <p:cNvSpPr txBox="1"/>
          <p:nvPr/>
        </p:nvSpPr>
        <p:spPr bwMode="auto">
          <a:xfrm>
            <a:off x="1483892" y="2054275"/>
            <a:ext cx="15723090" cy="4410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>
              <a:defRPr/>
            </a:pPr>
            <a:r>
              <a:rPr lang="ru-RU" sz="7200" b="1" i="0" u="none" strike="noStrike" cap="none" spc="0" dirty="0">
                <a:solidFill>
                  <a:srgbClr val="98825C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О цифровой </a:t>
            </a:r>
            <a:endParaRPr sz="7200" b="1" i="0" u="none" strike="noStrike" cap="none" spc="0" dirty="0">
              <a:solidFill>
                <a:srgbClr val="98825C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marR="508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9578"/>
              </a:buClr>
              <a:buSzPts val="7200"/>
              <a:buFont typeface="Arial" panose="020B0604020202020204"/>
              <a:buNone/>
              <a:defRPr/>
            </a:pPr>
            <a:r>
              <a:rPr lang="ru-RU" sz="7200" b="1" i="0" u="none" strike="noStrike" cap="none" spc="0" dirty="0">
                <a:solidFill>
                  <a:srgbClr val="98825C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трансформации государственного управления </a:t>
            </a:r>
          </a:p>
          <a:p>
            <a:pPr marL="12700" marR="508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9578"/>
              </a:buClr>
              <a:buSzPts val="7200"/>
              <a:buFont typeface="Arial" panose="020B0604020202020204"/>
              <a:buNone/>
              <a:defRPr/>
            </a:pPr>
            <a:r>
              <a:rPr lang="ru-RU" sz="7200" b="1" i="0" u="none" strike="noStrike" cap="none" spc="0" dirty="0">
                <a:solidFill>
                  <a:srgbClr val="98825C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в Республике Татарстан</a:t>
            </a:r>
            <a:endParaRPr sz="7200" b="1" i="0" u="none" strike="noStrike" cap="none" spc="0" dirty="0">
              <a:solidFill>
                <a:srgbClr val="98825C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94" name="Google Shape;94;p14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5530760" y="0"/>
            <a:ext cx="3733800" cy="2547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255"/>
          <p:cNvSpPr/>
          <p:nvPr/>
        </p:nvSpPr>
        <p:spPr>
          <a:xfrm>
            <a:off x="1562436" y="635087"/>
            <a:ext cx="8490407" cy="86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lvl="0">
              <a:buSzPts val="2000"/>
            </a:pPr>
            <a:r>
              <a:rPr lang="ru-RU" sz="4398" b="1" dirty="0">
                <a:solidFill>
                  <a:srgbClr val="AD9578"/>
                </a:solidFill>
              </a:rPr>
              <a:t>День рождения РУНЕТА</a:t>
            </a:r>
          </a:p>
        </p:txBody>
      </p:sp>
      <p:pic>
        <p:nvPicPr>
          <p:cNvPr id="25" name="Google Shape;1922;p233"/>
          <p:cNvPicPr preferRelativeResize="0"/>
          <p:nvPr/>
        </p:nvPicPr>
        <p:blipFill rotWithShape="1">
          <a:blip r:embed="rId3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924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7FA5E7-92B0-719F-DB4E-395644AA7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5755" y="2345643"/>
            <a:ext cx="5780334" cy="77071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B875FB-3E1D-8BF2-122C-BC5DE464A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911" y="2345643"/>
            <a:ext cx="5608380" cy="74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9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255"/>
          <p:cNvSpPr/>
          <p:nvPr/>
        </p:nvSpPr>
        <p:spPr>
          <a:xfrm>
            <a:off x="1562436" y="635087"/>
            <a:ext cx="8490407" cy="86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lvl="0">
              <a:buSzPts val="2000"/>
            </a:pPr>
            <a:r>
              <a:rPr lang="ru-RU" sz="4398" b="1" dirty="0">
                <a:solidFill>
                  <a:srgbClr val="AD9578"/>
                </a:solidFill>
              </a:rPr>
              <a:t>День радио и связи</a:t>
            </a:r>
          </a:p>
        </p:txBody>
      </p:sp>
      <p:pic>
        <p:nvPicPr>
          <p:cNvPr id="25" name="Google Shape;1922;p233"/>
          <p:cNvPicPr preferRelativeResize="0"/>
          <p:nvPr/>
        </p:nvPicPr>
        <p:blipFill rotWithShape="1">
          <a:blip r:embed="rId3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924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0EAE95-AC17-C71A-1487-7537EEF6B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4419" y="3227461"/>
            <a:ext cx="9220620" cy="61374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58A6C0-0478-0AE6-A64D-435511D1E5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900" b="8928"/>
          <a:stretch/>
        </p:blipFill>
        <p:spPr>
          <a:xfrm>
            <a:off x="2527778" y="2574913"/>
            <a:ext cx="5221738" cy="77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63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255"/>
          <p:cNvSpPr/>
          <p:nvPr/>
        </p:nvSpPr>
        <p:spPr>
          <a:xfrm>
            <a:off x="1562436" y="635087"/>
            <a:ext cx="8490407" cy="86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lvl="0">
              <a:buSzPts val="2000"/>
            </a:pPr>
            <a:r>
              <a:rPr lang="en-AU" sz="4398" b="1" dirty="0">
                <a:solidFill>
                  <a:srgbClr val="AD9578"/>
                </a:solidFill>
              </a:rPr>
              <a:t>TATARHACK</a:t>
            </a:r>
            <a:endParaRPr lang="ru-RU" sz="4398" b="1" dirty="0">
              <a:solidFill>
                <a:srgbClr val="AD9578"/>
              </a:solidFill>
            </a:endParaRPr>
          </a:p>
        </p:txBody>
      </p:sp>
      <p:pic>
        <p:nvPicPr>
          <p:cNvPr id="25" name="Google Shape;1922;p233"/>
          <p:cNvPicPr preferRelativeResize="0"/>
          <p:nvPr/>
        </p:nvPicPr>
        <p:blipFill rotWithShape="1">
          <a:blip r:embed="rId3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924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018231-EFD2-B159-A1C0-04F8AD08D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4875" y="3086372"/>
            <a:ext cx="8488994" cy="63667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B2D2DD-74B9-13E2-A760-C2D7164FD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240" y="3086370"/>
            <a:ext cx="8488994" cy="636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67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255"/>
          <p:cNvSpPr/>
          <p:nvPr/>
        </p:nvSpPr>
        <p:spPr>
          <a:xfrm>
            <a:off x="1562436" y="635087"/>
            <a:ext cx="8490407" cy="86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lvl="0">
              <a:buSzPts val="2000"/>
            </a:pPr>
            <a:r>
              <a:rPr lang="ru-RU" sz="4398" b="1" dirty="0">
                <a:solidFill>
                  <a:srgbClr val="AD9578"/>
                </a:solidFill>
              </a:rPr>
              <a:t>Уроки цифры</a:t>
            </a:r>
          </a:p>
        </p:txBody>
      </p:sp>
      <p:pic>
        <p:nvPicPr>
          <p:cNvPr id="25" name="Google Shape;1922;p233"/>
          <p:cNvPicPr preferRelativeResize="0"/>
          <p:nvPr/>
        </p:nvPicPr>
        <p:blipFill rotWithShape="1">
          <a:blip r:embed="rId3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924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85F7E7-A9C7-E249-9966-265C292AC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410" y="6908065"/>
            <a:ext cx="2669339" cy="35702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824BB5-4EFE-F6A7-1F82-D22A0AD5B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5477" y="6908063"/>
            <a:ext cx="4760367" cy="35702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41F7EB-67A1-CFFE-3A12-39BDDA82D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42138" y="2293955"/>
            <a:ext cx="5331076" cy="39983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E22EB1-94D2-E5B5-B51F-60B3137D60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988" b="12095"/>
          <a:stretch/>
        </p:blipFill>
        <p:spPr>
          <a:xfrm>
            <a:off x="5542860" y="6908063"/>
            <a:ext cx="7951505" cy="35732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21FF47-98F8-959C-9CE5-A6F2CF392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12" r="2142"/>
          <a:stretch/>
        </p:blipFill>
        <p:spPr>
          <a:xfrm>
            <a:off x="1814120" y="2293953"/>
            <a:ext cx="6258405" cy="39983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46EA7F-5114-D1C6-579D-ACA4973C07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1793" y="2293957"/>
            <a:ext cx="5331074" cy="399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65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08"/>
          <p:cNvSpPr/>
          <p:nvPr/>
        </p:nvSpPr>
        <p:spPr>
          <a:xfrm>
            <a:off x="1562436" y="635087"/>
            <a:ext cx="8490407" cy="86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lvl="0"/>
            <a:r>
              <a:rPr lang="ru-RU" sz="4398" b="1" dirty="0">
                <a:solidFill>
                  <a:srgbClr val="AD9578"/>
                </a:solidFill>
              </a:rPr>
              <a:t>ТАТ </a:t>
            </a:r>
            <a:r>
              <a:rPr lang="en-US" sz="4398" b="1" dirty="0">
                <a:solidFill>
                  <a:srgbClr val="AD9578"/>
                </a:solidFill>
              </a:rPr>
              <a:t>FUTURE </a:t>
            </a:r>
            <a:r>
              <a:rPr lang="ru-RU" sz="4398" b="1" dirty="0">
                <a:solidFill>
                  <a:srgbClr val="AD9578"/>
                </a:solidFill>
                <a:sym typeface="Arial"/>
              </a:rPr>
              <a:t> </a:t>
            </a:r>
            <a:endParaRPr sz="3078" dirty="0"/>
          </a:p>
        </p:txBody>
      </p:sp>
      <p:pic>
        <p:nvPicPr>
          <p:cNvPr id="973" name="Google Shape;973;p108"/>
          <p:cNvPicPr preferRelativeResize="0"/>
          <p:nvPr/>
        </p:nvPicPr>
        <p:blipFill rotWithShape="1">
          <a:blip r:embed="rId3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13948D-D274-BB78-AD4E-26E45A8ED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5560" y="3314963"/>
            <a:ext cx="8665499" cy="5776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014894-CC7F-DAFB-359E-C12544B48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592" y="3314963"/>
            <a:ext cx="8665499" cy="57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Google Shape;2307;p255"/>
          <p:cNvSpPr txBox="1"/>
          <p:nvPr/>
        </p:nvSpPr>
        <p:spPr>
          <a:xfrm>
            <a:off x="7406597" y="2895165"/>
            <a:ext cx="3907646" cy="7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059" rIns="0" bIns="0" anchor="t" anchorCtr="0">
            <a:spAutoFit/>
          </a:bodyPr>
          <a:lstStyle/>
          <a:p>
            <a:pPr rtl="0">
              <a:buSzPts val="2100"/>
            </a:pPr>
            <a:r>
              <a:rPr lang="ru" sz="4398" b="1" dirty="0">
                <a:solidFill>
                  <a:srgbClr val="AD9578"/>
                </a:solidFill>
              </a:rPr>
              <a:t>27 592 м</a:t>
            </a:r>
            <a:r>
              <a:rPr lang="ru" sz="4398" b="1" baseline="30000" dirty="0">
                <a:solidFill>
                  <a:srgbClr val="AD9578"/>
                </a:solidFill>
              </a:rPr>
              <a:t>2</a:t>
            </a:r>
            <a:endParaRPr sz="4398" b="1" dirty="0">
              <a:solidFill>
                <a:srgbClr val="AD9578"/>
              </a:solidFill>
            </a:endParaRPr>
          </a:p>
        </p:txBody>
      </p:sp>
      <p:sp>
        <p:nvSpPr>
          <p:cNvPr id="2308" name="Google Shape;2308;p255"/>
          <p:cNvSpPr txBox="1"/>
          <p:nvPr/>
        </p:nvSpPr>
        <p:spPr>
          <a:xfrm>
            <a:off x="1693962" y="8909123"/>
            <a:ext cx="4416880" cy="7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059" rIns="0" bIns="0" anchor="t" anchorCtr="0">
            <a:spAutoFit/>
          </a:bodyPr>
          <a:lstStyle/>
          <a:p>
            <a:pPr rtl="0">
              <a:buSzPts val="2100"/>
            </a:pPr>
            <a:r>
              <a:rPr lang="ru" sz="4398" b="1">
                <a:solidFill>
                  <a:srgbClr val="AD9578"/>
                </a:solidFill>
              </a:rPr>
              <a:t>17 млрд/год</a:t>
            </a:r>
            <a:endParaRPr sz="4398" baseline="30000">
              <a:solidFill>
                <a:srgbClr val="AD9578"/>
              </a:solidFill>
            </a:endParaRPr>
          </a:p>
        </p:txBody>
      </p:sp>
      <p:sp>
        <p:nvSpPr>
          <p:cNvPr id="2309" name="Google Shape;2309;p255"/>
          <p:cNvSpPr/>
          <p:nvPr/>
        </p:nvSpPr>
        <p:spPr>
          <a:xfrm>
            <a:off x="1693962" y="9748611"/>
            <a:ext cx="3699863" cy="118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63" tIns="37709" rIns="75363" bIns="37709" anchor="t" anchorCtr="0">
            <a:noAutofit/>
          </a:bodyPr>
          <a:lstStyle/>
          <a:p>
            <a:pPr rtl="0">
              <a:lnSpc>
                <a:spcPct val="115000"/>
              </a:lnSpc>
              <a:buSzPts val="1100"/>
            </a:pPr>
            <a:r>
              <a:rPr lang="ru" sz="2419" dirty="0">
                <a:solidFill>
                  <a:srgbClr val="3F3F3F"/>
                </a:solidFill>
              </a:rPr>
              <a:t>ожидаемая выручка</a:t>
            </a:r>
            <a:endParaRPr sz="2419" dirty="0"/>
          </a:p>
          <a:p>
            <a:pPr rtl="0">
              <a:lnSpc>
                <a:spcPct val="115000"/>
              </a:lnSpc>
              <a:buSzPts val="1100"/>
            </a:pPr>
            <a:r>
              <a:rPr lang="ru" sz="2419" dirty="0">
                <a:solidFill>
                  <a:srgbClr val="3F3F3F"/>
                </a:solidFill>
              </a:rPr>
              <a:t>IT-компаний</a:t>
            </a:r>
            <a:endParaRPr sz="2419" i="1" dirty="0">
              <a:solidFill>
                <a:srgbClr val="3F3F3F"/>
              </a:solidFill>
            </a:endParaRPr>
          </a:p>
        </p:txBody>
      </p:sp>
      <p:sp>
        <p:nvSpPr>
          <p:cNvPr id="2310" name="Google Shape;2310;p255"/>
          <p:cNvSpPr txBox="1"/>
          <p:nvPr/>
        </p:nvSpPr>
        <p:spPr>
          <a:xfrm>
            <a:off x="7406619" y="8961645"/>
            <a:ext cx="4416880" cy="7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059" rIns="0" bIns="0" anchor="t" anchorCtr="0">
            <a:spAutoFit/>
          </a:bodyPr>
          <a:lstStyle/>
          <a:p>
            <a:pPr rtl="0">
              <a:buSzPts val="2100"/>
            </a:pPr>
            <a:r>
              <a:rPr lang="ru" sz="4398" b="1">
                <a:solidFill>
                  <a:srgbClr val="AD9578"/>
                </a:solidFill>
              </a:rPr>
              <a:t>1,6 млрд/год</a:t>
            </a:r>
            <a:endParaRPr sz="4398" baseline="30000">
              <a:solidFill>
                <a:srgbClr val="AD9578"/>
              </a:solidFill>
            </a:endParaRPr>
          </a:p>
        </p:txBody>
      </p:sp>
      <p:sp>
        <p:nvSpPr>
          <p:cNvPr id="2311" name="Google Shape;2311;p255"/>
          <p:cNvSpPr/>
          <p:nvPr/>
        </p:nvSpPr>
        <p:spPr>
          <a:xfrm>
            <a:off x="7406620" y="9748611"/>
            <a:ext cx="4680140" cy="141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63" tIns="37709" rIns="75363" bIns="37709" anchor="t" anchorCtr="0">
            <a:noAutofit/>
          </a:bodyPr>
          <a:lstStyle/>
          <a:p>
            <a:pPr rtl="0">
              <a:lnSpc>
                <a:spcPct val="115000"/>
              </a:lnSpc>
              <a:buSzPts val="1100"/>
            </a:pPr>
            <a:r>
              <a:rPr lang="ru" sz="2419" dirty="0">
                <a:solidFill>
                  <a:srgbClr val="3F3F3F"/>
                </a:solidFill>
              </a:rPr>
              <a:t>ожидаемые налоги</a:t>
            </a:r>
            <a:endParaRPr sz="2419" dirty="0"/>
          </a:p>
        </p:txBody>
      </p:sp>
      <p:sp>
        <p:nvSpPr>
          <p:cNvPr id="2312" name="Google Shape;2312;p255"/>
          <p:cNvSpPr txBox="1"/>
          <p:nvPr/>
        </p:nvSpPr>
        <p:spPr>
          <a:xfrm>
            <a:off x="14322072" y="8961649"/>
            <a:ext cx="2431395" cy="7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059" rIns="0" bIns="0" anchor="t" anchorCtr="0">
            <a:spAutoFit/>
          </a:bodyPr>
          <a:lstStyle/>
          <a:p>
            <a:pPr rtl="0">
              <a:buSzPts val="2100"/>
            </a:pPr>
            <a:r>
              <a:rPr lang="ru" sz="4398" b="1" dirty="0">
                <a:solidFill>
                  <a:srgbClr val="AD9578"/>
                </a:solidFill>
              </a:rPr>
              <a:t>4 000</a:t>
            </a:r>
            <a:endParaRPr sz="4398" baseline="30000" dirty="0">
              <a:solidFill>
                <a:srgbClr val="AD9578"/>
              </a:solidFill>
            </a:endParaRPr>
          </a:p>
        </p:txBody>
      </p:sp>
      <p:sp>
        <p:nvSpPr>
          <p:cNvPr id="2313" name="Google Shape;2313;p255"/>
          <p:cNvSpPr/>
          <p:nvPr/>
        </p:nvSpPr>
        <p:spPr>
          <a:xfrm>
            <a:off x="14272908" y="9748611"/>
            <a:ext cx="4416880" cy="101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63" tIns="37709" rIns="75363" bIns="37709" anchor="t" anchorCtr="0">
            <a:noAutofit/>
          </a:bodyPr>
          <a:lstStyle/>
          <a:p>
            <a:pPr rtl="0">
              <a:lnSpc>
                <a:spcPct val="115000"/>
              </a:lnSpc>
              <a:buSzPts val="1100"/>
            </a:pPr>
            <a:r>
              <a:rPr lang="ru" sz="2419">
                <a:solidFill>
                  <a:srgbClr val="3F3F3F"/>
                </a:solidFill>
              </a:rPr>
              <a:t>создаваемых </a:t>
            </a:r>
            <a:endParaRPr sz="2419">
              <a:solidFill>
                <a:srgbClr val="3F3F3F"/>
              </a:solidFill>
            </a:endParaRPr>
          </a:p>
          <a:p>
            <a:pPr rtl="0">
              <a:lnSpc>
                <a:spcPct val="115000"/>
              </a:lnSpc>
              <a:buSzPts val="1100"/>
            </a:pPr>
            <a:r>
              <a:rPr lang="ru" sz="2419">
                <a:solidFill>
                  <a:srgbClr val="3F3F3F"/>
                </a:solidFill>
              </a:rPr>
              <a:t>рабочих мест</a:t>
            </a:r>
            <a:endParaRPr sz="2419" i="1">
              <a:solidFill>
                <a:srgbClr val="3F3F3F"/>
              </a:solidFill>
            </a:endParaRPr>
          </a:p>
        </p:txBody>
      </p:sp>
      <p:sp>
        <p:nvSpPr>
          <p:cNvPr id="2314" name="Google Shape;2314;p255"/>
          <p:cNvSpPr txBox="1"/>
          <p:nvPr/>
        </p:nvSpPr>
        <p:spPr>
          <a:xfrm>
            <a:off x="14366452" y="2895165"/>
            <a:ext cx="3907646" cy="7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059" rIns="0" bIns="0" anchor="t" anchorCtr="0">
            <a:spAutoFit/>
          </a:bodyPr>
          <a:lstStyle/>
          <a:p>
            <a:pPr rtl="0">
              <a:buSzPts val="2100"/>
            </a:pPr>
            <a:r>
              <a:rPr lang="ru" sz="4398" b="1" dirty="0">
                <a:solidFill>
                  <a:srgbClr val="AD9578"/>
                </a:solidFill>
              </a:rPr>
              <a:t>21 755 м</a:t>
            </a:r>
            <a:r>
              <a:rPr lang="ru" sz="4398" b="1" baseline="30000" dirty="0">
                <a:solidFill>
                  <a:srgbClr val="AD9578"/>
                </a:solidFill>
              </a:rPr>
              <a:t>2</a:t>
            </a:r>
            <a:endParaRPr sz="4398" b="1" dirty="0">
              <a:solidFill>
                <a:srgbClr val="AD9578"/>
              </a:solidFill>
            </a:endParaRPr>
          </a:p>
        </p:txBody>
      </p:sp>
      <p:sp>
        <p:nvSpPr>
          <p:cNvPr id="2315" name="Google Shape;2315;p255"/>
          <p:cNvSpPr txBox="1"/>
          <p:nvPr/>
        </p:nvSpPr>
        <p:spPr>
          <a:xfrm>
            <a:off x="14180412" y="1961743"/>
            <a:ext cx="5623343" cy="1049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80" tIns="150780" rIns="150780" bIns="150780" anchor="t" anchorCtr="0">
            <a:spAutoFit/>
          </a:bodyPr>
          <a:lstStyle/>
          <a:p>
            <a:pPr rtl="0">
              <a:buSzPts val="1100"/>
            </a:pPr>
            <a:r>
              <a:rPr lang="ru" sz="2419" b="1">
                <a:solidFill>
                  <a:schemeClr val="tx1">
                    <a:lumMod val="85000"/>
                    <a:lumOff val="15000"/>
                  </a:schemeClr>
                </a:solidFill>
              </a:rPr>
              <a:t>БЛОК Б –</a:t>
            </a:r>
            <a:endParaRPr sz="2419" b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rtl="0">
              <a:buSzPts val="1100"/>
            </a:pPr>
            <a:r>
              <a:rPr lang="ru" sz="2419" b="1">
                <a:solidFill>
                  <a:schemeClr val="tx1">
                    <a:lumMod val="85000"/>
                    <a:lumOff val="15000"/>
                  </a:schemeClr>
                </a:solidFill>
              </a:rPr>
              <a:t>НОВЫЙ КОРПУС</a:t>
            </a:r>
            <a:endParaRPr sz="2419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16" name="Google Shape;2316;p255"/>
          <p:cNvSpPr txBox="1"/>
          <p:nvPr/>
        </p:nvSpPr>
        <p:spPr>
          <a:xfrm>
            <a:off x="7163068" y="1952364"/>
            <a:ext cx="5623343" cy="1049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80" tIns="150780" rIns="150780" bIns="150780" anchor="t" anchorCtr="0">
            <a:spAutoFit/>
          </a:bodyPr>
          <a:lstStyle/>
          <a:p>
            <a:pPr rtl="0">
              <a:buSzPts val="1100"/>
            </a:pPr>
            <a:r>
              <a:rPr lang="ru" sz="2419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БЛОК А – РЕНОВАЦИЯ</a:t>
            </a:r>
            <a:endParaRPr sz="2419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rtl="0">
              <a:buSzPts val="1100"/>
            </a:pPr>
            <a:r>
              <a:rPr lang="ru" sz="2419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СУЩЕСТВУЮЩЕГО ЗДАНИЯ</a:t>
            </a:r>
            <a:endParaRPr sz="2419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19" name="Google Shape;2319;p255"/>
          <p:cNvSpPr txBox="1"/>
          <p:nvPr/>
        </p:nvSpPr>
        <p:spPr>
          <a:xfrm>
            <a:off x="1818193" y="2895165"/>
            <a:ext cx="4997354" cy="7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059" rIns="0" bIns="0" anchor="t" anchorCtr="0">
            <a:spAutoFit/>
          </a:bodyPr>
          <a:lstStyle/>
          <a:p>
            <a:pPr rtl="0">
              <a:buSzPts val="2100"/>
            </a:pPr>
            <a:r>
              <a:rPr lang="ru" sz="4398" b="1" dirty="0">
                <a:solidFill>
                  <a:srgbClr val="AD9578"/>
                </a:solidFill>
              </a:rPr>
              <a:t>49 347 м</a:t>
            </a:r>
            <a:r>
              <a:rPr lang="ru" sz="4398" b="1" baseline="30000" dirty="0">
                <a:solidFill>
                  <a:srgbClr val="AD9578"/>
                </a:solidFill>
              </a:rPr>
              <a:t>2</a:t>
            </a:r>
            <a:endParaRPr sz="4398" baseline="30000" dirty="0">
              <a:solidFill>
                <a:srgbClr val="AD9578"/>
              </a:solidFill>
            </a:endParaRPr>
          </a:p>
        </p:txBody>
      </p:sp>
      <p:sp>
        <p:nvSpPr>
          <p:cNvPr id="2320" name="Google Shape;2320;p255"/>
          <p:cNvSpPr/>
          <p:nvPr/>
        </p:nvSpPr>
        <p:spPr>
          <a:xfrm>
            <a:off x="1562437" y="635087"/>
            <a:ext cx="4928093" cy="86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>
              <a:buSzPts val="2000"/>
            </a:pPr>
            <a:r>
              <a:rPr lang="ru-RU" sz="4398" b="1" dirty="0">
                <a:solidFill>
                  <a:srgbClr val="AD9578"/>
                </a:solidFill>
              </a:rPr>
              <a:t>СПАРТАК</a:t>
            </a:r>
          </a:p>
        </p:txBody>
      </p:sp>
      <p:sp>
        <p:nvSpPr>
          <p:cNvPr id="2321" name="Google Shape;2321;p255"/>
          <p:cNvSpPr txBox="1"/>
          <p:nvPr/>
        </p:nvSpPr>
        <p:spPr>
          <a:xfrm>
            <a:off x="1638019" y="1952363"/>
            <a:ext cx="5623343" cy="1049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80" tIns="150780" rIns="150780" bIns="150780" anchor="t" anchorCtr="0">
            <a:spAutoFit/>
          </a:bodyPr>
          <a:lstStyle/>
          <a:p>
            <a:pPr rtl="0">
              <a:buSzPts val="1100"/>
            </a:pPr>
            <a:r>
              <a:rPr lang="ru" sz="2419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ОБЩАЯ</a:t>
            </a:r>
            <a:endParaRPr sz="2419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rtl="0">
              <a:buSzPts val="1100"/>
            </a:pPr>
            <a:r>
              <a:rPr lang="ru" sz="2419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ПЛОЩАДЬ</a:t>
            </a:r>
            <a:endParaRPr sz="2419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5" name="Google Shape;1922;p233"/>
          <p:cNvPicPr preferRelativeResize="0"/>
          <p:nvPr/>
        </p:nvPicPr>
        <p:blipFill rotWithShape="1">
          <a:blip r:embed="rId3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924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4E86D97-F631-38F6-950D-1A8162B420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7"/>
          <a:stretch/>
        </p:blipFill>
        <p:spPr>
          <a:xfrm>
            <a:off x="10951293" y="3693156"/>
            <a:ext cx="8681397" cy="5174469"/>
          </a:xfrm>
          <a:prstGeom prst="rect">
            <a:avLst/>
          </a:prstGeom>
        </p:spPr>
      </p:pic>
      <p:pic>
        <p:nvPicPr>
          <p:cNvPr id="2" name="Изображение 5">
            <a:extLst>
              <a:ext uri="{FF2B5EF4-FFF2-40B4-BE49-F238E27FC236}">
                <a16:creationId xmlns:a16="http://schemas.microsoft.com/office/drawing/2014/main" id="{8A8029D1-C575-BF81-61C9-F227546E1E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991"/>
          <a:stretch/>
        </p:blipFill>
        <p:spPr>
          <a:xfrm>
            <a:off x="1907955" y="3696692"/>
            <a:ext cx="8504101" cy="515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45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255"/>
          <p:cNvSpPr/>
          <p:nvPr/>
        </p:nvSpPr>
        <p:spPr>
          <a:xfrm>
            <a:off x="1562437" y="635087"/>
            <a:ext cx="4928093" cy="86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>
              <a:buSzPts val="2000"/>
            </a:pPr>
            <a:r>
              <a:rPr lang="ru-RU" sz="4398" b="1" dirty="0">
                <a:solidFill>
                  <a:srgbClr val="AD9578"/>
                </a:solidFill>
              </a:rPr>
              <a:t>СПАРТАК</a:t>
            </a:r>
          </a:p>
        </p:txBody>
      </p:sp>
      <p:pic>
        <p:nvPicPr>
          <p:cNvPr id="25" name="Google Shape;1922;p233"/>
          <p:cNvPicPr preferRelativeResize="0"/>
          <p:nvPr/>
        </p:nvPicPr>
        <p:blipFill rotWithShape="1">
          <a:blip r:embed="rId3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924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498FE18-C695-6098-430D-BB28E34E2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0264" y="2267540"/>
            <a:ext cx="8606856" cy="491729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1FF72EE-33FC-7302-EAC6-B8A374216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0330" y="2267540"/>
            <a:ext cx="8406078" cy="49172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A7A53C7-5ED3-F8B7-E896-63F5C20BCB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0991" y="7627881"/>
            <a:ext cx="5425300" cy="302082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BF8992B-1012-A917-33AE-96DEE7DA9A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81925" y="7627881"/>
            <a:ext cx="5634814" cy="302082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332E09B-8E36-A42E-542C-497E6371E7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0264" y="7627881"/>
            <a:ext cx="5745093" cy="302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11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184"/>
          <p:cNvSpPr/>
          <p:nvPr/>
        </p:nvSpPr>
        <p:spPr>
          <a:xfrm>
            <a:off x="1885371" y="5549438"/>
            <a:ext cx="8734156" cy="1509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/>
            <a:r>
              <a:rPr lang="ru" sz="4398" b="1" dirty="0">
                <a:solidFill>
                  <a:srgbClr val="434343"/>
                </a:solidFill>
              </a:rPr>
              <a:t>Международный форум</a:t>
            </a:r>
            <a:br>
              <a:rPr lang="ru" sz="4398" b="1" dirty="0">
                <a:solidFill>
                  <a:srgbClr val="434343"/>
                </a:solidFill>
              </a:rPr>
            </a:br>
            <a:r>
              <a:rPr lang="ru" sz="4398" b="1" dirty="0">
                <a:solidFill>
                  <a:srgbClr val="434343"/>
                </a:solidFill>
              </a:rPr>
              <a:t>Kazan Digital Week-2022</a:t>
            </a:r>
            <a:endParaRPr sz="1539" dirty="0">
              <a:solidFill>
                <a:srgbClr val="434343"/>
              </a:solidFill>
            </a:endParaRPr>
          </a:p>
        </p:txBody>
      </p:sp>
      <p:sp>
        <p:nvSpPr>
          <p:cNvPr id="1369" name="Google Shape;1369;p184"/>
          <p:cNvSpPr/>
          <p:nvPr/>
        </p:nvSpPr>
        <p:spPr>
          <a:xfrm>
            <a:off x="1940233" y="4281027"/>
            <a:ext cx="5742736" cy="110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/>
            <a:r>
              <a:rPr lang="ru" sz="2639" dirty="0">
                <a:solidFill>
                  <a:srgbClr val="545454"/>
                </a:solidFill>
              </a:rPr>
              <a:t>Международный выставочный центр</a:t>
            </a:r>
            <a:r>
              <a:rPr lang="ru" sz="1539" dirty="0"/>
              <a:t> </a:t>
            </a:r>
            <a:r>
              <a:rPr lang="ru" sz="2639" dirty="0">
                <a:solidFill>
                  <a:srgbClr val="545454"/>
                </a:solidFill>
              </a:rPr>
              <a:t>«Казань Экспо»</a:t>
            </a:r>
            <a:endParaRPr sz="1539" dirty="0"/>
          </a:p>
        </p:txBody>
      </p:sp>
      <p:pic>
        <p:nvPicPr>
          <p:cNvPr id="1370" name="Google Shape;1370;p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932" y="6696940"/>
            <a:ext cx="7157287" cy="4342949"/>
          </a:xfrm>
          <a:prstGeom prst="rect">
            <a:avLst/>
          </a:prstGeom>
          <a:noFill/>
          <a:ln>
            <a:noFill/>
          </a:ln>
          <a:effectLst>
            <a:outerShdw blurRad="314325" dist="104775" dir="5400000" algn="bl" rotWithShape="0">
              <a:srgbClr val="888888">
                <a:alpha val="35000"/>
              </a:srgbClr>
            </a:outerShdw>
          </a:effectLst>
        </p:spPr>
      </p:pic>
      <p:sp>
        <p:nvSpPr>
          <p:cNvPr id="1371" name="Google Shape;1371;p184"/>
          <p:cNvSpPr txBox="1"/>
          <p:nvPr/>
        </p:nvSpPr>
        <p:spPr>
          <a:xfrm>
            <a:off x="1885371" y="2974712"/>
            <a:ext cx="4757249" cy="10184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rtl="0">
              <a:buSzPts val="1100"/>
            </a:pPr>
            <a:r>
              <a:rPr lang="en-AU" sz="3298" b="1" dirty="0">
                <a:solidFill>
                  <a:schemeClr val="lt1"/>
                </a:solidFill>
              </a:rPr>
              <a:t>21 – 24 </a:t>
            </a:r>
            <a:r>
              <a:rPr lang="ru-RU" sz="3298" b="1" dirty="0">
                <a:solidFill>
                  <a:schemeClr val="lt1"/>
                </a:solidFill>
              </a:rPr>
              <a:t>сентября</a:t>
            </a:r>
            <a:endParaRPr sz="3298" b="1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1373" name="Google Shape;1373;p184"/>
          <p:cNvPicPr preferRelativeResize="0"/>
          <p:nvPr/>
        </p:nvPicPr>
        <p:blipFill rotWithShape="1">
          <a:blip r:embed="rId4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24;p233">
            <a:extLst>
              <a:ext uri="{FF2B5EF4-FFF2-40B4-BE49-F238E27FC236}">
                <a16:creationId xmlns:a16="http://schemas.microsoft.com/office/drawing/2014/main" id="{0C9558CD-B20D-13EB-BCB1-109A0BC0686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320;p255">
            <a:extLst>
              <a:ext uri="{FF2B5EF4-FFF2-40B4-BE49-F238E27FC236}">
                <a16:creationId xmlns:a16="http://schemas.microsoft.com/office/drawing/2014/main" id="{440AE5C6-7285-1A30-C9DC-85FF297E002A}"/>
              </a:ext>
            </a:extLst>
          </p:cNvPr>
          <p:cNvSpPr/>
          <p:nvPr/>
        </p:nvSpPr>
        <p:spPr>
          <a:xfrm>
            <a:off x="1562437" y="635087"/>
            <a:ext cx="8314042" cy="86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lvl="0">
              <a:buSzPts val="2000"/>
            </a:pPr>
            <a:r>
              <a:rPr lang="en-AU" sz="4398" b="1" dirty="0">
                <a:solidFill>
                  <a:srgbClr val="AD9578"/>
                </a:solidFill>
              </a:rPr>
              <a:t>Kazan Digital Week-2022</a:t>
            </a:r>
            <a:endParaRPr lang="ru-RU" sz="4398" b="1" dirty="0">
              <a:solidFill>
                <a:srgbClr val="AD9578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A06BD8-FD34-0404-97EC-D78F77F0A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6928" y="1909143"/>
            <a:ext cx="7157289" cy="45568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2" name="Google Shape;222;p26" descr="https://mits.khabkrai.ru/photos/992_x922.jpg"/>
          <p:cNvSpPr/>
          <p:nvPr/>
        </p:nvSpPr>
        <p:spPr bwMode="auto">
          <a:xfrm>
            <a:off x="5551923" y="3017223"/>
            <a:ext cx="138623" cy="13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4" rIns="41575" bIns="20774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23" name="Google Shape;223;p26"/>
          <p:cNvSpPr txBox="1"/>
          <p:nvPr/>
        </p:nvSpPr>
        <p:spPr bwMode="auto">
          <a:xfrm>
            <a:off x="4220196" y="4502071"/>
            <a:ext cx="12412518" cy="2398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725" rIns="0" bIns="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393B3B"/>
              </a:buClr>
              <a:buSzPts val="6750"/>
              <a:buFont typeface="Arial" panose="020B0604020202020204"/>
              <a:buNone/>
              <a:defRPr/>
            </a:pPr>
            <a:r>
              <a:rPr lang="ru-RU" sz="6750" b="1">
                <a:solidFill>
                  <a:srgbClr val="393B3B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Спасибо за внимание!</a:t>
            </a:r>
          </a:p>
          <a:p>
            <a:pPr marL="0" marR="0" lvl="0" indent="0" algn="ctr">
              <a:spcBef>
                <a:spcPts val="1215"/>
              </a:spcBef>
              <a:spcAft>
                <a:spcPts val="0"/>
              </a:spcAft>
              <a:buClr>
                <a:srgbClr val="AD9578"/>
              </a:buClr>
              <a:buSzPts val="6750"/>
              <a:buFont typeface="Arial" panose="020B0604020202020204"/>
              <a:buNone/>
              <a:defRPr/>
            </a:pPr>
            <a:r>
              <a:rPr lang="ru-RU" sz="6750" b="1">
                <a:solidFill>
                  <a:srgbClr val="AD9578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Игътибарыгыз өчен рәхмәт!</a:t>
            </a:r>
            <a:endParaRPr sz="675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224" name="Google Shape;224;p26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530760" y="0"/>
            <a:ext cx="3733800" cy="2547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4"/>
          <p:cNvSpPr txBox="1"/>
          <p:nvPr/>
        </p:nvSpPr>
        <p:spPr>
          <a:xfrm>
            <a:off x="2841043" y="2187401"/>
            <a:ext cx="10210407" cy="135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201022" rIns="201022" bIns="201022" anchor="t" anchorCtr="0">
            <a:spAutoFit/>
          </a:bodyPr>
          <a:lstStyle/>
          <a:p>
            <a:pPr rtl="0">
              <a:buSzPts val="1700"/>
            </a:pPr>
            <a:r>
              <a:rPr lang="ru" sz="3078"/>
              <a:t>Увеличение доли соц. значимых услуг</a:t>
            </a:r>
            <a:endParaRPr sz="3078"/>
          </a:p>
          <a:p>
            <a:pPr rtl="0">
              <a:buSzPts val="1600"/>
            </a:pPr>
            <a:r>
              <a:rPr lang="ru" sz="3078"/>
              <a:t>в электронном виде </a:t>
            </a:r>
            <a:r>
              <a:rPr lang="ru" sz="3078" b="1">
                <a:solidFill>
                  <a:srgbClr val="AD9578"/>
                </a:solidFill>
              </a:rPr>
              <a:t>до 95%</a:t>
            </a:r>
            <a:endParaRPr sz="3078" b="1">
              <a:solidFill>
                <a:srgbClr val="AD9578"/>
              </a:solidFill>
            </a:endParaRPr>
          </a:p>
        </p:txBody>
      </p:sp>
      <p:sp>
        <p:nvSpPr>
          <p:cNvPr id="338" name="Google Shape;338;p64"/>
          <p:cNvSpPr txBox="1"/>
          <p:nvPr/>
        </p:nvSpPr>
        <p:spPr>
          <a:xfrm>
            <a:off x="2841043" y="6699158"/>
            <a:ext cx="10210407" cy="135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201022" rIns="201022" bIns="201022" anchor="t" anchorCtr="0">
            <a:spAutoFit/>
          </a:bodyPr>
          <a:lstStyle/>
          <a:p>
            <a:pPr rtl="0">
              <a:buSzPts val="1700"/>
            </a:pPr>
            <a:r>
              <a:rPr lang="ru" sz="3078"/>
              <a:t>Достижение “цифровой зрелости”</a:t>
            </a:r>
            <a:endParaRPr sz="3078"/>
          </a:p>
          <a:p>
            <a:pPr rtl="0">
              <a:buSzPts val="1700"/>
            </a:pPr>
            <a:r>
              <a:rPr lang="ru" sz="3078"/>
              <a:t>ключевых отраслей экономики</a:t>
            </a:r>
            <a:endParaRPr sz="3078"/>
          </a:p>
        </p:txBody>
      </p:sp>
      <p:sp>
        <p:nvSpPr>
          <p:cNvPr id="339" name="Google Shape;339;p64"/>
          <p:cNvSpPr txBox="1"/>
          <p:nvPr/>
        </p:nvSpPr>
        <p:spPr>
          <a:xfrm>
            <a:off x="2841043" y="4206143"/>
            <a:ext cx="10210407" cy="182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201022" rIns="201022" bIns="201022" anchor="t" anchorCtr="0">
            <a:spAutoFit/>
          </a:bodyPr>
          <a:lstStyle/>
          <a:p>
            <a:pPr rtl="0">
              <a:buSzPts val="1700"/>
            </a:pPr>
            <a:r>
              <a:rPr lang="ru" sz="3078"/>
              <a:t>Рост доли домохозяйств с широко-</a:t>
            </a:r>
            <a:endParaRPr sz="3078"/>
          </a:p>
          <a:p>
            <a:pPr rtl="0">
              <a:buSzPts val="1700"/>
            </a:pPr>
            <a:r>
              <a:rPr lang="ru" sz="3078"/>
              <a:t>полосным доступом к интернету </a:t>
            </a:r>
            <a:endParaRPr sz="3078"/>
          </a:p>
          <a:p>
            <a:pPr rtl="0">
              <a:buSzPts val="1700"/>
            </a:pPr>
            <a:r>
              <a:rPr lang="ru" sz="3078"/>
              <a:t>до</a:t>
            </a:r>
            <a:r>
              <a:rPr lang="ru" sz="3078">
                <a:solidFill>
                  <a:srgbClr val="E62323"/>
                </a:solidFill>
              </a:rPr>
              <a:t> </a:t>
            </a:r>
            <a:r>
              <a:rPr lang="ru" sz="3078" b="1">
                <a:solidFill>
                  <a:srgbClr val="AD9578"/>
                </a:solidFill>
              </a:rPr>
              <a:t>97%</a:t>
            </a:r>
            <a:endParaRPr sz="3078" b="1">
              <a:solidFill>
                <a:srgbClr val="AD9578"/>
              </a:solidFill>
            </a:endParaRPr>
          </a:p>
        </p:txBody>
      </p:sp>
      <p:sp>
        <p:nvSpPr>
          <p:cNvPr id="340" name="Google Shape;340;p64"/>
          <p:cNvSpPr txBox="1"/>
          <p:nvPr/>
        </p:nvSpPr>
        <p:spPr>
          <a:xfrm>
            <a:off x="2841043" y="8717900"/>
            <a:ext cx="10210407" cy="135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201022" rIns="201022" bIns="201022" anchor="t" anchorCtr="0">
            <a:spAutoFit/>
          </a:bodyPr>
          <a:lstStyle/>
          <a:p>
            <a:pPr rtl="0">
              <a:buSzPts val="1700"/>
            </a:pPr>
            <a:r>
              <a:rPr lang="ru" sz="3078"/>
              <a:t>Увеличение вложений в отечественные</a:t>
            </a:r>
            <a:endParaRPr sz="3078"/>
          </a:p>
          <a:p>
            <a:pPr rtl="0">
              <a:buSzPts val="1700"/>
            </a:pPr>
            <a:r>
              <a:rPr lang="ru" sz="3078"/>
              <a:t>решения в ИТ-сфере </a:t>
            </a:r>
            <a:r>
              <a:rPr lang="ru" sz="3078" b="1">
                <a:solidFill>
                  <a:srgbClr val="AD9578"/>
                </a:solidFill>
              </a:rPr>
              <a:t>в 4 раза</a:t>
            </a:r>
            <a:endParaRPr sz="3078" b="1">
              <a:solidFill>
                <a:srgbClr val="AD9578"/>
              </a:solidFill>
            </a:endParaRPr>
          </a:p>
        </p:txBody>
      </p:sp>
      <p:pic>
        <p:nvPicPr>
          <p:cNvPr id="341" name="Google Shape;341;p64"/>
          <p:cNvPicPr preferRelativeResize="0"/>
          <p:nvPr/>
        </p:nvPicPr>
        <p:blipFill rotWithShape="1">
          <a:blip r:embed="rId3">
            <a:alphaModFix/>
          </a:blip>
          <a:srcRect l="15701" r="19116"/>
          <a:stretch/>
        </p:blipFill>
        <p:spPr>
          <a:xfrm>
            <a:off x="11982810" y="2334816"/>
            <a:ext cx="7377738" cy="740400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64"/>
          <p:cNvSpPr/>
          <p:nvPr/>
        </p:nvSpPr>
        <p:spPr>
          <a:xfrm>
            <a:off x="1555326" y="623735"/>
            <a:ext cx="11184020" cy="81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rtl="0"/>
            <a:r>
              <a:rPr lang="ru" sz="439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ЦЕЛЬ: </a:t>
            </a:r>
            <a:r>
              <a:rPr lang="ru" sz="4398" b="1" dirty="0">
                <a:solidFill>
                  <a:srgbClr val="AD9578"/>
                </a:solidFill>
              </a:rPr>
              <a:t>ЦИФРОВАЯ ТРАНСФОРМАЦИЯ</a:t>
            </a:r>
            <a:endParaRPr sz="4398" b="1" dirty="0">
              <a:solidFill>
                <a:srgbClr val="AD9578"/>
              </a:solidFill>
            </a:endParaRPr>
          </a:p>
        </p:txBody>
      </p:sp>
      <p:sp>
        <p:nvSpPr>
          <p:cNvPr id="343" name="Google Shape;343;p64"/>
          <p:cNvSpPr txBox="1"/>
          <p:nvPr/>
        </p:nvSpPr>
        <p:spPr>
          <a:xfrm>
            <a:off x="1745473" y="1997690"/>
            <a:ext cx="1137861" cy="108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201022" rIns="201022" bIns="201022" anchor="t" anchorCtr="0">
            <a:spAutoFit/>
          </a:bodyPr>
          <a:lstStyle/>
          <a:p>
            <a:pPr algn="ctr" rtl="0">
              <a:buSzPts val="1600"/>
            </a:pPr>
            <a:r>
              <a:rPr lang="ru" sz="4398" b="1">
                <a:solidFill>
                  <a:srgbClr val="AD9578"/>
                </a:solidFill>
                <a:latin typeface="Georgia"/>
                <a:ea typeface="Georgia"/>
                <a:cs typeface="Georgia"/>
                <a:sym typeface="Georgia"/>
              </a:rPr>
              <a:t>01</a:t>
            </a:r>
            <a:endParaRPr sz="4398" b="1">
              <a:solidFill>
                <a:srgbClr val="AD957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4" name="Google Shape;344;p64"/>
          <p:cNvSpPr txBox="1"/>
          <p:nvPr/>
        </p:nvSpPr>
        <p:spPr>
          <a:xfrm>
            <a:off x="1691379" y="4026051"/>
            <a:ext cx="1246040" cy="108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201022" rIns="201022" bIns="201022" anchor="t" anchorCtr="0">
            <a:spAutoFit/>
          </a:bodyPr>
          <a:lstStyle/>
          <a:p>
            <a:pPr algn="ctr" rtl="0">
              <a:buSzPts val="1600"/>
            </a:pPr>
            <a:r>
              <a:rPr lang="ru" sz="4398" b="1">
                <a:solidFill>
                  <a:srgbClr val="AD9578"/>
                </a:solidFill>
                <a:latin typeface="Georgia"/>
                <a:ea typeface="Georgia"/>
                <a:cs typeface="Georgia"/>
                <a:sym typeface="Georgia"/>
              </a:rPr>
              <a:t>02</a:t>
            </a:r>
            <a:endParaRPr sz="4398" b="1">
              <a:solidFill>
                <a:srgbClr val="AD957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5" name="Google Shape;345;p64"/>
          <p:cNvSpPr txBox="1"/>
          <p:nvPr/>
        </p:nvSpPr>
        <p:spPr>
          <a:xfrm>
            <a:off x="1691379" y="6492241"/>
            <a:ext cx="1246040" cy="108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201022" rIns="201022" bIns="201022" anchor="t" anchorCtr="0">
            <a:spAutoFit/>
          </a:bodyPr>
          <a:lstStyle/>
          <a:p>
            <a:pPr algn="ctr" rtl="0">
              <a:buSzPts val="1600"/>
            </a:pPr>
            <a:r>
              <a:rPr lang="ru" sz="4398" b="1">
                <a:solidFill>
                  <a:srgbClr val="AD9578"/>
                </a:solidFill>
                <a:latin typeface="Georgia"/>
                <a:ea typeface="Georgia"/>
                <a:cs typeface="Georgia"/>
                <a:sym typeface="Georgia"/>
              </a:rPr>
              <a:t>03</a:t>
            </a:r>
            <a:endParaRPr sz="4398" b="1">
              <a:solidFill>
                <a:srgbClr val="AD957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6" name="Google Shape;346;p64"/>
          <p:cNvSpPr txBox="1"/>
          <p:nvPr/>
        </p:nvSpPr>
        <p:spPr>
          <a:xfrm>
            <a:off x="1691379" y="8476847"/>
            <a:ext cx="1246040" cy="108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201022" rIns="201022" bIns="201022" anchor="t" anchorCtr="0">
            <a:spAutoFit/>
          </a:bodyPr>
          <a:lstStyle/>
          <a:p>
            <a:pPr algn="ctr" rtl="0">
              <a:buSzPts val="1600"/>
            </a:pPr>
            <a:r>
              <a:rPr lang="ru" sz="4398" b="1">
                <a:solidFill>
                  <a:srgbClr val="AD9578"/>
                </a:solidFill>
                <a:latin typeface="Georgia"/>
                <a:ea typeface="Georgia"/>
                <a:cs typeface="Georgia"/>
                <a:sym typeface="Georgia"/>
              </a:rPr>
              <a:t>04</a:t>
            </a:r>
            <a:endParaRPr sz="4398" b="1">
              <a:solidFill>
                <a:srgbClr val="AD957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" name="Google Shape;1922;p233"/>
          <p:cNvPicPr preferRelativeResize="0"/>
          <p:nvPr/>
        </p:nvPicPr>
        <p:blipFill rotWithShape="1">
          <a:blip r:embed="rId4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924;p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5"/>
          <p:cNvSpPr/>
          <p:nvPr/>
        </p:nvSpPr>
        <p:spPr>
          <a:xfrm>
            <a:off x="1574077" y="635476"/>
            <a:ext cx="8954472" cy="1015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rtl="0"/>
            <a:r>
              <a:rPr lang="ru-RU" sz="4398" b="1" dirty="0">
                <a:solidFill>
                  <a:srgbClr val="AD9578"/>
                </a:solidFill>
              </a:rPr>
              <a:t>Цифровая экономика</a:t>
            </a:r>
          </a:p>
        </p:txBody>
      </p:sp>
      <p:pic>
        <p:nvPicPr>
          <p:cNvPr id="354" name="Google Shape;354;p65"/>
          <p:cNvPicPr preferRelativeResize="0"/>
          <p:nvPr/>
        </p:nvPicPr>
        <p:blipFill rotWithShape="1">
          <a:blip r:embed="rId3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613" t="10642" r="77483"/>
          <a:stretch/>
        </p:blipFill>
        <p:spPr>
          <a:xfrm>
            <a:off x="3659837" y="2481331"/>
            <a:ext cx="2158814" cy="2374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65"/>
          <p:cNvPicPr preferRelativeResize="0"/>
          <p:nvPr/>
        </p:nvPicPr>
        <p:blipFill rotWithShape="1">
          <a:blip r:embed="rId4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72267"/>
          <a:stretch/>
        </p:blipFill>
        <p:spPr>
          <a:xfrm>
            <a:off x="5955598" y="6305824"/>
            <a:ext cx="2955884" cy="276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5"/>
          <p:cNvPicPr preferRelativeResize="0"/>
          <p:nvPr/>
        </p:nvPicPr>
        <p:blipFill rotWithShape="1">
          <a:blip r:embed="rId4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75315" t="3136"/>
          <a:stretch/>
        </p:blipFill>
        <p:spPr>
          <a:xfrm>
            <a:off x="12427574" y="6305824"/>
            <a:ext cx="2609442" cy="265467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65"/>
          <p:cNvSpPr/>
          <p:nvPr/>
        </p:nvSpPr>
        <p:spPr>
          <a:xfrm>
            <a:off x="2052808" y="4777219"/>
            <a:ext cx="5335084" cy="130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algn="ctr" rtl="0"/>
            <a:r>
              <a:rPr lang="ru" sz="351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Кадры для</a:t>
            </a:r>
          </a:p>
          <a:p>
            <a:pPr algn="ctr" rtl="0"/>
            <a:r>
              <a:rPr lang="ru" sz="351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цифровой экономики</a:t>
            </a:r>
            <a:endParaRPr sz="3518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8" name="Google Shape;358;p65"/>
          <p:cNvSpPr/>
          <p:nvPr/>
        </p:nvSpPr>
        <p:spPr>
          <a:xfrm>
            <a:off x="7853791" y="4777219"/>
            <a:ext cx="5592340" cy="130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algn="ctr" rtl="0"/>
            <a:r>
              <a:rPr lang="ru" sz="351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Информационная инфраструктура</a:t>
            </a:r>
            <a:endParaRPr sz="3518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9" name="Google Shape;359;p65"/>
          <p:cNvSpPr/>
          <p:nvPr/>
        </p:nvSpPr>
        <p:spPr>
          <a:xfrm>
            <a:off x="13836642" y="4777218"/>
            <a:ext cx="5592340" cy="109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algn="ctr" rtl="0"/>
            <a:r>
              <a:rPr lang="ru" sz="351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Информационная безопасность</a:t>
            </a:r>
            <a:endParaRPr sz="3518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0" name="Google Shape;360;p65"/>
          <p:cNvSpPr/>
          <p:nvPr/>
        </p:nvSpPr>
        <p:spPr>
          <a:xfrm>
            <a:off x="5699170" y="8974272"/>
            <a:ext cx="3468684" cy="125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algn="ctr" rtl="0"/>
            <a:r>
              <a:rPr lang="ru" sz="351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Цифровые </a:t>
            </a:r>
            <a:endParaRPr sz="3518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rtl="0"/>
            <a:r>
              <a:rPr lang="ru" sz="351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технологии</a:t>
            </a:r>
            <a:endParaRPr sz="3518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1" name="Google Shape;361;p65"/>
          <p:cNvSpPr/>
          <p:nvPr/>
        </p:nvSpPr>
        <p:spPr>
          <a:xfrm>
            <a:off x="11715707" y="8715780"/>
            <a:ext cx="4435389" cy="195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algn="ctr" rtl="0"/>
            <a:r>
              <a:rPr lang="ru" sz="351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Цифровое </a:t>
            </a:r>
            <a:endParaRPr sz="3518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rtl="0"/>
            <a:r>
              <a:rPr lang="ru" sz="351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государственное </a:t>
            </a:r>
            <a:endParaRPr sz="3518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rtl="0"/>
            <a:r>
              <a:rPr lang="ru" sz="3518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управление</a:t>
            </a:r>
            <a:endParaRPr sz="3518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Google Shape;1922;p233"/>
          <p:cNvPicPr preferRelativeResize="0"/>
          <p:nvPr/>
        </p:nvPicPr>
        <p:blipFill rotWithShape="1">
          <a:blip r:embed="rId5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4;p65"/>
          <p:cNvPicPr preferRelativeResize="0"/>
          <p:nvPr/>
        </p:nvPicPr>
        <p:blipFill rotWithShape="1">
          <a:blip r:embed="rId3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0501" t="10642" r="39595"/>
          <a:stretch/>
        </p:blipFill>
        <p:spPr>
          <a:xfrm>
            <a:off x="9570554" y="2481331"/>
            <a:ext cx="2158814" cy="2374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4;p65"/>
          <p:cNvPicPr preferRelativeResize="0"/>
          <p:nvPr/>
        </p:nvPicPr>
        <p:blipFill rotWithShape="1">
          <a:blip r:embed="rId3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77985" t="10642" r="2111"/>
          <a:stretch/>
        </p:blipFill>
        <p:spPr>
          <a:xfrm>
            <a:off x="15553405" y="2481331"/>
            <a:ext cx="2158814" cy="2374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924;p2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6"/>
          <p:cNvSpPr txBox="1"/>
          <p:nvPr/>
        </p:nvSpPr>
        <p:spPr>
          <a:xfrm>
            <a:off x="14229647" y="4734037"/>
            <a:ext cx="6137854" cy="115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79" rIns="91414" bIns="45679" anchor="ctr" anchorCtr="0">
            <a:noAutofit/>
          </a:bodyPr>
          <a:lstStyle/>
          <a:p>
            <a:pPr rtl="0">
              <a:buClr>
                <a:srgbClr val="393B3B"/>
              </a:buClr>
              <a:buSzPts val="1500"/>
            </a:pPr>
            <a:r>
              <a:rPr lang="ru" sz="3298" b="1" dirty="0">
                <a:solidFill>
                  <a:srgbClr val="393B3B"/>
                </a:solidFill>
                <a:sym typeface="Arial"/>
              </a:rPr>
              <a:t>услуг доступно </a:t>
            </a:r>
          </a:p>
          <a:p>
            <a:pPr rtl="0">
              <a:buClr>
                <a:srgbClr val="393B3B"/>
              </a:buClr>
              <a:buSzPts val="1500"/>
            </a:pPr>
            <a:r>
              <a:rPr lang="ru" sz="3298" b="1" dirty="0">
                <a:solidFill>
                  <a:srgbClr val="393B3B"/>
                </a:solidFill>
                <a:sym typeface="Arial"/>
              </a:rPr>
              <a:t>на портале </a:t>
            </a:r>
            <a:endParaRPr sz="1319" dirty="0"/>
          </a:p>
        </p:txBody>
      </p:sp>
      <p:sp>
        <p:nvSpPr>
          <p:cNvPr id="370" name="Google Shape;370;p66"/>
          <p:cNvSpPr/>
          <p:nvPr/>
        </p:nvSpPr>
        <p:spPr>
          <a:xfrm>
            <a:off x="11084232" y="8536478"/>
            <a:ext cx="2646122" cy="115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7" tIns="34301" rIns="68547" bIns="34301" anchor="ctr" anchorCtr="0">
            <a:noAutofit/>
          </a:bodyPr>
          <a:lstStyle/>
          <a:p>
            <a:pPr rtl="0">
              <a:lnSpc>
                <a:spcPct val="150000"/>
              </a:lnSpc>
            </a:pPr>
            <a:r>
              <a:rPr lang="ru" sz="6596" b="1" i="1" dirty="0">
                <a:solidFill>
                  <a:srgbClr val="AD9578"/>
                </a:solidFill>
                <a:latin typeface="Georgia"/>
                <a:ea typeface="Georgia"/>
                <a:cs typeface="Georgia"/>
                <a:sym typeface="Georgia"/>
              </a:rPr>
              <a:t>+ 93</a:t>
            </a:r>
            <a:endParaRPr sz="6596" b="1" i="1" dirty="0">
              <a:solidFill>
                <a:srgbClr val="AD957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66"/>
          <p:cNvSpPr/>
          <p:nvPr/>
        </p:nvSpPr>
        <p:spPr>
          <a:xfrm>
            <a:off x="1709875" y="2399370"/>
            <a:ext cx="6408961" cy="129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79" rIns="91414" bIns="45679" anchor="t" anchorCtr="0">
            <a:noAutofit/>
          </a:bodyPr>
          <a:lstStyle/>
          <a:p>
            <a:pPr rtl="0"/>
            <a:r>
              <a:rPr lang="ru" sz="2199" dirty="0">
                <a:solidFill>
                  <a:srgbClr val="393B3B"/>
                </a:solidFill>
                <a:sym typeface="Arial"/>
              </a:rPr>
              <a:t>Переведено </a:t>
            </a:r>
            <a:r>
              <a:rPr lang="ru" sz="2199" b="1" dirty="0">
                <a:solidFill>
                  <a:srgbClr val="393B3B"/>
                </a:solidFill>
                <a:sym typeface="Arial"/>
              </a:rPr>
              <a:t>100</a:t>
            </a:r>
            <a:r>
              <a:rPr lang="en-AU" sz="2199" b="1" dirty="0">
                <a:solidFill>
                  <a:srgbClr val="393B3B"/>
                </a:solidFill>
                <a:sym typeface="Arial"/>
              </a:rPr>
              <a:t>%</a:t>
            </a:r>
            <a:r>
              <a:rPr lang="ru-RU" sz="2199" b="1" dirty="0">
                <a:solidFill>
                  <a:srgbClr val="393B3B"/>
                </a:solidFill>
                <a:sym typeface="Arial"/>
              </a:rPr>
              <a:t> массовых социально значимых</a:t>
            </a:r>
            <a:r>
              <a:rPr lang="ru" sz="2199" b="1" dirty="0">
                <a:solidFill>
                  <a:srgbClr val="393B3B"/>
                </a:solidFill>
                <a:sym typeface="Arial"/>
              </a:rPr>
              <a:t> услуг в электронный вид</a:t>
            </a:r>
            <a:br>
              <a:rPr lang="ru" sz="2199" b="1" dirty="0">
                <a:solidFill>
                  <a:srgbClr val="393B3B"/>
                </a:solidFill>
                <a:sym typeface="Arial"/>
              </a:rPr>
            </a:br>
            <a:r>
              <a:rPr lang="ru" sz="2199" dirty="0">
                <a:solidFill>
                  <a:srgbClr val="393B3B"/>
                </a:solidFill>
                <a:sym typeface="Arial"/>
              </a:rPr>
              <a:t>до 31.12.2022 </a:t>
            </a:r>
            <a:r>
              <a:rPr lang="ru" sz="2199" b="1" i="1" dirty="0">
                <a:solidFill>
                  <a:srgbClr val="AD9578"/>
                </a:solidFill>
                <a:sym typeface="Arial"/>
              </a:rPr>
              <a:t>(Поручение Президента РФ)</a:t>
            </a:r>
            <a:endParaRPr sz="2199" b="1" i="1" dirty="0">
              <a:solidFill>
                <a:srgbClr val="AD9578"/>
              </a:solidFill>
              <a:sym typeface="Arial"/>
            </a:endParaRPr>
          </a:p>
        </p:txBody>
      </p:sp>
      <p:sp>
        <p:nvSpPr>
          <p:cNvPr id="374" name="Google Shape;374;p66"/>
          <p:cNvSpPr/>
          <p:nvPr/>
        </p:nvSpPr>
        <p:spPr>
          <a:xfrm>
            <a:off x="1694757" y="690902"/>
            <a:ext cx="13392023" cy="1609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7" tIns="34301" rIns="68547" bIns="34301" anchor="t" anchorCtr="0">
            <a:noAutofit/>
          </a:bodyPr>
          <a:lstStyle/>
          <a:p>
            <a:pPr rtl="0"/>
            <a:r>
              <a:rPr lang="ru" sz="4398" b="1" dirty="0">
                <a:solidFill>
                  <a:schemeClr val="tx1">
                    <a:lumMod val="85000"/>
                    <a:lumOff val="15000"/>
                  </a:schemeClr>
                </a:solidFill>
                <a:sym typeface="Arial"/>
              </a:rPr>
              <a:t>Перевод государственных и муниципальных услуг в электронный вид</a:t>
            </a:r>
            <a:endParaRPr sz="4398" b="1" dirty="0">
              <a:solidFill>
                <a:schemeClr val="tx1">
                  <a:lumMod val="85000"/>
                  <a:lumOff val="15000"/>
                </a:schemeClr>
              </a:solidFill>
              <a:sym typeface="Arial"/>
            </a:endParaRPr>
          </a:p>
        </p:txBody>
      </p:sp>
      <p:sp>
        <p:nvSpPr>
          <p:cNvPr id="375" name="Google Shape;375;p66"/>
          <p:cNvSpPr/>
          <p:nvPr/>
        </p:nvSpPr>
        <p:spPr>
          <a:xfrm>
            <a:off x="11945898" y="4658913"/>
            <a:ext cx="2067384" cy="1108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79" rIns="91414" bIns="45679" anchor="t" anchorCtr="0">
            <a:noAutofit/>
          </a:bodyPr>
          <a:lstStyle/>
          <a:p>
            <a:pPr rtl="0"/>
            <a:r>
              <a:rPr lang="ru" sz="6596" b="1" dirty="0">
                <a:solidFill>
                  <a:srgbClr val="AD9578"/>
                </a:solidFill>
                <a:latin typeface="Georgia"/>
                <a:sym typeface="Georgia"/>
              </a:rPr>
              <a:t>232</a:t>
            </a:r>
            <a:r>
              <a:rPr lang="ru" sz="6596" b="1" dirty="0">
                <a:solidFill>
                  <a:srgbClr val="393B3B"/>
                </a:solidFill>
                <a:sym typeface="Arial"/>
              </a:rPr>
              <a:t> </a:t>
            </a:r>
            <a:endParaRPr sz="659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66"/>
          <p:cNvSpPr/>
          <p:nvPr/>
        </p:nvSpPr>
        <p:spPr>
          <a:xfrm>
            <a:off x="14254294" y="8691357"/>
            <a:ext cx="3329810" cy="107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79" rIns="91414" bIns="45679" anchor="t" anchorCtr="0">
            <a:noAutofit/>
          </a:bodyPr>
          <a:lstStyle/>
          <a:p>
            <a:pPr rtl="0"/>
            <a:r>
              <a:rPr lang="ru" sz="3298" b="1" dirty="0">
                <a:solidFill>
                  <a:srgbClr val="393B3B"/>
                </a:solidFill>
                <a:sym typeface="Arial"/>
              </a:rPr>
              <a:t>услуг до конца </a:t>
            </a:r>
            <a:endParaRPr sz="3298" b="1" dirty="0">
              <a:solidFill>
                <a:srgbClr val="393B3B"/>
              </a:solidFill>
              <a:sym typeface="Arial"/>
            </a:endParaRPr>
          </a:p>
          <a:p>
            <a:pPr rtl="0"/>
            <a:r>
              <a:rPr lang="ru" sz="3298" b="1" dirty="0">
                <a:solidFill>
                  <a:srgbClr val="393B3B"/>
                </a:solidFill>
                <a:sym typeface="Arial"/>
              </a:rPr>
              <a:t>2022 года</a:t>
            </a:r>
            <a:endParaRPr sz="3298" b="1" dirty="0">
              <a:solidFill>
                <a:srgbClr val="393B3B"/>
              </a:solidFill>
              <a:sym typeface="Arial"/>
            </a:endParaRPr>
          </a:p>
        </p:txBody>
      </p:sp>
      <p:cxnSp>
        <p:nvCxnSpPr>
          <p:cNvPr id="377" name="Google Shape;377;p66"/>
          <p:cNvCxnSpPr/>
          <p:nvPr/>
        </p:nvCxnSpPr>
        <p:spPr>
          <a:xfrm>
            <a:off x="12805883" y="6270672"/>
            <a:ext cx="0" cy="2018467"/>
          </a:xfrm>
          <a:prstGeom prst="straightConnector1">
            <a:avLst/>
          </a:prstGeom>
          <a:noFill/>
          <a:ln w="38100" cap="flat" cmpd="sng">
            <a:solidFill>
              <a:srgbClr val="AD9578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78" name="Google Shape;37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1667" y="3964730"/>
            <a:ext cx="9000928" cy="663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22;p233"/>
          <p:cNvPicPr preferRelativeResize="0"/>
          <p:nvPr/>
        </p:nvPicPr>
        <p:blipFill rotWithShape="1">
          <a:blip r:embed="rId4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24;p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/>
          <p:nvPr/>
        </p:nvSpPr>
        <p:spPr>
          <a:xfrm>
            <a:off x="10714133" y="2066237"/>
            <a:ext cx="8431907" cy="727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rtl="0"/>
            <a:r>
              <a:rPr lang="ru" sz="4617" dirty="0"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Президент России </a:t>
            </a:r>
            <a:endParaRPr sz="4617" dirty="0">
              <a:latin typeface="Oswald Regular" panose="02000503000000000000" pitchFamily="2" charset="-52"/>
              <a:ea typeface="Oswald"/>
              <a:cs typeface="Oswald"/>
              <a:sym typeface="Oswald"/>
            </a:endParaRPr>
          </a:p>
          <a:p>
            <a:pPr rtl="0"/>
            <a:r>
              <a:rPr lang="ru" sz="4617" dirty="0"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Путин В.В. поручил</a:t>
            </a:r>
            <a:endParaRPr sz="4617" dirty="0">
              <a:latin typeface="Oswald Regular" panose="02000503000000000000" pitchFamily="2" charset="-52"/>
              <a:ea typeface="Oswald"/>
              <a:cs typeface="Oswald"/>
              <a:sym typeface="Oswald"/>
            </a:endParaRPr>
          </a:p>
          <a:p>
            <a:pPr lvl="0"/>
            <a:r>
              <a:rPr lang="ru-RU" sz="4617" dirty="0"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разработать и утвердить региональные стратегии цифровой трансформации ключевых отраслей экономики, социальной сферы, государственного управления в целях достижения их «цифровой зрелости» </a:t>
            </a:r>
            <a:endParaRPr sz="4617" dirty="0">
              <a:latin typeface="Oswald Regular" panose="02000503000000000000" pitchFamily="2" charset="-52"/>
              <a:ea typeface="Oswald"/>
              <a:cs typeface="Oswald"/>
              <a:sym typeface="Oswald"/>
            </a:endParaRPr>
          </a:p>
        </p:txBody>
      </p:sp>
      <p:pic>
        <p:nvPicPr>
          <p:cNvPr id="5" name="Google Shape;175;p23"/>
          <p:cNvPicPr preferRelativeResize="0"/>
          <p:nvPr/>
        </p:nvPicPr>
        <p:blipFill rotWithShape="1">
          <a:blip r:embed="rId3">
            <a:alphaModFix/>
          </a:blip>
          <a:srcRect l="18843" r="22978"/>
          <a:stretch/>
        </p:blipFill>
        <p:spPr>
          <a:xfrm>
            <a:off x="88" y="-15230"/>
            <a:ext cx="9869977" cy="11332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613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85;p73"/>
          <p:cNvSpPr txBox="1"/>
          <p:nvPr/>
        </p:nvSpPr>
        <p:spPr>
          <a:xfrm>
            <a:off x="1177290" y="358775"/>
            <a:ext cx="17684750" cy="241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0" tIns="100482" rIns="201020" bIns="100482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ru-RU" sz="4800" b="1">
                <a:solidFill>
                  <a:srgbClr val="AD9578"/>
                </a:solidFill>
                <a:sym typeface="+mn-ea"/>
              </a:rPr>
              <a:t>Стратегия в области цифровой трансформации отраслей экономики, социальной сферы и государственного управления Республики Татарстан</a:t>
            </a:r>
            <a:endParaRPr lang="ru-RU" sz="4800" b="1" i="0" u="none" strike="noStrike" cap="none" dirty="0">
              <a:solidFill>
                <a:srgbClr val="AD9578"/>
              </a:solidFill>
              <a:latin typeface="Oswald Regular" panose="02000503000000000000" pitchFamily="2" charset="-52"/>
              <a:ea typeface="Oswald Regular"/>
              <a:cs typeface="Oswald Regular"/>
              <a:sym typeface="+mn-ea"/>
            </a:endParaRPr>
          </a:p>
        </p:txBody>
      </p:sp>
      <p:sp>
        <p:nvSpPr>
          <p:cNvPr id="8" name="Google Shape;165;p34"/>
          <p:cNvSpPr txBox="1"/>
          <p:nvPr/>
        </p:nvSpPr>
        <p:spPr>
          <a:xfrm>
            <a:off x="2762271" y="2677818"/>
            <a:ext cx="6523065" cy="378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0" tIns="201020" rIns="201020" bIns="20102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795" b="1" dirty="0">
                <a:solidFill>
                  <a:srgbClr val="E32716"/>
                </a:solidFill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35</a:t>
            </a:r>
            <a:endParaRPr lang="en-US" sz="8795" b="1" dirty="0">
              <a:solidFill>
                <a:schemeClr val="tx1"/>
              </a:solidFill>
              <a:latin typeface="Oswald Regular" panose="02000503000000000000" pitchFamily="2" charset="-52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chemeClr val="tx1"/>
                </a:solidFill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о</a:t>
            </a:r>
            <a:r>
              <a:rPr lang="en-US" sz="4400" dirty="0">
                <a:solidFill>
                  <a:schemeClr val="tx1"/>
                </a:solidFill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рганов государственной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tx1"/>
                </a:solidFill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власти</a:t>
            </a:r>
            <a:r>
              <a:rPr lang="en-US" sz="4400" dirty="0">
                <a:solidFill>
                  <a:schemeClr val="tx1"/>
                </a:solidFill>
                <a:latin typeface="Oswald Regular" panose="02000503000000000000" pitchFamily="2" charset="-52"/>
                <a:ea typeface="Oswald Regular"/>
                <a:cs typeface="Oswald Regular"/>
                <a:sym typeface="Oswald Regular"/>
              </a:rPr>
              <a:t> </a:t>
            </a:r>
            <a:endParaRPr sz="4400" dirty="0">
              <a:solidFill>
                <a:schemeClr val="tx1"/>
              </a:solidFill>
              <a:latin typeface="Oswald Regular" panose="02000503000000000000" pitchFamily="2" charset="-52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9" name="Google Shape;165;p34"/>
          <p:cNvSpPr txBox="1"/>
          <p:nvPr/>
        </p:nvSpPr>
        <p:spPr>
          <a:xfrm>
            <a:off x="11259016" y="2774973"/>
            <a:ext cx="6523065" cy="2432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0" tIns="201020" rIns="201020" bIns="20102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795" b="1" dirty="0">
                <a:solidFill>
                  <a:srgbClr val="E32716"/>
                </a:solidFill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б</a:t>
            </a:r>
            <a:r>
              <a:rPr lang="en-US" sz="8795" b="1" dirty="0">
                <a:solidFill>
                  <a:srgbClr val="E32716"/>
                </a:solidFill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олее 60</a:t>
            </a:r>
            <a:endParaRPr lang="en-US" sz="8795" b="1" dirty="0">
              <a:solidFill>
                <a:schemeClr val="tx1"/>
              </a:solidFill>
              <a:latin typeface="Oswald Regular" panose="02000503000000000000" pitchFamily="2" charset="-52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chemeClr val="tx1"/>
                </a:solidFill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рабочих встреч</a:t>
            </a:r>
            <a:endParaRPr sz="4400" dirty="0">
              <a:solidFill>
                <a:schemeClr val="tx1"/>
              </a:solidFill>
              <a:latin typeface="Oswald Regular" panose="02000503000000000000" pitchFamily="2" charset="-52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1" name="Google Shape;165;p34"/>
          <p:cNvSpPr txBox="1"/>
          <p:nvPr/>
        </p:nvSpPr>
        <p:spPr>
          <a:xfrm>
            <a:off x="2859424" y="6789311"/>
            <a:ext cx="6523065" cy="2432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0" tIns="201020" rIns="201020" bIns="20102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795" b="1" dirty="0">
                <a:solidFill>
                  <a:srgbClr val="E32716"/>
                </a:solidFill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257</a:t>
            </a:r>
            <a:endParaRPr lang="en-US" sz="8795" b="1" dirty="0">
              <a:solidFill>
                <a:schemeClr val="tx1"/>
              </a:solidFill>
              <a:latin typeface="Oswald Regular" panose="02000503000000000000" pitchFamily="2" charset="-52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chemeClr val="tx1"/>
                </a:solidFill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заявленных проектов</a:t>
            </a:r>
            <a:endParaRPr sz="4400" dirty="0">
              <a:solidFill>
                <a:schemeClr val="tx1"/>
              </a:solidFill>
              <a:latin typeface="Oswald Regular" panose="02000503000000000000" pitchFamily="2" charset="-52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2" name="Google Shape;165;p34"/>
          <p:cNvSpPr txBox="1"/>
          <p:nvPr/>
        </p:nvSpPr>
        <p:spPr>
          <a:xfrm>
            <a:off x="11259016" y="6789311"/>
            <a:ext cx="6523065" cy="2432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0" tIns="201020" rIns="201020" bIns="20102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795" b="1" dirty="0">
                <a:solidFill>
                  <a:srgbClr val="E32716"/>
                </a:solidFill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91</a:t>
            </a:r>
            <a:endParaRPr lang="en-US" sz="8795" b="1" dirty="0">
              <a:solidFill>
                <a:schemeClr val="tx1"/>
              </a:solidFill>
              <a:latin typeface="Oswald Regular" panose="02000503000000000000" pitchFamily="2" charset="-52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chemeClr val="tx1"/>
                </a:solidFill>
                <a:latin typeface="Oswald Regular" panose="02000503000000000000" pitchFamily="2" charset="-52"/>
                <a:ea typeface="Oswald"/>
                <a:cs typeface="Oswald"/>
                <a:sym typeface="Oswald"/>
              </a:rPr>
              <a:t>проект отобран</a:t>
            </a:r>
            <a:endParaRPr sz="4400" dirty="0">
              <a:solidFill>
                <a:schemeClr val="tx1"/>
              </a:solidFill>
              <a:latin typeface="Oswald Regular" panose="02000503000000000000" pitchFamily="2" charset="-52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825544328" name="Google Shape;104;p15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6890250" y="82510"/>
            <a:ext cx="2812459" cy="1919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2570008" name="Google Shape;99;p15"/>
          <p:cNvSpPr txBox="1"/>
          <p:nvPr/>
        </p:nvSpPr>
        <p:spPr bwMode="auto">
          <a:xfrm>
            <a:off x="1131025" y="1361310"/>
            <a:ext cx="10247221" cy="48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3050" b="0" i="0" u="none" strike="noStrike" cap="none">
              <a:solidFill>
                <a:srgbClr val="191919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048879143" name="Google Shape;100;p15"/>
          <p:cNvSpPr txBox="1"/>
          <p:nvPr/>
        </p:nvSpPr>
        <p:spPr bwMode="auto">
          <a:xfrm>
            <a:off x="968966" y="257931"/>
            <a:ext cx="17683040" cy="2285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 u="none" strike="noStrike" cap="none" spc="0">
                <a:solidFill>
                  <a:srgbClr val="AD9578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Стратегия в области цифровой трансформации отраслей экономики, социальной сферы и государственного управления Республики Татарстан</a:t>
            </a:r>
            <a:endParaRPr sz="4800" b="1" i="0" u="none" strike="noStrike" cap="none" spc="0">
              <a:solidFill>
                <a:srgbClr val="AD9578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920201336" name="Google Shape;104;p15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6893604" y="117529"/>
            <a:ext cx="2812459" cy="1919090"/>
          </a:xfrm>
          <a:prstGeom prst="rect">
            <a:avLst/>
          </a:prstGeom>
          <a:noFill/>
          <a:ln>
            <a:noFill/>
          </a:ln>
        </p:spPr>
      </p:pic>
      <p:sp>
        <p:nvSpPr>
          <p:cNvPr id="365862217" name="Прямоугольник 365862216"/>
          <p:cNvSpPr/>
          <p:nvPr/>
        </p:nvSpPr>
        <p:spPr bwMode="auto">
          <a:xfrm>
            <a:off x="7391245" y="3257532"/>
            <a:ext cx="13653704" cy="1371636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>
              <a:defRPr/>
            </a:pPr>
            <a:r>
              <a:rPr lang="ru-RU" sz="2800" b="1" i="0" u="none" strike="noStrike" cap="none" spc="0" dirty="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Единая информационно-аналитическая система прогнозирования и анализа тарифов организаций топливно-энергетического комплекса и жилищно-коммунального хозяйства в РТ</a:t>
            </a:r>
            <a:endParaRPr sz="2800" b="1" i="0" u="none" strike="noStrike" cap="none" spc="0" dirty="0">
              <a:solidFill>
                <a:schemeClr val="tx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899396478" name="Прямоугольник 899396477"/>
          <p:cNvSpPr/>
          <p:nvPr/>
        </p:nvSpPr>
        <p:spPr bwMode="auto">
          <a:xfrm>
            <a:off x="7448395" y="7334267"/>
            <a:ext cx="11260762" cy="1371636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>
              <a:defRPr/>
            </a:pPr>
            <a:r>
              <a:rPr sz="2800" b="1" i="0" u="none" strike="noStrike" cap="none" spc="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Прогнозирование и анализ тарифов организаций топливно-энергетического комплекса и жилищно-коммунального хозяйства</a:t>
            </a:r>
          </a:p>
        </p:txBody>
      </p:sp>
      <p:sp>
        <p:nvSpPr>
          <p:cNvPr id="1152607177" name="Текстовое поле 1152607176"/>
          <p:cNvSpPr txBox="1"/>
          <p:nvPr/>
        </p:nvSpPr>
        <p:spPr bwMode="auto">
          <a:xfrm>
            <a:off x="442940" y="4152899"/>
            <a:ext cx="9367618" cy="256974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7200" dirty="0">
                <a:solidFill>
                  <a:srgbClr val="FF0000"/>
                </a:solidFill>
              </a:rPr>
              <a:t>2 </a:t>
            </a:r>
            <a:r>
              <a:rPr sz="7200" dirty="0" err="1">
                <a:solidFill>
                  <a:srgbClr val="FF0000"/>
                </a:solidFill>
              </a:rPr>
              <a:t>проекта</a:t>
            </a:r>
            <a:endParaRPr sz="72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4800" b="1" i="0" u="none" strike="noStrike" cap="none" spc="0" dirty="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Государственный комитет </a:t>
            </a:r>
          </a:p>
          <a:p>
            <a:pPr>
              <a:defRPr/>
            </a:pPr>
            <a:r>
              <a:rPr lang="ru-RU" sz="4800" b="1" i="0" u="none" strike="noStrike" cap="none" spc="0" dirty="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РТ по тарифам</a:t>
            </a:r>
            <a:endParaRPr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48550" y="3258185"/>
            <a:ext cx="12591415" cy="1568450"/>
          </a:xfrm>
          <a:prstGeom prst="rect">
            <a:avLst/>
          </a:prstGeom>
          <a:noFill/>
          <a:ln>
            <a:solidFill>
              <a:srgbClr val="EDDBA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7391400" y="7235825"/>
            <a:ext cx="12591415" cy="1568450"/>
          </a:xfrm>
          <a:prstGeom prst="rect">
            <a:avLst/>
          </a:prstGeom>
          <a:noFill/>
          <a:ln>
            <a:solidFill>
              <a:srgbClr val="EDDBA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cxnSp>
        <p:nvCxnSpPr>
          <p:cNvPr id="3" name="Прямая со стрелкой 2"/>
          <p:cNvCxnSpPr>
            <a:stCxn id="1152607177" idx="0"/>
          </p:cNvCxnSpPr>
          <p:nvPr/>
        </p:nvCxnSpPr>
        <p:spPr>
          <a:xfrm flipV="1">
            <a:off x="5126749" y="3782696"/>
            <a:ext cx="1973821" cy="370203"/>
          </a:xfrm>
          <a:prstGeom prst="straightConnector1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4963795" y="7808595"/>
            <a:ext cx="2064385" cy="6350"/>
          </a:xfrm>
          <a:prstGeom prst="straightConnector1">
            <a:avLst/>
          </a:prstGeom>
          <a:ln w="920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3447" y="3939758"/>
            <a:ext cx="15675131" cy="171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277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 итогам заслушивания министерств</a:t>
            </a:r>
          </a:p>
          <a:p>
            <a:pPr algn="ctr"/>
            <a:r>
              <a:rPr lang="ru-RU" sz="5277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и ведомств согласовано выделение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75744" y="633960"/>
            <a:ext cx="12845891" cy="769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6500"/>
            </a:pPr>
            <a:r>
              <a:rPr lang="ru-RU" sz="4398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Год </a:t>
            </a:r>
            <a:r>
              <a:rPr lang="ru-RU" sz="4398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цифровизации</a:t>
            </a:r>
            <a:r>
              <a:rPr lang="ru-RU" sz="4398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в Республике Татарстан</a:t>
            </a:r>
          </a:p>
        </p:txBody>
      </p:sp>
      <p:pic>
        <p:nvPicPr>
          <p:cNvPr id="7" name="Google Shape;1924;p233">
            <a:extLst>
              <a:ext uri="{FF2B5EF4-FFF2-40B4-BE49-F238E27FC236}">
                <a16:creationId xmlns:a16="http://schemas.microsoft.com/office/drawing/2014/main" id="{95C5C91F-9EFD-D287-5F5B-381C716BA3A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4;p228"/>
          <p:cNvPicPr preferRelativeResize="0"/>
          <p:nvPr/>
        </p:nvPicPr>
        <p:blipFill rotWithShape="1">
          <a:blip r:embed="rId3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389276" y="6001590"/>
            <a:ext cx="11327139" cy="1953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93" b="1" dirty="0">
                <a:solidFill>
                  <a:srgbClr val="AD9578"/>
                </a:solidFill>
                <a:latin typeface="Georgia" panose="02040502050405020303" pitchFamily="18" charset="0"/>
              </a:rPr>
              <a:t>2995,6</a:t>
            </a:r>
            <a:r>
              <a:rPr lang="ru-RU" sz="3078" b="1" dirty="0">
                <a:solidFill>
                  <a:srgbClr val="AD9578"/>
                </a:solidFill>
              </a:rPr>
              <a:t> </a:t>
            </a:r>
            <a:r>
              <a:rPr lang="ru-RU" sz="7036" b="1" dirty="0">
                <a:solidFill>
                  <a:srgbClr val="AD9578"/>
                </a:solidFill>
                <a:latin typeface="Georgia" panose="02040502050405020303" pitchFamily="18" charset="0"/>
              </a:rPr>
              <a:t>млн рублей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8" name="Google Shape;1238;p17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2526" y="1839517"/>
            <a:ext cx="7508153" cy="750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7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66321" y="10684117"/>
            <a:ext cx="261792" cy="26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7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66321" y="8694522"/>
            <a:ext cx="261792" cy="26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75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3746" y="8669377"/>
            <a:ext cx="261792" cy="26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175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083746" y="9721066"/>
            <a:ext cx="261792" cy="26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175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66321" y="9731539"/>
            <a:ext cx="261792" cy="261792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175"/>
          <p:cNvSpPr/>
          <p:nvPr/>
        </p:nvSpPr>
        <p:spPr>
          <a:xfrm>
            <a:off x="11157590" y="2108425"/>
            <a:ext cx="6596296" cy="513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17499"/>
              </a:lnSpc>
            </a:pPr>
            <a:r>
              <a:rPr lang="ru" sz="2858" b="1">
                <a:solidFill>
                  <a:srgbClr val="434343"/>
                </a:solidFill>
              </a:rPr>
              <a:t>КАТЕГОРИИ МЕРОПРИЯТИЙ</a:t>
            </a:r>
            <a:endParaRPr sz="2858" b="1">
              <a:solidFill>
                <a:srgbClr val="434343"/>
              </a:solidFill>
            </a:endParaRPr>
          </a:p>
        </p:txBody>
      </p:sp>
      <p:sp>
        <p:nvSpPr>
          <p:cNvPr id="1245" name="Google Shape;1245;p175"/>
          <p:cNvSpPr/>
          <p:nvPr/>
        </p:nvSpPr>
        <p:spPr>
          <a:xfrm>
            <a:off x="1809121" y="4271203"/>
            <a:ext cx="3037594" cy="191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17333"/>
              </a:lnSpc>
            </a:pPr>
            <a:r>
              <a:rPr lang="ru" sz="12313" b="1">
                <a:solidFill>
                  <a:srgbClr val="AD9578"/>
                </a:solidFill>
                <a:latin typeface="Georgia"/>
                <a:ea typeface="Georgia"/>
                <a:cs typeface="Georgia"/>
                <a:sym typeface="Georgia"/>
              </a:rPr>
              <a:t>114</a:t>
            </a:r>
            <a:endParaRPr sz="12313" b="1">
              <a:solidFill>
                <a:srgbClr val="AD957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46" name="Google Shape;1246;p175"/>
          <p:cNvSpPr/>
          <p:nvPr/>
        </p:nvSpPr>
        <p:spPr>
          <a:xfrm>
            <a:off x="2055010" y="7506794"/>
            <a:ext cx="2709838" cy="102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06818"/>
              </a:lnSpc>
            </a:pPr>
            <a:r>
              <a:rPr lang="ru" sz="7256" b="1" dirty="0">
                <a:solidFill>
                  <a:srgbClr val="AD9578"/>
                </a:solidFill>
                <a:latin typeface="Georgia"/>
                <a:ea typeface="Georgia"/>
                <a:cs typeface="Georgia"/>
                <a:sym typeface="Georgia"/>
              </a:rPr>
              <a:t>&gt;500</a:t>
            </a:r>
            <a:endParaRPr sz="7256" b="1" dirty="0">
              <a:solidFill>
                <a:srgbClr val="AD957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47" name="Google Shape;1247;p175"/>
          <p:cNvSpPr/>
          <p:nvPr/>
        </p:nvSpPr>
        <p:spPr>
          <a:xfrm>
            <a:off x="2609909" y="8679121"/>
            <a:ext cx="1470974" cy="63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17999"/>
              </a:lnSpc>
            </a:pPr>
            <a:r>
              <a:rPr lang="ru" sz="4178" b="1" dirty="0">
                <a:solidFill>
                  <a:srgbClr val="AD9578"/>
                </a:solidFill>
              </a:rPr>
              <a:t>тыс</a:t>
            </a:r>
            <a:endParaRPr sz="4178" b="1" dirty="0">
              <a:solidFill>
                <a:srgbClr val="AD9578"/>
              </a:solidFill>
            </a:endParaRPr>
          </a:p>
        </p:txBody>
      </p:sp>
      <p:sp>
        <p:nvSpPr>
          <p:cNvPr id="1248" name="Google Shape;1248;p175"/>
          <p:cNvSpPr/>
          <p:nvPr/>
        </p:nvSpPr>
        <p:spPr>
          <a:xfrm>
            <a:off x="11785203" y="10642245"/>
            <a:ext cx="1417544" cy="36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/>
            <a:r>
              <a:rPr lang="ru" sz="1979"/>
              <a:t>Прочие</a:t>
            </a:r>
            <a:endParaRPr sz="1979">
              <a:solidFill>
                <a:schemeClr val="dk1"/>
              </a:solidFill>
            </a:endParaRPr>
          </a:p>
        </p:txBody>
      </p:sp>
      <p:sp>
        <p:nvSpPr>
          <p:cNvPr id="1249" name="Google Shape;1249;p175"/>
          <p:cNvSpPr/>
          <p:nvPr/>
        </p:nvSpPr>
        <p:spPr>
          <a:xfrm>
            <a:off x="15502609" y="9668708"/>
            <a:ext cx="2251316" cy="36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/>
            <a:r>
              <a:rPr lang="ru" sz="1979"/>
              <a:t>Технологические конференции</a:t>
            </a:r>
            <a:endParaRPr sz="1979">
              <a:solidFill>
                <a:schemeClr val="dk1"/>
              </a:solidFill>
            </a:endParaRPr>
          </a:p>
        </p:txBody>
      </p:sp>
      <p:sp>
        <p:nvSpPr>
          <p:cNvPr id="1250" name="Google Shape;1250;p175"/>
          <p:cNvSpPr/>
          <p:nvPr/>
        </p:nvSpPr>
        <p:spPr>
          <a:xfrm>
            <a:off x="11785183" y="8642162"/>
            <a:ext cx="3010550" cy="6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/>
            <a:r>
              <a:rPr lang="ru" sz="1979"/>
              <a:t>Открытие и запуск новых объектов и программ</a:t>
            </a:r>
            <a:endParaRPr sz="1979">
              <a:solidFill>
                <a:schemeClr val="dk1"/>
              </a:solidFill>
            </a:endParaRPr>
          </a:p>
        </p:txBody>
      </p:sp>
      <p:sp>
        <p:nvSpPr>
          <p:cNvPr id="1251" name="Google Shape;1251;p175"/>
          <p:cNvSpPr/>
          <p:nvPr/>
        </p:nvSpPr>
        <p:spPr>
          <a:xfrm>
            <a:off x="15502609" y="8627489"/>
            <a:ext cx="3006592" cy="36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/>
            <a:r>
              <a:rPr lang="ru" sz="1979"/>
              <a:t>Конгрессно-выставочные мероприятия</a:t>
            </a:r>
            <a:endParaRPr sz="1979">
              <a:solidFill>
                <a:schemeClr val="dk1"/>
              </a:solidFill>
            </a:endParaRPr>
          </a:p>
        </p:txBody>
      </p:sp>
      <p:sp>
        <p:nvSpPr>
          <p:cNvPr id="1252" name="Google Shape;1252;p175"/>
          <p:cNvSpPr/>
          <p:nvPr/>
        </p:nvSpPr>
        <p:spPr>
          <a:xfrm>
            <a:off x="11785183" y="9668708"/>
            <a:ext cx="3298808" cy="36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/>
            <a:r>
              <a:rPr lang="ru" sz="1979"/>
              <a:t>Всероссийские и республиканские конкурсы</a:t>
            </a:r>
            <a:endParaRPr sz="1979">
              <a:solidFill>
                <a:schemeClr val="dk1"/>
              </a:solidFill>
            </a:endParaRPr>
          </a:p>
        </p:txBody>
      </p:sp>
      <p:sp>
        <p:nvSpPr>
          <p:cNvPr id="1253" name="Google Shape;1253;p175"/>
          <p:cNvSpPr/>
          <p:nvPr/>
        </p:nvSpPr>
        <p:spPr>
          <a:xfrm>
            <a:off x="5012669" y="4271201"/>
            <a:ext cx="5178093" cy="191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04999"/>
              </a:lnSpc>
            </a:pPr>
            <a:r>
              <a:rPr lang="ru" sz="2858" dirty="0"/>
              <a:t>мероприятий планируется</a:t>
            </a:r>
            <a:endParaRPr sz="2858" dirty="0"/>
          </a:p>
          <a:p>
            <a:pPr rtl="0">
              <a:lnSpc>
                <a:spcPct val="104999"/>
              </a:lnSpc>
            </a:pPr>
            <a:r>
              <a:rPr lang="ru" sz="2858" dirty="0"/>
              <a:t>к проведению в рамках</a:t>
            </a:r>
            <a:endParaRPr sz="2858" dirty="0"/>
          </a:p>
          <a:p>
            <a:pPr rtl="0">
              <a:lnSpc>
                <a:spcPct val="104999"/>
              </a:lnSpc>
            </a:pPr>
            <a:r>
              <a:rPr lang="ru" sz="2858" dirty="0"/>
              <a:t>Года цифровизации в Республике Татарстан</a:t>
            </a:r>
            <a:endParaRPr sz="2858" dirty="0">
              <a:solidFill>
                <a:schemeClr val="dk1"/>
              </a:solidFill>
            </a:endParaRPr>
          </a:p>
        </p:txBody>
      </p:sp>
      <p:sp>
        <p:nvSpPr>
          <p:cNvPr id="1254" name="Google Shape;1254;p175"/>
          <p:cNvSpPr/>
          <p:nvPr/>
        </p:nvSpPr>
        <p:spPr>
          <a:xfrm>
            <a:off x="5012669" y="7831382"/>
            <a:ext cx="3831789" cy="117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/>
            <a:r>
              <a:rPr lang="ru" sz="2858" dirty="0"/>
              <a:t>общая вовлеченность аудитории на мероприятия</a:t>
            </a:r>
            <a:endParaRPr sz="2858" dirty="0">
              <a:solidFill>
                <a:schemeClr val="dk1"/>
              </a:solidFill>
            </a:endParaRPr>
          </a:p>
        </p:txBody>
      </p:sp>
      <p:sp>
        <p:nvSpPr>
          <p:cNvPr id="1255" name="Google Shape;1255;p175"/>
          <p:cNvSpPr/>
          <p:nvPr/>
        </p:nvSpPr>
        <p:spPr>
          <a:xfrm>
            <a:off x="15767864" y="4279402"/>
            <a:ext cx="680738" cy="450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17142"/>
              </a:lnSpc>
            </a:pPr>
            <a:r>
              <a:rPr lang="ru" sz="2858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32%</a:t>
            </a:r>
            <a:endParaRPr sz="2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6" name="Google Shape;1256;p175"/>
          <p:cNvSpPr/>
          <p:nvPr/>
        </p:nvSpPr>
        <p:spPr>
          <a:xfrm>
            <a:off x="12521662" y="3829124"/>
            <a:ext cx="680738" cy="450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17142"/>
              </a:lnSpc>
            </a:pPr>
            <a:r>
              <a:rPr lang="ru" sz="2858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10%</a:t>
            </a:r>
            <a:endParaRPr sz="2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7" name="Google Shape;1257;p175"/>
          <p:cNvSpPr/>
          <p:nvPr/>
        </p:nvSpPr>
        <p:spPr>
          <a:xfrm>
            <a:off x="11757232" y="5871089"/>
            <a:ext cx="963719" cy="450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17142"/>
              </a:lnSpc>
            </a:pPr>
            <a:r>
              <a:rPr lang="ru" sz="2858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23.5%</a:t>
            </a:r>
            <a:endParaRPr sz="2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8" name="Google Shape;1258;p175"/>
          <p:cNvSpPr/>
          <p:nvPr/>
        </p:nvSpPr>
        <p:spPr>
          <a:xfrm>
            <a:off x="13495521" y="3336956"/>
            <a:ext cx="492084" cy="450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17142"/>
              </a:lnSpc>
            </a:pPr>
            <a:r>
              <a:rPr lang="ru" sz="2858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5%</a:t>
            </a:r>
            <a:endParaRPr sz="2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9" name="Google Shape;1259;p175"/>
          <p:cNvSpPr/>
          <p:nvPr/>
        </p:nvSpPr>
        <p:spPr>
          <a:xfrm>
            <a:off x="14521740" y="7337115"/>
            <a:ext cx="963719" cy="450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17142"/>
              </a:lnSpc>
            </a:pPr>
            <a:r>
              <a:rPr lang="ru" sz="2858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29.5%</a:t>
            </a:r>
            <a:endParaRPr sz="2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175"/>
          <p:cNvSpPr/>
          <p:nvPr/>
        </p:nvSpPr>
        <p:spPr>
          <a:xfrm>
            <a:off x="1809149" y="4326148"/>
            <a:ext cx="1281001" cy="375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04999"/>
              </a:lnSpc>
            </a:pPr>
            <a:r>
              <a:rPr lang="ru" sz="2858" b="1">
                <a:solidFill>
                  <a:srgbClr val="AD9578"/>
                </a:solidFill>
              </a:rPr>
              <a:t>более</a:t>
            </a:r>
            <a:endParaRPr sz="2858" b="1">
              <a:solidFill>
                <a:srgbClr val="AD9578"/>
              </a:solidFill>
            </a:endParaRPr>
          </a:p>
        </p:txBody>
      </p:sp>
      <p:sp>
        <p:nvSpPr>
          <p:cNvPr id="1261" name="Google Shape;1261;p175"/>
          <p:cNvSpPr/>
          <p:nvPr/>
        </p:nvSpPr>
        <p:spPr>
          <a:xfrm>
            <a:off x="1569514" y="622189"/>
            <a:ext cx="12725575" cy="148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22" tIns="100484" rIns="201022" bIns="100484" anchor="t" anchorCtr="0">
            <a:noAutofit/>
          </a:bodyPr>
          <a:lstStyle/>
          <a:p>
            <a:pPr rtl="0">
              <a:buSzPts val="2000"/>
            </a:pPr>
            <a:r>
              <a:rPr lang="ru" sz="4398" b="1" dirty="0">
                <a:solidFill>
                  <a:srgbClr val="AD9578"/>
                </a:solidFill>
              </a:rPr>
              <a:t>План основных мероприятий</a:t>
            </a:r>
            <a:endParaRPr sz="4398" b="1" dirty="0">
              <a:solidFill>
                <a:srgbClr val="AD9578"/>
              </a:solidFill>
            </a:endParaRPr>
          </a:p>
          <a:p>
            <a:pPr rtl="0">
              <a:buSzPts val="2000"/>
            </a:pPr>
            <a:r>
              <a:rPr lang="ru" sz="4398" b="1" dirty="0">
                <a:solidFill>
                  <a:srgbClr val="AD9578"/>
                </a:solidFill>
              </a:rPr>
              <a:t>года цифровизации</a:t>
            </a:r>
            <a:endParaRPr sz="4398" b="1" dirty="0">
              <a:solidFill>
                <a:srgbClr val="AD9578"/>
              </a:solidFill>
            </a:endParaRPr>
          </a:p>
        </p:txBody>
      </p:sp>
      <p:pic>
        <p:nvPicPr>
          <p:cNvPr id="1263" name="Google Shape;1263;p175"/>
          <p:cNvPicPr preferRelativeResize="0"/>
          <p:nvPr/>
        </p:nvPicPr>
        <p:blipFill rotWithShape="1">
          <a:blip r:embed="rId9">
            <a:alphaModFix amt="51000"/>
          </a:blip>
          <a:srcRect/>
          <a:stretch/>
        </p:blipFill>
        <p:spPr>
          <a:xfrm>
            <a:off x="215775" y="2"/>
            <a:ext cx="769350" cy="113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924;p233">
            <a:extLst>
              <a:ext uri="{FF2B5EF4-FFF2-40B4-BE49-F238E27FC236}">
                <a16:creationId xmlns:a16="http://schemas.microsoft.com/office/drawing/2014/main" id="{B216E972-10D5-79AE-2E58-675AB3FF8AE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277026" y="812720"/>
            <a:ext cx="3004032" cy="865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392</Words>
  <Application>Microsoft Macintosh PowerPoint</Application>
  <PresentationFormat>Произвольный</PresentationFormat>
  <Paragraphs>114</Paragraphs>
  <Slides>18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Georgia</vt:lpstr>
      <vt:lpstr>Oswald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</dc:creator>
  <cp:lastModifiedBy>Microsoft Office User</cp:lastModifiedBy>
  <cp:revision>65</cp:revision>
  <dcterms:created xsi:type="dcterms:W3CDTF">2022-10-24T12:33:08Z</dcterms:created>
  <dcterms:modified xsi:type="dcterms:W3CDTF">2022-10-25T05:54:18Z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1049-11.1.0.9615</vt:lpwstr>
  </property>
</Properties>
</file>