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90" r:id="rId2"/>
    <p:sldId id="634" r:id="rId3"/>
    <p:sldId id="637" r:id="rId4"/>
    <p:sldId id="271" r:id="rId5"/>
    <p:sldId id="635" r:id="rId6"/>
    <p:sldId id="633" r:id="rId7"/>
    <p:sldId id="638" r:id="rId8"/>
    <p:sldId id="639" r:id="rId9"/>
    <p:sldId id="640" r:id="rId10"/>
    <p:sldId id="641" r:id="rId11"/>
    <p:sldId id="636" r:id="rId12"/>
    <p:sldId id="642" r:id="rId13"/>
    <p:sldId id="643" r:id="rId14"/>
    <p:sldId id="64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F5EC1-8129-400B-A3D2-09AE3B2E7A1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583A0A-5727-42C8-B7DE-B13EA237E519}">
      <dgm:prSet phldrT="[Текст]"/>
      <dgm:spPr/>
      <dgm:t>
        <a:bodyPr/>
        <a:lstStyle/>
        <a:p>
          <a:r>
            <a:rPr lang="ru-RU" dirty="0" smtClean="0"/>
            <a:t>49</a:t>
          </a:r>
          <a:endParaRPr lang="ru-RU" dirty="0"/>
        </a:p>
      </dgm:t>
    </dgm:pt>
    <dgm:pt modelId="{64A3BBC8-228A-44CC-88DC-FBA1107D55E8}" type="parTrans" cxnId="{4AFF09DF-A11E-4363-B65D-177AF6312406}">
      <dgm:prSet/>
      <dgm:spPr/>
      <dgm:t>
        <a:bodyPr/>
        <a:lstStyle/>
        <a:p>
          <a:endParaRPr lang="ru-RU"/>
        </a:p>
      </dgm:t>
    </dgm:pt>
    <dgm:pt modelId="{2A2E1011-D051-4AE5-9CB0-DC18FB6D32DA}" type="sibTrans" cxnId="{4AFF09DF-A11E-4363-B65D-177AF6312406}">
      <dgm:prSet/>
      <dgm:spPr/>
      <dgm:t>
        <a:bodyPr/>
        <a:lstStyle/>
        <a:p>
          <a:endParaRPr lang="ru-RU"/>
        </a:p>
      </dgm:t>
    </dgm:pt>
    <dgm:pt modelId="{9DA56B77-E690-4222-B2E6-55E7DA9BDFD6}">
      <dgm:prSet phldrT="[Текст]" custT="1"/>
      <dgm:spPr/>
      <dgm:t>
        <a:bodyPr/>
        <a:lstStyle/>
        <a:p>
          <a:r>
            <a:rPr lang="ru-RU" sz="1200" dirty="0" smtClean="0"/>
            <a:t>Полигоны в Территориальной схеме </a:t>
          </a:r>
          <a:endParaRPr lang="ru-RU" sz="1200" dirty="0"/>
        </a:p>
      </dgm:t>
    </dgm:pt>
    <dgm:pt modelId="{DC8E6416-AD0D-49E5-BFE1-08371B25D829}" type="parTrans" cxnId="{F3AD6C7C-05F8-454D-8DFA-05D8B4EF86A1}">
      <dgm:prSet/>
      <dgm:spPr/>
      <dgm:t>
        <a:bodyPr/>
        <a:lstStyle/>
        <a:p>
          <a:endParaRPr lang="ru-RU"/>
        </a:p>
      </dgm:t>
    </dgm:pt>
    <dgm:pt modelId="{34C60F00-FC5E-442B-B9E9-8A469BC72D1E}" type="sibTrans" cxnId="{F3AD6C7C-05F8-454D-8DFA-05D8B4EF86A1}">
      <dgm:prSet/>
      <dgm:spPr/>
      <dgm:t>
        <a:bodyPr/>
        <a:lstStyle/>
        <a:p>
          <a:endParaRPr lang="ru-RU"/>
        </a:p>
      </dgm:t>
    </dgm:pt>
    <dgm:pt modelId="{DFC6C2E1-A8B5-4BB8-BB50-82538CC9A064}">
      <dgm:prSet phldrT="[Текст]"/>
      <dgm:spPr/>
      <dgm:t>
        <a:bodyPr/>
        <a:lstStyle/>
        <a:p>
          <a:r>
            <a:rPr lang="ru-RU" dirty="0" smtClean="0"/>
            <a:t>45</a:t>
          </a:r>
          <a:endParaRPr lang="ru-RU" dirty="0"/>
        </a:p>
      </dgm:t>
    </dgm:pt>
    <dgm:pt modelId="{78300ACA-21FA-4E17-B6CC-295B71C2DCB7}" type="parTrans" cxnId="{EEE1194E-6F89-4F0D-9E05-E6BDDC43A351}">
      <dgm:prSet/>
      <dgm:spPr/>
      <dgm:t>
        <a:bodyPr/>
        <a:lstStyle/>
        <a:p>
          <a:endParaRPr lang="ru-RU"/>
        </a:p>
      </dgm:t>
    </dgm:pt>
    <dgm:pt modelId="{753EBA63-60FE-49FE-974B-571E68C0BD8C}" type="sibTrans" cxnId="{EEE1194E-6F89-4F0D-9E05-E6BDDC43A351}">
      <dgm:prSet/>
      <dgm:spPr/>
      <dgm:t>
        <a:bodyPr/>
        <a:lstStyle/>
        <a:p>
          <a:endParaRPr lang="ru-RU"/>
        </a:p>
      </dgm:t>
    </dgm:pt>
    <dgm:pt modelId="{6DE67F01-A768-4920-8811-ABE2A7522A27}">
      <dgm:prSet phldrT="[Текст]" custT="1"/>
      <dgm:spPr/>
      <dgm:t>
        <a:bodyPr/>
        <a:lstStyle/>
        <a:p>
          <a:r>
            <a:rPr lang="ru-RU" sz="1200" dirty="0" smtClean="0"/>
            <a:t>Полигоны в ГРОРО</a:t>
          </a:r>
          <a:endParaRPr lang="ru-RU" sz="1200" dirty="0"/>
        </a:p>
      </dgm:t>
    </dgm:pt>
    <dgm:pt modelId="{44B670D5-4B08-473E-AA89-03134304B470}" type="parTrans" cxnId="{8F45F536-7CDB-4200-A4BE-7FAC75DA05CD}">
      <dgm:prSet/>
      <dgm:spPr/>
      <dgm:t>
        <a:bodyPr/>
        <a:lstStyle/>
        <a:p>
          <a:endParaRPr lang="ru-RU"/>
        </a:p>
      </dgm:t>
    </dgm:pt>
    <dgm:pt modelId="{E47EAC08-90B1-47AA-8ED4-4B656688018F}" type="sibTrans" cxnId="{8F45F536-7CDB-4200-A4BE-7FAC75DA05CD}">
      <dgm:prSet/>
      <dgm:spPr/>
      <dgm:t>
        <a:bodyPr/>
        <a:lstStyle/>
        <a:p>
          <a:endParaRPr lang="ru-RU"/>
        </a:p>
      </dgm:t>
    </dgm:pt>
    <dgm:pt modelId="{F22E1CFF-A173-438C-B15D-F10986E0931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CF6D2C0-D2D6-4F0B-B9A1-AB83F7F66654}" type="parTrans" cxnId="{D8F519B9-1A46-4DA6-9B2A-554B4D68F22D}">
      <dgm:prSet/>
      <dgm:spPr/>
      <dgm:t>
        <a:bodyPr/>
        <a:lstStyle/>
        <a:p>
          <a:endParaRPr lang="ru-RU"/>
        </a:p>
      </dgm:t>
    </dgm:pt>
    <dgm:pt modelId="{A866F7EB-863E-4AFA-8668-6686D9680127}" type="sibTrans" cxnId="{D8F519B9-1A46-4DA6-9B2A-554B4D68F22D}">
      <dgm:prSet/>
      <dgm:spPr/>
      <dgm:t>
        <a:bodyPr/>
        <a:lstStyle/>
        <a:p>
          <a:endParaRPr lang="ru-RU"/>
        </a:p>
      </dgm:t>
    </dgm:pt>
    <dgm:pt modelId="{15E9AB32-120F-45CB-AC4D-088828A6B269}">
      <dgm:prSet phldrT="[Текст]" custT="1"/>
      <dgm:spPr/>
      <dgm:t>
        <a:bodyPr/>
        <a:lstStyle/>
        <a:p>
          <a:r>
            <a:rPr lang="ru-RU" sz="1200" dirty="0" smtClean="0"/>
            <a:t>Исключены из ГРОРО</a:t>
          </a:r>
          <a:endParaRPr lang="ru-RU" sz="1200" dirty="0"/>
        </a:p>
      </dgm:t>
    </dgm:pt>
    <dgm:pt modelId="{38DDE32A-E4F8-4ADE-B121-6BBDC7F88E15}" type="parTrans" cxnId="{12C909E8-EE5B-4CFB-9BDB-EDEC63DC1104}">
      <dgm:prSet/>
      <dgm:spPr/>
      <dgm:t>
        <a:bodyPr/>
        <a:lstStyle/>
        <a:p>
          <a:endParaRPr lang="ru-RU"/>
        </a:p>
      </dgm:t>
    </dgm:pt>
    <dgm:pt modelId="{2F1E0088-D72B-4EAF-86DB-AE84B4A188BD}" type="sibTrans" cxnId="{12C909E8-EE5B-4CFB-9BDB-EDEC63DC1104}">
      <dgm:prSet/>
      <dgm:spPr/>
      <dgm:t>
        <a:bodyPr/>
        <a:lstStyle/>
        <a:p>
          <a:endParaRPr lang="ru-RU"/>
        </a:p>
      </dgm:t>
    </dgm:pt>
    <dgm:pt modelId="{415C2085-E437-4578-B4CA-9082897B7C8A}">
      <dgm:prSet phldrT="[Текст]"/>
      <dgm:spPr/>
      <dgm:t>
        <a:bodyPr/>
        <a:lstStyle/>
        <a:p>
          <a:r>
            <a:rPr lang="ru-RU" sz="1100" dirty="0" smtClean="0">
              <a:solidFill>
                <a:srgbClr val="FF0000"/>
              </a:solidFill>
            </a:rPr>
            <a:t>Муслюмово , Русский Акташ, Лаишево, Бугульма </a:t>
          </a:r>
          <a:endParaRPr lang="ru-RU" sz="1100" dirty="0">
            <a:solidFill>
              <a:srgbClr val="FF0000"/>
            </a:solidFill>
          </a:endParaRPr>
        </a:p>
      </dgm:t>
    </dgm:pt>
    <dgm:pt modelId="{1DC95C17-81A9-4133-9411-7BCDBD24C62A}" type="parTrans" cxnId="{B8406CF9-BA8F-4AB5-B4B8-7E35996B2815}">
      <dgm:prSet/>
      <dgm:spPr/>
      <dgm:t>
        <a:bodyPr/>
        <a:lstStyle/>
        <a:p>
          <a:endParaRPr lang="ru-RU"/>
        </a:p>
      </dgm:t>
    </dgm:pt>
    <dgm:pt modelId="{57210014-43C5-4804-BD68-B1472017F574}" type="sibTrans" cxnId="{B8406CF9-BA8F-4AB5-B4B8-7E35996B2815}">
      <dgm:prSet/>
      <dgm:spPr/>
      <dgm:t>
        <a:bodyPr/>
        <a:lstStyle/>
        <a:p>
          <a:endParaRPr lang="ru-RU"/>
        </a:p>
      </dgm:t>
    </dgm:pt>
    <dgm:pt modelId="{CBEEACBD-34D3-41F4-B172-32299CA665CD}" type="pres">
      <dgm:prSet presAssocID="{483F5EC1-8129-400B-A3D2-09AE3B2E7A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C6B36-EE00-4B19-8C6B-D841892BF288}" type="pres">
      <dgm:prSet presAssocID="{DE583A0A-5727-42C8-B7DE-B13EA237E519}" presName="composite" presStyleCnt="0"/>
      <dgm:spPr/>
    </dgm:pt>
    <dgm:pt modelId="{2A7BB300-755F-4BA7-9BEB-7B39E2AE5E35}" type="pres">
      <dgm:prSet presAssocID="{DE583A0A-5727-42C8-B7DE-B13EA237E51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FB1E1-D9B6-4976-B7F8-D65712D64126}" type="pres">
      <dgm:prSet presAssocID="{DE583A0A-5727-42C8-B7DE-B13EA237E51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F733-66FC-403E-8852-CD067877BFF2}" type="pres">
      <dgm:prSet presAssocID="{2A2E1011-D051-4AE5-9CB0-DC18FB6D32DA}" presName="sp" presStyleCnt="0"/>
      <dgm:spPr/>
    </dgm:pt>
    <dgm:pt modelId="{083C08A5-7250-4EF3-BEEB-6E5385A03167}" type="pres">
      <dgm:prSet presAssocID="{DFC6C2E1-A8B5-4BB8-BB50-82538CC9A064}" presName="composite" presStyleCnt="0"/>
      <dgm:spPr/>
    </dgm:pt>
    <dgm:pt modelId="{F49D9FCC-6263-426B-9A27-D0955273171D}" type="pres">
      <dgm:prSet presAssocID="{DFC6C2E1-A8B5-4BB8-BB50-82538CC9A0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3290E-9B8F-4792-A4B6-1214D4B4B424}" type="pres">
      <dgm:prSet presAssocID="{DFC6C2E1-A8B5-4BB8-BB50-82538CC9A0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58DA3-50C9-4E08-856A-51FF69480200}" type="pres">
      <dgm:prSet presAssocID="{753EBA63-60FE-49FE-974B-571E68C0BD8C}" presName="sp" presStyleCnt="0"/>
      <dgm:spPr/>
    </dgm:pt>
    <dgm:pt modelId="{4A056A6D-0255-4365-A4E5-00C06101ED74}" type="pres">
      <dgm:prSet presAssocID="{F22E1CFF-A173-438C-B15D-F10986E0931F}" presName="composite" presStyleCnt="0"/>
      <dgm:spPr/>
    </dgm:pt>
    <dgm:pt modelId="{F341AA71-8C6B-4DF8-ABAC-4DD7C1BE3B00}" type="pres">
      <dgm:prSet presAssocID="{F22E1CFF-A173-438C-B15D-F10986E093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B835-39CB-4D2F-979A-C24296948B0C}" type="pres">
      <dgm:prSet presAssocID="{F22E1CFF-A173-438C-B15D-F10986E0931F}" presName="descendantText" presStyleLbl="alignAcc1" presStyleIdx="2" presStyleCnt="3" custScaleY="84255" custLinFactNeighborY="1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C5BF5-DEBB-42F8-A0F0-57577E6FF72E}" type="presOf" srcId="{15E9AB32-120F-45CB-AC4D-088828A6B269}" destId="{0A86B835-39CB-4D2F-979A-C24296948B0C}" srcOrd="0" destOrd="0" presId="urn:microsoft.com/office/officeart/2005/8/layout/chevron2"/>
    <dgm:cxn modelId="{0B878B05-9160-425C-ADEB-4A38E12991C8}" type="presOf" srcId="{415C2085-E437-4578-B4CA-9082897B7C8A}" destId="{0A86B835-39CB-4D2F-979A-C24296948B0C}" srcOrd="0" destOrd="1" presId="urn:microsoft.com/office/officeart/2005/8/layout/chevron2"/>
    <dgm:cxn modelId="{D0E92553-6E98-45B9-8008-CCDD7F2D5D0C}" type="presOf" srcId="{9DA56B77-E690-4222-B2E6-55E7DA9BDFD6}" destId="{368FB1E1-D9B6-4976-B7F8-D65712D64126}" srcOrd="0" destOrd="0" presId="urn:microsoft.com/office/officeart/2005/8/layout/chevron2"/>
    <dgm:cxn modelId="{9B665C51-EC57-4511-9407-3189E93A8CC6}" type="presOf" srcId="{483F5EC1-8129-400B-A3D2-09AE3B2E7A11}" destId="{CBEEACBD-34D3-41F4-B172-32299CA665CD}" srcOrd="0" destOrd="0" presId="urn:microsoft.com/office/officeart/2005/8/layout/chevron2"/>
    <dgm:cxn modelId="{EEE1194E-6F89-4F0D-9E05-E6BDDC43A351}" srcId="{483F5EC1-8129-400B-A3D2-09AE3B2E7A11}" destId="{DFC6C2E1-A8B5-4BB8-BB50-82538CC9A064}" srcOrd="1" destOrd="0" parTransId="{78300ACA-21FA-4E17-B6CC-295B71C2DCB7}" sibTransId="{753EBA63-60FE-49FE-974B-571E68C0BD8C}"/>
    <dgm:cxn modelId="{12C909E8-EE5B-4CFB-9BDB-EDEC63DC1104}" srcId="{F22E1CFF-A173-438C-B15D-F10986E0931F}" destId="{15E9AB32-120F-45CB-AC4D-088828A6B269}" srcOrd="0" destOrd="0" parTransId="{38DDE32A-E4F8-4ADE-B121-6BBDC7F88E15}" sibTransId="{2F1E0088-D72B-4EAF-86DB-AE84B4A188BD}"/>
    <dgm:cxn modelId="{41D0EE88-E51C-4B4E-B1C5-69D1C11BA954}" type="presOf" srcId="{DE583A0A-5727-42C8-B7DE-B13EA237E519}" destId="{2A7BB300-755F-4BA7-9BEB-7B39E2AE5E35}" srcOrd="0" destOrd="0" presId="urn:microsoft.com/office/officeart/2005/8/layout/chevron2"/>
    <dgm:cxn modelId="{B8406CF9-BA8F-4AB5-B4B8-7E35996B2815}" srcId="{F22E1CFF-A173-438C-B15D-F10986E0931F}" destId="{415C2085-E437-4578-B4CA-9082897B7C8A}" srcOrd="1" destOrd="0" parTransId="{1DC95C17-81A9-4133-9411-7BCDBD24C62A}" sibTransId="{57210014-43C5-4804-BD68-B1472017F574}"/>
    <dgm:cxn modelId="{A0469370-763F-49B3-955D-675A56393525}" type="presOf" srcId="{F22E1CFF-A173-438C-B15D-F10986E0931F}" destId="{F341AA71-8C6B-4DF8-ABAC-4DD7C1BE3B00}" srcOrd="0" destOrd="0" presId="urn:microsoft.com/office/officeart/2005/8/layout/chevron2"/>
    <dgm:cxn modelId="{8F45F536-7CDB-4200-A4BE-7FAC75DA05CD}" srcId="{DFC6C2E1-A8B5-4BB8-BB50-82538CC9A064}" destId="{6DE67F01-A768-4920-8811-ABE2A7522A27}" srcOrd="0" destOrd="0" parTransId="{44B670D5-4B08-473E-AA89-03134304B470}" sibTransId="{E47EAC08-90B1-47AA-8ED4-4B656688018F}"/>
    <dgm:cxn modelId="{4AFF09DF-A11E-4363-B65D-177AF6312406}" srcId="{483F5EC1-8129-400B-A3D2-09AE3B2E7A11}" destId="{DE583A0A-5727-42C8-B7DE-B13EA237E519}" srcOrd="0" destOrd="0" parTransId="{64A3BBC8-228A-44CC-88DC-FBA1107D55E8}" sibTransId="{2A2E1011-D051-4AE5-9CB0-DC18FB6D32DA}"/>
    <dgm:cxn modelId="{D8F519B9-1A46-4DA6-9B2A-554B4D68F22D}" srcId="{483F5EC1-8129-400B-A3D2-09AE3B2E7A11}" destId="{F22E1CFF-A173-438C-B15D-F10986E0931F}" srcOrd="2" destOrd="0" parTransId="{6CF6D2C0-D2D6-4F0B-B9A1-AB83F7F66654}" sibTransId="{A866F7EB-863E-4AFA-8668-6686D9680127}"/>
    <dgm:cxn modelId="{F3AD6C7C-05F8-454D-8DFA-05D8B4EF86A1}" srcId="{DE583A0A-5727-42C8-B7DE-B13EA237E519}" destId="{9DA56B77-E690-4222-B2E6-55E7DA9BDFD6}" srcOrd="0" destOrd="0" parTransId="{DC8E6416-AD0D-49E5-BFE1-08371B25D829}" sibTransId="{34C60F00-FC5E-442B-B9E9-8A469BC72D1E}"/>
    <dgm:cxn modelId="{D6EC001B-01F9-4DC0-A116-B62116C1B622}" type="presOf" srcId="{DFC6C2E1-A8B5-4BB8-BB50-82538CC9A064}" destId="{F49D9FCC-6263-426B-9A27-D0955273171D}" srcOrd="0" destOrd="0" presId="urn:microsoft.com/office/officeart/2005/8/layout/chevron2"/>
    <dgm:cxn modelId="{D2608202-3BFE-44D3-AB90-C5CB16FB5434}" type="presOf" srcId="{6DE67F01-A768-4920-8811-ABE2A7522A27}" destId="{9F23290E-9B8F-4792-A4B6-1214D4B4B424}" srcOrd="0" destOrd="0" presId="urn:microsoft.com/office/officeart/2005/8/layout/chevron2"/>
    <dgm:cxn modelId="{1FD43D35-4FCE-4512-95F3-D393717FC578}" type="presParOf" srcId="{CBEEACBD-34D3-41F4-B172-32299CA665CD}" destId="{C0FC6B36-EE00-4B19-8C6B-D841892BF288}" srcOrd="0" destOrd="0" presId="urn:microsoft.com/office/officeart/2005/8/layout/chevron2"/>
    <dgm:cxn modelId="{B30F034F-C1E3-4637-A49E-20069CDBD9CC}" type="presParOf" srcId="{C0FC6B36-EE00-4B19-8C6B-D841892BF288}" destId="{2A7BB300-755F-4BA7-9BEB-7B39E2AE5E35}" srcOrd="0" destOrd="0" presId="urn:microsoft.com/office/officeart/2005/8/layout/chevron2"/>
    <dgm:cxn modelId="{607DF3D8-9909-4C94-905C-5C90999039E3}" type="presParOf" srcId="{C0FC6B36-EE00-4B19-8C6B-D841892BF288}" destId="{368FB1E1-D9B6-4976-B7F8-D65712D64126}" srcOrd="1" destOrd="0" presId="urn:microsoft.com/office/officeart/2005/8/layout/chevron2"/>
    <dgm:cxn modelId="{BE60234D-9747-47A1-8C36-2275F7E18EBE}" type="presParOf" srcId="{CBEEACBD-34D3-41F4-B172-32299CA665CD}" destId="{47F8F733-66FC-403E-8852-CD067877BFF2}" srcOrd="1" destOrd="0" presId="urn:microsoft.com/office/officeart/2005/8/layout/chevron2"/>
    <dgm:cxn modelId="{18A4763D-FD49-496A-90A2-807CB75BC2F4}" type="presParOf" srcId="{CBEEACBD-34D3-41F4-B172-32299CA665CD}" destId="{083C08A5-7250-4EF3-BEEB-6E5385A03167}" srcOrd="2" destOrd="0" presId="urn:microsoft.com/office/officeart/2005/8/layout/chevron2"/>
    <dgm:cxn modelId="{8398917C-AE2E-4EFD-B481-CE11898D6CA1}" type="presParOf" srcId="{083C08A5-7250-4EF3-BEEB-6E5385A03167}" destId="{F49D9FCC-6263-426B-9A27-D0955273171D}" srcOrd="0" destOrd="0" presId="urn:microsoft.com/office/officeart/2005/8/layout/chevron2"/>
    <dgm:cxn modelId="{BF456F7A-B6F1-43AF-AC63-D7E3A3CF4C8D}" type="presParOf" srcId="{083C08A5-7250-4EF3-BEEB-6E5385A03167}" destId="{9F23290E-9B8F-4792-A4B6-1214D4B4B424}" srcOrd="1" destOrd="0" presId="urn:microsoft.com/office/officeart/2005/8/layout/chevron2"/>
    <dgm:cxn modelId="{8640BF76-C774-4B9F-A75E-98CDC57A7F1A}" type="presParOf" srcId="{CBEEACBD-34D3-41F4-B172-32299CA665CD}" destId="{DF458DA3-50C9-4E08-856A-51FF69480200}" srcOrd="3" destOrd="0" presId="urn:microsoft.com/office/officeart/2005/8/layout/chevron2"/>
    <dgm:cxn modelId="{92967996-0B6F-4651-B3BA-7EA58FE88C65}" type="presParOf" srcId="{CBEEACBD-34D3-41F4-B172-32299CA665CD}" destId="{4A056A6D-0255-4365-A4E5-00C06101ED74}" srcOrd="4" destOrd="0" presId="urn:microsoft.com/office/officeart/2005/8/layout/chevron2"/>
    <dgm:cxn modelId="{2D056FCE-1B64-4102-AA94-C08F77536A5C}" type="presParOf" srcId="{4A056A6D-0255-4365-A4E5-00C06101ED74}" destId="{F341AA71-8C6B-4DF8-ABAC-4DD7C1BE3B00}" srcOrd="0" destOrd="0" presId="urn:microsoft.com/office/officeart/2005/8/layout/chevron2"/>
    <dgm:cxn modelId="{247D6850-79F2-47B2-AD17-F2E349DD9FC3}" type="presParOf" srcId="{4A056A6D-0255-4365-A4E5-00C06101ED74}" destId="{0A86B835-39CB-4D2F-979A-C24296948B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0EC34-5798-46C1-A2F1-AD0681AE4E5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29" csCatId="colorful" phldr="1"/>
      <dgm:spPr/>
      <dgm:t>
        <a:bodyPr/>
        <a:lstStyle/>
        <a:p>
          <a:endParaRPr lang="ru-RU"/>
        </a:p>
      </dgm:t>
    </dgm:pt>
    <dgm:pt modelId="{DF340223-CE0C-4959-925B-8F02C71BFE01}">
      <dgm:prSet phldrT="[Текст]"/>
      <dgm:spPr/>
      <dgm:t>
        <a:bodyPr/>
        <a:lstStyle/>
        <a:p>
          <a:r>
            <a:rPr lang="ru-RU" dirty="0"/>
            <a:t>РЕСПУБЛИКА ТАТАРСТАН </a:t>
          </a:r>
          <a:br>
            <a:rPr lang="ru-RU" dirty="0"/>
          </a:br>
          <a:r>
            <a:rPr lang="ru-RU" dirty="0" smtClean="0"/>
            <a:t>В ГРОРО включено  </a:t>
          </a:r>
          <a:r>
            <a:rPr lang="ru-RU" b="1" dirty="0" smtClean="0"/>
            <a:t>45 </a:t>
          </a:r>
          <a:r>
            <a:rPr lang="ru-RU" b="1" dirty="0"/>
            <a:t>полигонов </a:t>
          </a:r>
          <a:r>
            <a:rPr lang="ru-RU" b="1" dirty="0" smtClean="0"/>
            <a:t>ТКО</a:t>
          </a:r>
          <a:endParaRPr lang="ru-RU" b="1" dirty="0"/>
        </a:p>
      </dgm:t>
    </dgm:pt>
    <dgm:pt modelId="{0FF0C738-9D30-4C18-9B38-09D4AD717721}" type="parTrans" cxnId="{82171841-9ED8-4598-89CA-E1C06FA6DA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605339-1D44-408A-896A-001FA0A86F8F}" type="sibTrans" cxnId="{82171841-9ED8-4598-89CA-E1C06FA6DA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90734A-11B3-4A47-9867-3590DD83EB77}">
      <dgm:prSet phldrT="[Текст]"/>
      <dgm:spPr/>
      <dgm:t>
        <a:bodyPr/>
        <a:lstStyle/>
        <a:p>
          <a:r>
            <a:rPr lang="ru-RU" b="0" i="0" dirty="0"/>
            <a:t>По данным региональных  операторов, </a:t>
          </a:r>
          <a:r>
            <a:rPr lang="ru-RU" b="0" i="0" dirty="0" smtClean="0"/>
            <a:t>на </a:t>
          </a:r>
          <a:r>
            <a:rPr lang="ru-RU" b="1" i="0" dirty="0" smtClean="0"/>
            <a:t> 36 </a:t>
          </a:r>
          <a:r>
            <a:rPr lang="ru-RU" b="1" i="0" dirty="0"/>
            <a:t>полигонах ТКО </a:t>
          </a:r>
          <a:r>
            <a:rPr lang="ru-RU" b="1" i="0" dirty="0" smtClean="0"/>
            <a:t> фактически размещаются отходы  </a:t>
          </a:r>
          <a:endParaRPr lang="ru-RU" b="1" dirty="0"/>
        </a:p>
      </dgm:t>
    </dgm:pt>
    <dgm:pt modelId="{27418A18-F483-4A83-86BB-C1C656D9E6F5}" type="parTrans" cxnId="{EEEAD632-DAFE-4E96-8A14-1932A517D9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45D26D-B057-4CEC-AC13-405B50DDA1A4}" type="sibTrans" cxnId="{EEEAD632-DAFE-4E96-8A14-1932A517D9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DA55BE-71D6-4755-96A5-820B0F377115}">
      <dgm:prSet/>
      <dgm:spPr/>
      <dgm:t>
        <a:bodyPr/>
        <a:lstStyle/>
        <a:p>
          <a:r>
            <a:rPr lang="ru-RU" b="0" i="0" dirty="0"/>
            <a:t>По данным </a:t>
          </a:r>
          <a:r>
            <a:rPr lang="ru-RU" b="0" i="0" dirty="0" smtClean="0"/>
            <a:t>Территориальной </a:t>
          </a:r>
          <a:r>
            <a:rPr lang="ru-RU" b="0" i="0" dirty="0"/>
            <a:t>схемы Республики Татарстан, </a:t>
          </a:r>
          <a:endParaRPr lang="ru-RU" b="0" i="0" dirty="0" smtClean="0"/>
        </a:p>
        <a:p>
          <a:r>
            <a:rPr lang="ru-RU" b="1" i="0" dirty="0" smtClean="0"/>
            <a:t>23 </a:t>
          </a:r>
          <a:r>
            <a:rPr lang="ru-RU" b="1" i="0" dirty="0"/>
            <a:t>полигона к 2020 году должны исчерпать проектную вместимость</a:t>
          </a:r>
          <a:endParaRPr lang="ru-RU" b="1" dirty="0"/>
        </a:p>
      </dgm:t>
    </dgm:pt>
    <dgm:pt modelId="{7019675C-3934-4210-80B1-762573B02251}" type="parTrans" cxnId="{34B52028-7627-4DD4-956E-9BDE2E6847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4DD083-AF8B-48E6-B938-4206340EE183}" type="sibTrans" cxnId="{34B52028-7627-4DD4-956E-9BDE2E6847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2E1006-B729-45E4-A365-32038BC2F0AD}" type="pres">
      <dgm:prSet presAssocID="{8410EC34-5798-46C1-A2F1-AD0681AE4E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7F0176-7437-4EF2-B77D-880FB50C7DCE}" type="pres">
      <dgm:prSet presAssocID="{DF340223-CE0C-4959-925B-8F02C71BFE01}" presName="hierRoot1" presStyleCnt="0">
        <dgm:presLayoutVars>
          <dgm:hierBranch val="init"/>
        </dgm:presLayoutVars>
      </dgm:prSet>
      <dgm:spPr/>
    </dgm:pt>
    <dgm:pt modelId="{70096ED1-ADB2-4D33-98F4-4FA61E6134AC}" type="pres">
      <dgm:prSet presAssocID="{DF340223-CE0C-4959-925B-8F02C71BFE01}" presName="rootComposite1" presStyleCnt="0"/>
      <dgm:spPr/>
    </dgm:pt>
    <dgm:pt modelId="{CEE02EC2-1E75-4488-BB6B-4529449B1F81}" type="pres">
      <dgm:prSet presAssocID="{DF340223-CE0C-4959-925B-8F02C71BFE01}" presName="rootText1" presStyleLbl="node0" presStyleIdx="0" presStyleCnt="1" custScaleX="186394" custScaleY="100644" custLinFactNeighborX="471" custLinFactNeighborY="-22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4F68D7-A2A8-4AE2-9765-F826949174E2}" type="pres">
      <dgm:prSet presAssocID="{DF340223-CE0C-4959-925B-8F02C71BFE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5F1796-51E9-4D90-AEB7-09CBD225166C}" type="pres">
      <dgm:prSet presAssocID="{DF340223-CE0C-4959-925B-8F02C71BFE01}" presName="hierChild2" presStyleCnt="0"/>
      <dgm:spPr/>
    </dgm:pt>
    <dgm:pt modelId="{8D8B7997-F264-41B9-95D7-DBF2E9F9B37A}" type="pres">
      <dgm:prSet presAssocID="{7019675C-3934-4210-80B1-762573B0225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9127748-5806-4FE3-9D0A-584AC6D38CC8}" type="pres">
      <dgm:prSet presAssocID="{C0DA55BE-71D6-4755-96A5-820B0F377115}" presName="hierRoot2" presStyleCnt="0">
        <dgm:presLayoutVars>
          <dgm:hierBranch val="init"/>
        </dgm:presLayoutVars>
      </dgm:prSet>
      <dgm:spPr/>
    </dgm:pt>
    <dgm:pt modelId="{FDA67B97-656B-4824-B526-965CB645A478}" type="pres">
      <dgm:prSet presAssocID="{C0DA55BE-71D6-4755-96A5-820B0F377115}" presName="rootComposite" presStyleCnt="0"/>
      <dgm:spPr/>
    </dgm:pt>
    <dgm:pt modelId="{16C0783E-694F-4D50-8711-1F7059311952}" type="pres">
      <dgm:prSet presAssocID="{C0DA55BE-71D6-4755-96A5-820B0F377115}" presName="rootText" presStyleLbl="node2" presStyleIdx="0" presStyleCnt="2" custScaleX="90115" custScaleY="115639" custLinFactNeighborX="3629" custLinFactNeighborY="-31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4B35-2B1D-4AEA-92E3-E42231C263AC}" type="pres">
      <dgm:prSet presAssocID="{C0DA55BE-71D6-4755-96A5-820B0F37711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072F831-EA68-4A8B-A25D-E2CB3BE61F9F}" type="pres">
      <dgm:prSet presAssocID="{C0DA55BE-71D6-4755-96A5-820B0F377115}" presName="hierChild4" presStyleCnt="0"/>
      <dgm:spPr/>
    </dgm:pt>
    <dgm:pt modelId="{A83B8612-CAEE-432F-85D4-ABDFA04A6634}" type="pres">
      <dgm:prSet presAssocID="{C0DA55BE-71D6-4755-96A5-820B0F377115}" presName="hierChild5" presStyleCnt="0"/>
      <dgm:spPr/>
    </dgm:pt>
    <dgm:pt modelId="{9CD4AEDA-5F58-42C5-961C-2D85950A05F4}" type="pres">
      <dgm:prSet presAssocID="{27418A18-F483-4A83-86BB-C1C656D9E6F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B19FFE0-B9ED-4013-8A60-0F9783B632C3}" type="pres">
      <dgm:prSet presAssocID="{B390734A-11B3-4A47-9867-3590DD83EB77}" presName="hierRoot2" presStyleCnt="0">
        <dgm:presLayoutVars>
          <dgm:hierBranch val="init"/>
        </dgm:presLayoutVars>
      </dgm:prSet>
      <dgm:spPr/>
    </dgm:pt>
    <dgm:pt modelId="{708EB8F0-0C31-4B4A-A0E9-F8CDBBAAD743}" type="pres">
      <dgm:prSet presAssocID="{B390734A-11B3-4A47-9867-3590DD83EB77}" presName="rootComposite" presStyleCnt="0"/>
      <dgm:spPr/>
    </dgm:pt>
    <dgm:pt modelId="{EFBAD126-9D1D-4EF4-818D-E1A2A1255FBE}" type="pres">
      <dgm:prSet presAssocID="{B390734A-11B3-4A47-9867-3590DD83EB77}" presName="rootText" presStyleLbl="node2" presStyleIdx="1" presStyleCnt="2" custScaleX="86252" custScaleY="115206" custLinFactNeighborX="156" custLinFactNeighborY="-33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7C2A18-280F-412E-8C7D-83AD246560CD}" type="pres">
      <dgm:prSet presAssocID="{B390734A-11B3-4A47-9867-3590DD83EB77}" presName="rootConnector" presStyleLbl="node2" presStyleIdx="1" presStyleCnt="2"/>
      <dgm:spPr/>
      <dgm:t>
        <a:bodyPr/>
        <a:lstStyle/>
        <a:p>
          <a:endParaRPr lang="ru-RU"/>
        </a:p>
      </dgm:t>
    </dgm:pt>
    <dgm:pt modelId="{98AEFD1B-A12B-4E9F-823E-E6519C3BCC94}" type="pres">
      <dgm:prSet presAssocID="{B390734A-11B3-4A47-9867-3590DD83EB77}" presName="hierChild4" presStyleCnt="0"/>
      <dgm:spPr/>
    </dgm:pt>
    <dgm:pt modelId="{47DF705B-2E13-47F0-88D4-A0EA8DEACF16}" type="pres">
      <dgm:prSet presAssocID="{B390734A-11B3-4A47-9867-3590DD83EB77}" presName="hierChild5" presStyleCnt="0"/>
      <dgm:spPr/>
    </dgm:pt>
    <dgm:pt modelId="{17DCDE9B-4D60-4E35-9704-BF0A1415C8C3}" type="pres">
      <dgm:prSet presAssocID="{DF340223-CE0C-4959-925B-8F02C71BFE01}" presName="hierChild3" presStyleCnt="0"/>
      <dgm:spPr/>
    </dgm:pt>
  </dgm:ptLst>
  <dgm:cxnLst>
    <dgm:cxn modelId="{884A6814-3E5B-4312-877B-34F91F296EEC}" type="presOf" srcId="{8410EC34-5798-46C1-A2F1-AD0681AE4E5A}" destId="{4F2E1006-B729-45E4-A365-32038BC2F0AD}" srcOrd="0" destOrd="0" presId="urn:microsoft.com/office/officeart/2005/8/layout/orgChart1"/>
    <dgm:cxn modelId="{82171841-9ED8-4598-89CA-E1C06FA6DA8D}" srcId="{8410EC34-5798-46C1-A2F1-AD0681AE4E5A}" destId="{DF340223-CE0C-4959-925B-8F02C71BFE01}" srcOrd="0" destOrd="0" parTransId="{0FF0C738-9D30-4C18-9B38-09D4AD717721}" sibTransId="{58605339-1D44-408A-896A-001FA0A86F8F}"/>
    <dgm:cxn modelId="{9E29603C-794F-47C8-A832-17D60D7D6A1D}" type="presOf" srcId="{B390734A-11B3-4A47-9867-3590DD83EB77}" destId="{EFBAD126-9D1D-4EF4-818D-E1A2A1255FBE}" srcOrd="0" destOrd="0" presId="urn:microsoft.com/office/officeart/2005/8/layout/orgChart1"/>
    <dgm:cxn modelId="{5DCABD2C-C2A1-4B9E-80DF-F39E3E4996D2}" type="presOf" srcId="{C0DA55BE-71D6-4755-96A5-820B0F377115}" destId="{16C0783E-694F-4D50-8711-1F7059311952}" srcOrd="0" destOrd="0" presId="urn:microsoft.com/office/officeart/2005/8/layout/orgChart1"/>
    <dgm:cxn modelId="{848EA566-F671-48B1-8BF2-E2DC4EA90C3A}" type="presOf" srcId="{DF340223-CE0C-4959-925B-8F02C71BFE01}" destId="{CEE02EC2-1E75-4488-BB6B-4529449B1F81}" srcOrd="0" destOrd="0" presId="urn:microsoft.com/office/officeart/2005/8/layout/orgChart1"/>
    <dgm:cxn modelId="{CB77F125-A1E0-4DDA-9F33-60FE959D973A}" type="presOf" srcId="{B390734A-11B3-4A47-9867-3590DD83EB77}" destId="{667C2A18-280F-412E-8C7D-83AD246560CD}" srcOrd="1" destOrd="0" presId="urn:microsoft.com/office/officeart/2005/8/layout/orgChart1"/>
    <dgm:cxn modelId="{CE1EAE8C-6C88-43C1-8BD7-AC2F17AD8C3D}" type="presOf" srcId="{7019675C-3934-4210-80B1-762573B02251}" destId="{8D8B7997-F264-41B9-95D7-DBF2E9F9B37A}" srcOrd="0" destOrd="0" presId="urn:microsoft.com/office/officeart/2005/8/layout/orgChart1"/>
    <dgm:cxn modelId="{84C1BC3D-792D-4457-BCD2-904C7E095678}" type="presOf" srcId="{DF340223-CE0C-4959-925B-8F02C71BFE01}" destId="{E14F68D7-A2A8-4AE2-9765-F826949174E2}" srcOrd="1" destOrd="0" presId="urn:microsoft.com/office/officeart/2005/8/layout/orgChart1"/>
    <dgm:cxn modelId="{EEEAD632-DAFE-4E96-8A14-1932A517D9AF}" srcId="{DF340223-CE0C-4959-925B-8F02C71BFE01}" destId="{B390734A-11B3-4A47-9867-3590DD83EB77}" srcOrd="1" destOrd="0" parTransId="{27418A18-F483-4A83-86BB-C1C656D9E6F5}" sibTransId="{ED45D26D-B057-4CEC-AC13-405B50DDA1A4}"/>
    <dgm:cxn modelId="{79FA7592-1915-42E5-9C2D-817F109D9F27}" type="presOf" srcId="{C0DA55BE-71D6-4755-96A5-820B0F377115}" destId="{B8A74B35-2B1D-4AEA-92E3-E42231C263AC}" srcOrd="1" destOrd="0" presId="urn:microsoft.com/office/officeart/2005/8/layout/orgChart1"/>
    <dgm:cxn modelId="{34B52028-7627-4DD4-956E-9BDE2E684706}" srcId="{DF340223-CE0C-4959-925B-8F02C71BFE01}" destId="{C0DA55BE-71D6-4755-96A5-820B0F377115}" srcOrd="0" destOrd="0" parTransId="{7019675C-3934-4210-80B1-762573B02251}" sibTransId="{454DD083-AF8B-48E6-B938-4206340EE183}"/>
    <dgm:cxn modelId="{0AE6EEDF-AA8F-4E31-A615-AF8D42536DDD}" type="presOf" srcId="{27418A18-F483-4A83-86BB-C1C656D9E6F5}" destId="{9CD4AEDA-5F58-42C5-961C-2D85950A05F4}" srcOrd="0" destOrd="0" presId="urn:microsoft.com/office/officeart/2005/8/layout/orgChart1"/>
    <dgm:cxn modelId="{2E9AAA10-C640-41A0-B4E0-7B6937342692}" type="presParOf" srcId="{4F2E1006-B729-45E4-A365-32038BC2F0AD}" destId="{D17F0176-7437-4EF2-B77D-880FB50C7DCE}" srcOrd="0" destOrd="0" presId="urn:microsoft.com/office/officeart/2005/8/layout/orgChart1"/>
    <dgm:cxn modelId="{E182D439-9DB4-46F3-9C7F-58F3A2ACBADC}" type="presParOf" srcId="{D17F0176-7437-4EF2-B77D-880FB50C7DCE}" destId="{70096ED1-ADB2-4D33-98F4-4FA61E6134AC}" srcOrd="0" destOrd="0" presId="urn:microsoft.com/office/officeart/2005/8/layout/orgChart1"/>
    <dgm:cxn modelId="{FAD7F75B-06A7-4BDE-A000-2CDDC4AE2640}" type="presParOf" srcId="{70096ED1-ADB2-4D33-98F4-4FA61E6134AC}" destId="{CEE02EC2-1E75-4488-BB6B-4529449B1F81}" srcOrd="0" destOrd="0" presId="urn:microsoft.com/office/officeart/2005/8/layout/orgChart1"/>
    <dgm:cxn modelId="{990EE309-B3DD-4804-844E-EB473E3C9D7F}" type="presParOf" srcId="{70096ED1-ADB2-4D33-98F4-4FA61E6134AC}" destId="{E14F68D7-A2A8-4AE2-9765-F826949174E2}" srcOrd="1" destOrd="0" presId="urn:microsoft.com/office/officeart/2005/8/layout/orgChart1"/>
    <dgm:cxn modelId="{14DDB56B-4AEE-4896-BC8B-FE5E751599DF}" type="presParOf" srcId="{D17F0176-7437-4EF2-B77D-880FB50C7DCE}" destId="{235F1796-51E9-4D90-AEB7-09CBD225166C}" srcOrd="1" destOrd="0" presId="urn:microsoft.com/office/officeart/2005/8/layout/orgChart1"/>
    <dgm:cxn modelId="{FE902E3E-FD1E-41B1-B8E9-50A54D6DABE4}" type="presParOf" srcId="{235F1796-51E9-4D90-AEB7-09CBD225166C}" destId="{8D8B7997-F264-41B9-95D7-DBF2E9F9B37A}" srcOrd="0" destOrd="0" presId="urn:microsoft.com/office/officeart/2005/8/layout/orgChart1"/>
    <dgm:cxn modelId="{37A680C9-970D-4603-9383-F7FE39BC875D}" type="presParOf" srcId="{235F1796-51E9-4D90-AEB7-09CBD225166C}" destId="{09127748-5806-4FE3-9D0A-584AC6D38CC8}" srcOrd="1" destOrd="0" presId="urn:microsoft.com/office/officeart/2005/8/layout/orgChart1"/>
    <dgm:cxn modelId="{1DE30771-0034-4B1B-98CB-233E36B2726F}" type="presParOf" srcId="{09127748-5806-4FE3-9D0A-584AC6D38CC8}" destId="{FDA67B97-656B-4824-B526-965CB645A478}" srcOrd="0" destOrd="0" presId="urn:microsoft.com/office/officeart/2005/8/layout/orgChart1"/>
    <dgm:cxn modelId="{4BA0184F-CD3A-4438-8B9E-BDF46C1BAA64}" type="presParOf" srcId="{FDA67B97-656B-4824-B526-965CB645A478}" destId="{16C0783E-694F-4D50-8711-1F7059311952}" srcOrd="0" destOrd="0" presId="urn:microsoft.com/office/officeart/2005/8/layout/orgChart1"/>
    <dgm:cxn modelId="{4903A5C6-B2EC-4AE8-B9E0-F1ADD18CAC97}" type="presParOf" srcId="{FDA67B97-656B-4824-B526-965CB645A478}" destId="{B8A74B35-2B1D-4AEA-92E3-E42231C263AC}" srcOrd="1" destOrd="0" presId="urn:microsoft.com/office/officeart/2005/8/layout/orgChart1"/>
    <dgm:cxn modelId="{7A83B2EC-DCA2-4BAB-97E6-F2577D51E173}" type="presParOf" srcId="{09127748-5806-4FE3-9D0A-584AC6D38CC8}" destId="{9072F831-EA68-4A8B-A25D-E2CB3BE61F9F}" srcOrd="1" destOrd="0" presId="urn:microsoft.com/office/officeart/2005/8/layout/orgChart1"/>
    <dgm:cxn modelId="{337121DC-68EC-4A87-ABFC-87E4F312DBA6}" type="presParOf" srcId="{09127748-5806-4FE3-9D0A-584AC6D38CC8}" destId="{A83B8612-CAEE-432F-85D4-ABDFA04A6634}" srcOrd="2" destOrd="0" presId="urn:microsoft.com/office/officeart/2005/8/layout/orgChart1"/>
    <dgm:cxn modelId="{8B66EC59-391C-4A10-A27E-F342235A0848}" type="presParOf" srcId="{235F1796-51E9-4D90-AEB7-09CBD225166C}" destId="{9CD4AEDA-5F58-42C5-961C-2D85950A05F4}" srcOrd="2" destOrd="0" presId="urn:microsoft.com/office/officeart/2005/8/layout/orgChart1"/>
    <dgm:cxn modelId="{EE86F059-BBDA-4126-BB9E-5D5FBB82D2AA}" type="presParOf" srcId="{235F1796-51E9-4D90-AEB7-09CBD225166C}" destId="{5B19FFE0-B9ED-4013-8A60-0F9783B632C3}" srcOrd="3" destOrd="0" presId="urn:microsoft.com/office/officeart/2005/8/layout/orgChart1"/>
    <dgm:cxn modelId="{4F936B4E-7088-44D6-B1CA-BEF86923FE75}" type="presParOf" srcId="{5B19FFE0-B9ED-4013-8A60-0F9783B632C3}" destId="{708EB8F0-0C31-4B4A-A0E9-F8CDBBAAD743}" srcOrd="0" destOrd="0" presId="urn:microsoft.com/office/officeart/2005/8/layout/orgChart1"/>
    <dgm:cxn modelId="{A55FBD8A-F4E2-4095-8DF7-1D5422136B4D}" type="presParOf" srcId="{708EB8F0-0C31-4B4A-A0E9-F8CDBBAAD743}" destId="{EFBAD126-9D1D-4EF4-818D-E1A2A1255FBE}" srcOrd="0" destOrd="0" presId="urn:microsoft.com/office/officeart/2005/8/layout/orgChart1"/>
    <dgm:cxn modelId="{A2E9AB54-EEB7-4736-8B04-2FDE02623163}" type="presParOf" srcId="{708EB8F0-0C31-4B4A-A0E9-F8CDBBAAD743}" destId="{667C2A18-280F-412E-8C7D-83AD246560CD}" srcOrd="1" destOrd="0" presId="urn:microsoft.com/office/officeart/2005/8/layout/orgChart1"/>
    <dgm:cxn modelId="{14D6B5D8-9681-45B6-ABFE-40D1EB36BE0E}" type="presParOf" srcId="{5B19FFE0-B9ED-4013-8A60-0F9783B632C3}" destId="{98AEFD1B-A12B-4E9F-823E-E6519C3BCC94}" srcOrd="1" destOrd="0" presId="urn:microsoft.com/office/officeart/2005/8/layout/orgChart1"/>
    <dgm:cxn modelId="{A6C67F1D-F7BB-411F-B1D1-C8152A7593C7}" type="presParOf" srcId="{5B19FFE0-B9ED-4013-8A60-0F9783B632C3}" destId="{47DF705B-2E13-47F0-88D4-A0EA8DEACF16}" srcOrd="2" destOrd="0" presId="urn:microsoft.com/office/officeart/2005/8/layout/orgChart1"/>
    <dgm:cxn modelId="{44927D97-CD39-45AA-BBCD-63FE4EB52471}" type="presParOf" srcId="{D17F0176-7437-4EF2-B77D-880FB50C7DCE}" destId="{17DCDE9B-4D60-4E35-9704-BF0A1415C8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B300-755F-4BA7-9BEB-7B39E2AE5E35}">
      <dsp:nvSpPr>
        <dsp:cNvPr id="0" name=""/>
        <dsp:cNvSpPr/>
      </dsp:nvSpPr>
      <dsp:spPr>
        <a:xfrm rot="5400000">
          <a:off x="-165075" y="166293"/>
          <a:ext cx="1100500" cy="770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49</a:t>
          </a:r>
          <a:endParaRPr lang="ru-RU" sz="2100" kern="1200" dirty="0"/>
        </a:p>
      </dsp:txBody>
      <dsp:txXfrm rot="-5400000">
        <a:off x="0" y="386393"/>
        <a:ext cx="770350" cy="330150"/>
      </dsp:txXfrm>
    </dsp:sp>
    <dsp:sp modelId="{368FB1E1-D9B6-4976-B7F8-D65712D64126}">
      <dsp:nvSpPr>
        <dsp:cNvPr id="0" name=""/>
        <dsp:cNvSpPr/>
      </dsp:nvSpPr>
      <dsp:spPr>
        <a:xfrm rot="5400000">
          <a:off x="1690426" y="-918856"/>
          <a:ext cx="715325" cy="2555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Полигоны в Территориальной схеме </a:t>
          </a:r>
          <a:endParaRPr lang="ru-RU" sz="1200" kern="1200" dirty="0"/>
        </a:p>
      </dsp:txBody>
      <dsp:txXfrm rot="-5400000">
        <a:off x="770351" y="36138"/>
        <a:ext cx="2520557" cy="645487"/>
      </dsp:txXfrm>
    </dsp:sp>
    <dsp:sp modelId="{F49D9FCC-6263-426B-9A27-D0955273171D}">
      <dsp:nvSpPr>
        <dsp:cNvPr id="0" name=""/>
        <dsp:cNvSpPr/>
      </dsp:nvSpPr>
      <dsp:spPr>
        <a:xfrm rot="5400000">
          <a:off x="-165075" y="1063298"/>
          <a:ext cx="1100500" cy="770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45</a:t>
          </a:r>
          <a:endParaRPr lang="ru-RU" sz="2100" kern="1200" dirty="0"/>
        </a:p>
      </dsp:txBody>
      <dsp:txXfrm rot="-5400000">
        <a:off x="0" y="1283398"/>
        <a:ext cx="770350" cy="330150"/>
      </dsp:txXfrm>
    </dsp:sp>
    <dsp:sp modelId="{9F23290E-9B8F-4792-A4B6-1214D4B4B424}">
      <dsp:nvSpPr>
        <dsp:cNvPr id="0" name=""/>
        <dsp:cNvSpPr/>
      </dsp:nvSpPr>
      <dsp:spPr>
        <a:xfrm rot="5400000">
          <a:off x="1690426" y="-21851"/>
          <a:ext cx="715325" cy="2555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Полигоны в ГРОРО</a:t>
          </a:r>
          <a:endParaRPr lang="ru-RU" sz="1200" kern="1200" dirty="0"/>
        </a:p>
      </dsp:txBody>
      <dsp:txXfrm rot="-5400000">
        <a:off x="770351" y="933143"/>
        <a:ext cx="2520557" cy="645487"/>
      </dsp:txXfrm>
    </dsp:sp>
    <dsp:sp modelId="{F341AA71-8C6B-4DF8-ABAC-4DD7C1BE3B00}">
      <dsp:nvSpPr>
        <dsp:cNvPr id="0" name=""/>
        <dsp:cNvSpPr/>
      </dsp:nvSpPr>
      <dsp:spPr>
        <a:xfrm rot="5400000">
          <a:off x="-165075" y="1960303"/>
          <a:ext cx="1100500" cy="7703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0" y="2180403"/>
        <a:ext cx="770350" cy="330150"/>
      </dsp:txXfrm>
    </dsp:sp>
    <dsp:sp modelId="{0A86B835-39CB-4D2F-979A-C24296948B0C}">
      <dsp:nvSpPr>
        <dsp:cNvPr id="0" name=""/>
        <dsp:cNvSpPr/>
      </dsp:nvSpPr>
      <dsp:spPr>
        <a:xfrm rot="5400000">
          <a:off x="1746740" y="888987"/>
          <a:ext cx="602697" cy="25554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Исключены из ГРОРО</a:t>
          </a:r>
          <a:endParaRPr lang="ru-RU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FF0000"/>
              </a:solidFill>
            </a:rPr>
            <a:t>Муслюмово , Русский Акташ, Лаишево, Бугульма </a:t>
          </a:r>
          <a:endParaRPr lang="ru-RU" sz="1100" kern="1200" dirty="0">
            <a:solidFill>
              <a:srgbClr val="FF0000"/>
            </a:solidFill>
          </a:endParaRPr>
        </a:p>
      </dsp:txBody>
      <dsp:txXfrm rot="-5400000">
        <a:off x="770351" y="1894798"/>
        <a:ext cx="2526055" cy="54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4AEDA-5F58-42C5-961C-2D85950A05F4}">
      <dsp:nvSpPr>
        <dsp:cNvPr id="0" name=""/>
        <dsp:cNvSpPr/>
      </dsp:nvSpPr>
      <dsp:spPr>
        <a:xfrm>
          <a:off x="2572082" y="1839391"/>
          <a:ext cx="1429128" cy="40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44"/>
              </a:lnTo>
              <a:lnTo>
                <a:pt x="1429128" y="132144"/>
              </a:lnTo>
              <a:lnTo>
                <a:pt x="1429128" y="4044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B7997-F264-41B9-95D7-DBF2E9F9B37A}">
      <dsp:nvSpPr>
        <dsp:cNvPr id="0" name=""/>
        <dsp:cNvSpPr/>
      </dsp:nvSpPr>
      <dsp:spPr>
        <a:xfrm>
          <a:off x="1263136" y="1839391"/>
          <a:ext cx="1308945" cy="436466"/>
        </a:xfrm>
        <a:custGeom>
          <a:avLst/>
          <a:gdLst/>
          <a:ahLst/>
          <a:cxnLst/>
          <a:rect l="0" t="0" r="0" b="0"/>
          <a:pathLst>
            <a:path>
              <a:moveTo>
                <a:pt x="1308945" y="0"/>
              </a:moveTo>
              <a:lnTo>
                <a:pt x="1308945" y="164136"/>
              </a:lnTo>
              <a:lnTo>
                <a:pt x="0" y="164136"/>
              </a:lnTo>
              <a:lnTo>
                <a:pt x="0" y="4364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02EC2-1E75-4488-BB6B-4529449B1F81}">
      <dsp:nvSpPr>
        <dsp:cNvPr id="0" name=""/>
        <dsp:cNvSpPr/>
      </dsp:nvSpPr>
      <dsp:spPr>
        <a:xfrm>
          <a:off x="154911" y="534232"/>
          <a:ext cx="4834342" cy="1305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РЕСПУБЛИКА ТАТАРСТАН </a:t>
          </a:r>
          <a:br>
            <a:rPr lang="ru-RU" sz="1600" kern="1200" dirty="0"/>
          </a:br>
          <a:r>
            <a:rPr lang="ru-RU" sz="1600" kern="1200" dirty="0" smtClean="0"/>
            <a:t>В ГРОРО включено  </a:t>
          </a:r>
          <a:r>
            <a:rPr lang="ru-RU" sz="1600" b="1" kern="1200" dirty="0" smtClean="0"/>
            <a:t>45 </a:t>
          </a:r>
          <a:r>
            <a:rPr lang="ru-RU" sz="1600" b="1" kern="1200" dirty="0"/>
            <a:t>полигонов </a:t>
          </a:r>
          <a:r>
            <a:rPr lang="ru-RU" sz="1600" b="1" kern="1200" dirty="0" smtClean="0"/>
            <a:t>ТКО</a:t>
          </a:r>
          <a:endParaRPr lang="ru-RU" sz="1600" b="1" kern="1200" dirty="0"/>
        </a:p>
      </dsp:txBody>
      <dsp:txXfrm>
        <a:off x="154911" y="534232"/>
        <a:ext cx="4834342" cy="1305158"/>
      </dsp:txXfrm>
    </dsp:sp>
    <dsp:sp modelId="{16C0783E-694F-4D50-8711-1F7059311952}">
      <dsp:nvSpPr>
        <dsp:cNvPr id="0" name=""/>
        <dsp:cNvSpPr/>
      </dsp:nvSpPr>
      <dsp:spPr>
        <a:xfrm>
          <a:off x="94518" y="2275857"/>
          <a:ext cx="2337235" cy="14996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По данным </a:t>
          </a:r>
          <a:r>
            <a:rPr lang="ru-RU" sz="1600" b="0" i="0" kern="1200" dirty="0" smtClean="0"/>
            <a:t>Территориальной </a:t>
          </a:r>
          <a:r>
            <a:rPr lang="ru-RU" sz="1600" b="0" i="0" kern="1200" dirty="0"/>
            <a:t>схемы Республики Татарстан, </a:t>
          </a: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23 </a:t>
          </a:r>
          <a:r>
            <a:rPr lang="ru-RU" sz="1600" b="1" i="0" kern="1200" dirty="0"/>
            <a:t>полигона к 2020 году должны исчерпать проектную вместимость</a:t>
          </a:r>
          <a:endParaRPr lang="ru-RU" sz="1600" b="1" kern="1200" dirty="0"/>
        </a:p>
      </dsp:txBody>
      <dsp:txXfrm>
        <a:off x="94518" y="2275857"/>
        <a:ext cx="2337235" cy="1499615"/>
      </dsp:txXfrm>
    </dsp:sp>
    <dsp:sp modelId="{EFBAD126-9D1D-4EF4-818D-E1A2A1255FBE}">
      <dsp:nvSpPr>
        <dsp:cNvPr id="0" name=""/>
        <dsp:cNvSpPr/>
      </dsp:nvSpPr>
      <dsp:spPr>
        <a:xfrm>
          <a:off x="2882688" y="2243865"/>
          <a:ext cx="2237044" cy="14939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По данным региональных  операторов, </a:t>
          </a:r>
          <a:r>
            <a:rPr lang="ru-RU" sz="1600" b="0" i="0" kern="1200" dirty="0" smtClean="0"/>
            <a:t>на </a:t>
          </a:r>
          <a:r>
            <a:rPr lang="ru-RU" sz="1600" b="1" i="0" kern="1200" dirty="0" smtClean="0"/>
            <a:t> 36 </a:t>
          </a:r>
          <a:r>
            <a:rPr lang="ru-RU" sz="1600" b="1" i="0" kern="1200" dirty="0"/>
            <a:t>полигонах ТКО </a:t>
          </a:r>
          <a:r>
            <a:rPr lang="ru-RU" sz="1600" b="1" i="0" kern="1200" dirty="0" smtClean="0"/>
            <a:t> фактически размещаются отходы  </a:t>
          </a:r>
          <a:endParaRPr lang="ru-RU" sz="1600" b="1" kern="1200" dirty="0"/>
        </a:p>
      </dsp:txBody>
      <dsp:txXfrm>
        <a:off x="2882688" y="2243865"/>
        <a:ext cx="2237044" cy="149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CE181-5873-434E-B641-7B1EEEAD5E10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112A3-0F48-4D6C-AD7E-9EFDDE87C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0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8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1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2F2A1-2F52-4FF7-8118-E5C3950E1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440229-6BAB-4ECF-9B9A-47E564CF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BE34A-7033-4F5B-A26E-88E02F11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2E434-B3DB-4C43-AFCB-C14C1B13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3EAFE-4931-4652-A3DE-848E92E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4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D050D-B70E-4789-A080-525756AD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54CF0-97FC-4BA9-ACB4-09D2CBF93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A4A0D-B833-40E8-AE52-468A3694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A4A19-3D90-406A-8362-4D6472B0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C0303-4540-4A1F-8AF9-352812F6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7A38E6-13CA-4A7A-B0AF-3363C1F3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E751D8-0BAB-45E4-B6C4-A202A7226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D3C3E-F8AE-4507-A74F-A9183CD8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0F734-4B5B-4707-BB7A-53B22EA0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B5871-4121-41EB-A2DB-C3788C06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2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pPr/>
              <a:t>13.11.2020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7E666-E6E5-4654-A8DC-E368D49C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8E452-F330-4151-95CB-6C2F625C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3C7DB7-F981-410A-830B-A38072B4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AE7ED-9691-44AD-BF49-01A9F76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A655A-DDD2-41C1-A95F-856327E7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4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21B10-3491-44B0-AE1A-4161D0DF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6768C-0CA5-430C-A76C-3835CF4ED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97446-4F20-447D-AB8A-03F1205F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03E6F-886D-4021-96EF-702BD5AF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494A9-0A7E-4E5F-9BA0-29278F13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6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11EA5-A7B4-4141-B868-281BB577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89B3B-622F-44A8-947F-B29D9A1D0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B26AD-F5BC-4BB0-874B-B48EDB975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B4D3FF-C7FE-4C19-B678-15B81C03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6C29D-D7DE-42C0-87BE-432C03A3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4B599-B2FF-4C7A-A37A-823433A9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E289A-E303-4E91-86A8-6615AFE8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69A44-1307-409A-8D0D-26E2531DF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748EA9-859A-4192-82EF-BC0915070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1CDBA5-3031-4917-A5FF-D88BF18DE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8BFF0D-B25C-4F46-827C-C8168DA80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433861-C030-46CC-AB40-F962C863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504EC5-DEAE-48AF-AF2E-AC1BF5BF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F26FD9-259B-43CE-B89E-5671B589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2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41C6D-11F5-4EC1-97A2-8FF524C2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B9B73E-D2AB-45DA-B5AB-92053864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188E58-9488-4D2C-A8B4-A236ACFD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491AE1-732C-4000-A09C-DB7A00DC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8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F5F3D6-6665-471C-8EE4-E8BA65D8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46EEC-7A5D-46DF-9713-CB193D4C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F5D38E-178A-4051-A71F-C2556A80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2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8D0C1-2D09-4E8D-85CC-ABE9F222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F9B78-5177-4217-8A93-A636BE06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AC4A6-EBF9-4D1F-A9AB-6CE1FDA0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281BB-D6A3-4F95-B0C5-BA4FC174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18EE3-76DF-484D-B4F7-B74EE07D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E61F2-B2EE-4944-857D-39B2D05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C0C31-F577-4F2F-9943-FD2B1EB3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D2001-9E88-410D-A338-405E2AAF2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C05EA-E988-41E5-9B23-582374FA7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6D77CC-4258-4906-8351-07E3D3AD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DA4E0-40D9-40F7-869B-14467767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E44F2E-7BB1-4114-9AFA-21D30D0E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8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7AC5-4536-4A59-8929-E5A5F487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07DA3-035F-4A1A-95F4-058FAF7D8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17400-F8F9-4F2F-8110-7BFD39F6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CAA9-897D-463C-9248-0DD9351D5092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7F5B0-70FD-4947-B024-1630EB0C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5682E9-7F04-4EC5-8F38-2AD3DCF0F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81C5-1C6D-4319-BB30-0FFBA516B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7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garantf1://71885800.100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Группа 580"/>
          <p:cNvGrpSpPr/>
          <p:nvPr/>
        </p:nvGrpSpPr>
        <p:grpSpPr>
          <a:xfrm>
            <a:off x="2238830" y="2728142"/>
            <a:ext cx="91440" cy="2088000"/>
            <a:chOff x="2365829" y="2322286"/>
            <a:chExt cx="91440" cy="2264228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241154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8" name="Прямая соединительная линия 627"/>
          <p:cNvCxnSpPr/>
          <p:nvPr/>
        </p:nvCxnSpPr>
        <p:spPr>
          <a:xfrm rot="5400000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2520763" y="2589499"/>
            <a:ext cx="9403237" cy="51552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>
              <a:lnSpc>
                <a:spcPts val="3300"/>
              </a:lnSpc>
            </a:pPr>
            <a:r>
              <a:rPr lang="ru-RU" sz="2800" spc="200" dirty="0" smtClean="0"/>
              <a:t>Обращение с ТКО на территории Республики Татарстан</a:t>
            </a:r>
            <a:endParaRPr lang="ru-RU" sz="2800" spc="200" dirty="0"/>
          </a:p>
        </p:txBody>
      </p:sp>
      <p:grpSp>
        <p:nvGrpSpPr>
          <p:cNvPr id="528" name="Группа 527"/>
          <p:cNvGrpSpPr/>
          <p:nvPr/>
        </p:nvGrpSpPr>
        <p:grpSpPr>
          <a:xfrm>
            <a:off x="1318896" y="575194"/>
            <a:ext cx="2685232" cy="575451"/>
            <a:chOff x="859658" y="300277"/>
            <a:chExt cx="5107510" cy="575451"/>
          </a:xfrm>
        </p:grpSpPr>
        <p:sp>
          <p:nvSpPr>
            <p:cNvPr id="529" name="TextBox 528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900" b="1" spc="7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80611" y="300277"/>
              <a:ext cx="3803958" cy="338552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4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7" name="Группа 1006"/>
          <p:cNvGrpSpPr/>
          <p:nvPr/>
        </p:nvGrpSpPr>
        <p:grpSpPr>
          <a:xfrm>
            <a:off x="3465282" y="420913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9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0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1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2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4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5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6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7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8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9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2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4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Прямоугольник 319"/>
          <p:cNvSpPr/>
          <p:nvPr/>
        </p:nvSpPr>
        <p:spPr>
          <a:xfrm>
            <a:off x="2870421" y="4627641"/>
            <a:ext cx="8213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2000" spc="140" dirty="0" smtClean="0">
                <a:solidFill>
                  <a:schemeClr val="accent1"/>
                </a:solidFill>
              </a:rPr>
              <a:t>Начальник межрегионального отдела ГЭЭ и РД Волжско-Камского межрегионального управления </a:t>
            </a:r>
            <a:r>
              <a:rPr lang="ru-RU" sz="2000" spc="140" dirty="0" err="1" smtClean="0">
                <a:solidFill>
                  <a:schemeClr val="accent1"/>
                </a:solidFill>
              </a:rPr>
              <a:t>Росприроднадзора</a:t>
            </a:r>
            <a:r>
              <a:rPr lang="ru-RU" sz="2000" spc="140" dirty="0" smtClean="0">
                <a:solidFill>
                  <a:schemeClr val="accent1"/>
                </a:solidFill>
              </a:rPr>
              <a:t> </a:t>
            </a:r>
          </a:p>
          <a:p>
            <a:pPr marL="0" lvl="2"/>
            <a:r>
              <a:rPr lang="ru-RU" sz="2000" spc="140" dirty="0" smtClean="0">
                <a:solidFill>
                  <a:schemeClr val="accent1"/>
                </a:solidFill>
              </a:rPr>
              <a:t>Е.Е. Попова </a:t>
            </a:r>
            <a:endParaRPr lang="ru-RU" sz="2000" spc="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8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35" y="97899"/>
            <a:ext cx="480949" cy="5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Прямоугольник 111"/>
          <p:cNvSpPr/>
          <p:nvPr/>
        </p:nvSpPr>
        <p:spPr>
          <a:xfrm rot="5400000">
            <a:off x="4938822" y="1892900"/>
            <a:ext cx="12529" cy="9696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65972" tIns="32986" rIns="65972" bIns="32986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9623" y="137548"/>
            <a:ext cx="11660627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Реконструкция полигона промышленных отходов ПАО «</a:t>
            </a:r>
            <a:r>
              <a:rPr lang="ru-RU" sz="24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Нижнекамскнефтехим</a:t>
            </a: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1000273" y="3418162"/>
            <a:ext cx="334051" cy="399325"/>
          </a:xfrm>
          <a:custGeom>
            <a:avLst/>
            <a:gdLst>
              <a:gd name="T0" fmla="*/ 1208 w 1327"/>
              <a:gd name="T1" fmla="*/ 0 h 1548"/>
              <a:gd name="T2" fmla="*/ 119 w 1327"/>
              <a:gd name="T3" fmla="*/ 0 h 1548"/>
              <a:gd name="T4" fmla="*/ 0 w 1327"/>
              <a:gd name="T5" fmla="*/ 119 h 1548"/>
              <a:gd name="T6" fmla="*/ 0 w 1327"/>
              <a:gd name="T7" fmla="*/ 1429 h 1548"/>
              <a:gd name="T8" fmla="*/ 119 w 1327"/>
              <a:gd name="T9" fmla="*/ 1548 h 1548"/>
              <a:gd name="T10" fmla="*/ 1208 w 1327"/>
              <a:gd name="T11" fmla="*/ 1548 h 1548"/>
              <a:gd name="T12" fmla="*/ 1327 w 1327"/>
              <a:gd name="T13" fmla="*/ 1429 h 1548"/>
              <a:gd name="T14" fmla="*/ 1327 w 1327"/>
              <a:gd name="T15" fmla="*/ 119 h 1548"/>
              <a:gd name="T16" fmla="*/ 1208 w 1327"/>
              <a:gd name="T17" fmla="*/ 0 h 1548"/>
              <a:gd name="T18" fmla="*/ 397 w 1327"/>
              <a:gd name="T19" fmla="*/ 1310 h 1548"/>
              <a:gd name="T20" fmla="*/ 397 w 1327"/>
              <a:gd name="T21" fmla="*/ 1310 h 1548"/>
              <a:gd name="T22" fmla="*/ 304 w 1327"/>
              <a:gd name="T23" fmla="*/ 1402 h 1548"/>
              <a:gd name="T24" fmla="*/ 212 w 1327"/>
              <a:gd name="T25" fmla="*/ 1310 h 1548"/>
              <a:gd name="T26" fmla="*/ 212 w 1327"/>
              <a:gd name="T27" fmla="*/ 348 h 1548"/>
              <a:gd name="T28" fmla="*/ 304 w 1327"/>
              <a:gd name="T29" fmla="*/ 256 h 1548"/>
              <a:gd name="T30" fmla="*/ 397 w 1327"/>
              <a:gd name="T31" fmla="*/ 348 h 1548"/>
              <a:gd name="T32" fmla="*/ 397 w 1327"/>
              <a:gd name="T33" fmla="*/ 1310 h 1548"/>
              <a:gd name="T34" fmla="*/ 754 w 1327"/>
              <a:gd name="T35" fmla="*/ 1310 h 1548"/>
              <a:gd name="T36" fmla="*/ 754 w 1327"/>
              <a:gd name="T37" fmla="*/ 1310 h 1548"/>
              <a:gd name="T38" fmla="*/ 662 w 1327"/>
              <a:gd name="T39" fmla="*/ 1402 h 1548"/>
              <a:gd name="T40" fmla="*/ 569 w 1327"/>
              <a:gd name="T41" fmla="*/ 1310 h 1548"/>
              <a:gd name="T42" fmla="*/ 569 w 1327"/>
              <a:gd name="T43" fmla="*/ 348 h 1548"/>
              <a:gd name="T44" fmla="*/ 662 w 1327"/>
              <a:gd name="T45" fmla="*/ 256 h 1548"/>
              <a:gd name="T46" fmla="*/ 754 w 1327"/>
              <a:gd name="T47" fmla="*/ 348 h 1548"/>
              <a:gd name="T48" fmla="*/ 754 w 1327"/>
              <a:gd name="T49" fmla="*/ 1310 h 1548"/>
              <a:gd name="T50" fmla="*/ 1111 w 1327"/>
              <a:gd name="T51" fmla="*/ 1310 h 1548"/>
              <a:gd name="T52" fmla="*/ 1111 w 1327"/>
              <a:gd name="T53" fmla="*/ 1310 h 1548"/>
              <a:gd name="T54" fmla="*/ 1019 w 1327"/>
              <a:gd name="T55" fmla="*/ 1402 h 1548"/>
              <a:gd name="T56" fmla="*/ 926 w 1327"/>
              <a:gd name="T57" fmla="*/ 1310 h 1548"/>
              <a:gd name="T58" fmla="*/ 926 w 1327"/>
              <a:gd name="T59" fmla="*/ 348 h 1548"/>
              <a:gd name="T60" fmla="*/ 1019 w 1327"/>
              <a:gd name="T61" fmla="*/ 256 h 1548"/>
              <a:gd name="T62" fmla="*/ 1111 w 1327"/>
              <a:gd name="T63" fmla="*/ 348 h 1548"/>
              <a:gd name="T64" fmla="*/ 1111 w 1327"/>
              <a:gd name="T65" fmla="*/ 131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7" h="1548">
                <a:moveTo>
                  <a:pt x="1208" y="0"/>
                </a:moveTo>
                <a:lnTo>
                  <a:pt x="119" y="0"/>
                </a:lnTo>
                <a:cubicBezTo>
                  <a:pt x="54" y="0"/>
                  <a:pt x="0" y="54"/>
                  <a:pt x="0" y="119"/>
                </a:cubicBezTo>
                <a:lnTo>
                  <a:pt x="0" y="1429"/>
                </a:lnTo>
                <a:cubicBezTo>
                  <a:pt x="0" y="1494"/>
                  <a:pt x="54" y="1548"/>
                  <a:pt x="119" y="1548"/>
                </a:cubicBezTo>
                <a:lnTo>
                  <a:pt x="1208" y="1548"/>
                </a:lnTo>
                <a:cubicBezTo>
                  <a:pt x="1274" y="1548"/>
                  <a:pt x="1327" y="1494"/>
                  <a:pt x="1327" y="1429"/>
                </a:cubicBezTo>
                <a:lnTo>
                  <a:pt x="1327" y="119"/>
                </a:lnTo>
                <a:cubicBezTo>
                  <a:pt x="1327" y="54"/>
                  <a:pt x="1274" y="0"/>
                  <a:pt x="1208" y="0"/>
                </a:cubicBezTo>
                <a:close/>
                <a:moveTo>
                  <a:pt x="397" y="1310"/>
                </a:moveTo>
                <a:lnTo>
                  <a:pt x="397" y="1310"/>
                </a:lnTo>
                <a:cubicBezTo>
                  <a:pt x="397" y="1361"/>
                  <a:pt x="355" y="1402"/>
                  <a:pt x="304" y="1402"/>
                </a:cubicBezTo>
                <a:cubicBezTo>
                  <a:pt x="253" y="1402"/>
                  <a:pt x="212" y="1361"/>
                  <a:pt x="212" y="1310"/>
                </a:cubicBezTo>
                <a:lnTo>
                  <a:pt x="212" y="348"/>
                </a:lnTo>
                <a:cubicBezTo>
                  <a:pt x="212" y="297"/>
                  <a:pt x="253" y="256"/>
                  <a:pt x="304" y="256"/>
                </a:cubicBezTo>
                <a:cubicBezTo>
                  <a:pt x="355" y="256"/>
                  <a:pt x="397" y="297"/>
                  <a:pt x="397" y="348"/>
                </a:cubicBezTo>
                <a:lnTo>
                  <a:pt x="397" y="1310"/>
                </a:lnTo>
                <a:close/>
                <a:moveTo>
                  <a:pt x="754" y="1310"/>
                </a:moveTo>
                <a:lnTo>
                  <a:pt x="754" y="1310"/>
                </a:lnTo>
                <a:cubicBezTo>
                  <a:pt x="754" y="1361"/>
                  <a:pt x="713" y="1402"/>
                  <a:pt x="662" y="1402"/>
                </a:cubicBezTo>
                <a:cubicBezTo>
                  <a:pt x="611" y="1402"/>
                  <a:pt x="569" y="1361"/>
                  <a:pt x="569" y="1310"/>
                </a:cubicBezTo>
                <a:lnTo>
                  <a:pt x="569" y="348"/>
                </a:lnTo>
                <a:cubicBezTo>
                  <a:pt x="569" y="297"/>
                  <a:pt x="611" y="256"/>
                  <a:pt x="662" y="256"/>
                </a:cubicBezTo>
                <a:cubicBezTo>
                  <a:pt x="713" y="256"/>
                  <a:pt x="754" y="297"/>
                  <a:pt x="754" y="348"/>
                </a:cubicBezTo>
                <a:lnTo>
                  <a:pt x="754" y="1310"/>
                </a:lnTo>
                <a:close/>
                <a:moveTo>
                  <a:pt x="1111" y="1310"/>
                </a:moveTo>
                <a:lnTo>
                  <a:pt x="1111" y="1310"/>
                </a:lnTo>
                <a:cubicBezTo>
                  <a:pt x="1111" y="1361"/>
                  <a:pt x="1070" y="1402"/>
                  <a:pt x="1019" y="1402"/>
                </a:cubicBezTo>
                <a:cubicBezTo>
                  <a:pt x="968" y="1402"/>
                  <a:pt x="926" y="1361"/>
                  <a:pt x="926" y="1310"/>
                </a:cubicBezTo>
                <a:lnTo>
                  <a:pt x="926" y="348"/>
                </a:lnTo>
                <a:cubicBezTo>
                  <a:pt x="926" y="297"/>
                  <a:pt x="968" y="256"/>
                  <a:pt x="1019" y="256"/>
                </a:cubicBezTo>
                <a:cubicBezTo>
                  <a:pt x="1070" y="256"/>
                  <a:pt x="1111" y="297"/>
                  <a:pt x="1111" y="348"/>
                </a:cubicBezTo>
                <a:lnTo>
                  <a:pt x="1111" y="1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997713" y="3334968"/>
            <a:ext cx="340451" cy="67835"/>
          </a:xfrm>
          <a:custGeom>
            <a:avLst/>
            <a:gdLst>
              <a:gd name="T0" fmla="*/ 1259 w 1349"/>
              <a:gd name="T1" fmla="*/ 84 h 265"/>
              <a:gd name="T2" fmla="*/ 934 w 1349"/>
              <a:gd name="T3" fmla="*/ 84 h 265"/>
              <a:gd name="T4" fmla="*/ 935 w 1349"/>
              <a:gd name="T5" fmla="*/ 71 h 265"/>
              <a:gd name="T6" fmla="*/ 864 w 1349"/>
              <a:gd name="T7" fmla="*/ 0 h 265"/>
              <a:gd name="T8" fmla="*/ 485 w 1349"/>
              <a:gd name="T9" fmla="*/ 0 h 265"/>
              <a:gd name="T10" fmla="*/ 415 w 1349"/>
              <a:gd name="T11" fmla="*/ 71 h 265"/>
              <a:gd name="T12" fmla="*/ 416 w 1349"/>
              <a:gd name="T13" fmla="*/ 84 h 265"/>
              <a:gd name="T14" fmla="*/ 90 w 1349"/>
              <a:gd name="T15" fmla="*/ 84 h 265"/>
              <a:gd name="T16" fmla="*/ 0 w 1349"/>
              <a:gd name="T17" fmla="*/ 174 h 265"/>
              <a:gd name="T18" fmla="*/ 90 w 1349"/>
              <a:gd name="T19" fmla="*/ 265 h 265"/>
              <a:gd name="T20" fmla="*/ 1259 w 1349"/>
              <a:gd name="T21" fmla="*/ 265 h 265"/>
              <a:gd name="T22" fmla="*/ 1349 w 1349"/>
              <a:gd name="T23" fmla="*/ 174 h 265"/>
              <a:gd name="T24" fmla="*/ 1259 w 1349"/>
              <a:gd name="T25" fmla="*/ 8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9" h="265">
                <a:moveTo>
                  <a:pt x="1259" y="84"/>
                </a:moveTo>
                <a:lnTo>
                  <a:pt x="934" y="84"/>
                </a:lnTo>
                <a:cubicBezTo>
                  <a:pt x="934" y="80"/>
                  <a:pt x="935" y="75"/>
                  <a:pt x="935" y="71"/>
                </a:cubicBezTo>
                <a:cubicBezTo>
                  <a:pt x="935" y="32"/>
                  <a:pt x="903" y="0"/>
                  <a:pt x="864" y="0"/>
                </a:cubicBezTo>
                <a:lnTo>
                  <a:pt x="485" y="0"/>
                </a:lnTo>
                <a:cubicBezTo>
                  <a:pt x="446" y="0"/>
                  <a:pt x="415" y="32"/>
                  <a:pt x="415" y="71"/>
                </a:cubicBezTo>
                <a:cubicBezTo>
                  <a:pt x="415" y="75"/>
                  <a:pt x="415" y="80"/>
                  <a:pt x="416" y="84"/>
                </a:cubicBezTo>
                <a:lnTo>
                  <a:pt x="90" y="84"/>
                </a:lnTo>
                <a:cubicBezTo>
                  <a:pt x="41" y="84"/>
                  <a:pt x="0" y="125"/>
                  <a:pt x="0" y="174"/>
                </a:cubicBezTo>
                <a:cubicBezTo>
                  <a:pt x="0" y="224"/>
                  <a:pt x="41" y="265"/>
                  <a:pt x="90" y="265"/>
                </a:cubicBezTo>
                <a:lnTo>
                  <a:pt x="1259" y="265"/>
                </a:lnTo>
                <a:cubicBezTo>
                  <a:pt x="1309" y="265"/>
                  <a:pt x="1349" y="224"/>
                  <a:pt x="1349" y="174"/>
                </a:cubicBezTo>
                <a:cubicBezTo>
                  <a:pt x="1349" y="125"/>
                  <a:pt x="1309" y="84"/>
                  <a:pt x="1259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9135" y="802640"/>
            <a:ext cx="5151120" cy="123110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«Реконструкция действующего полигона  промышленных отходов ОАО «Нижнекамскнефтехим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2080" y="2249603"/>
            <a:ext cx="1197337" cy="49244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/>
            <a:r>
              <a:rPr lang="ru-RU" sz="2400" b="1" dirty="0">
                <a:solidFill>
                  <a:schemeClr val="accent6"/>
                </a:solidFill>
                <a:latin typeface="Arial Narrow" pitchFamily="34" charset="0"/>
                <a:cs typeface="Arial" panose="020B0604020202020204" pitchFamily="34" charset="0"/>
              </a:rPr>
              <a:t>26,35 га</a:t>
            </a:r>
          </a:p>
        </p:txBody>
      </p:sp>
      <p:grpSp>
        <p:nvGrpSpPr>
          <p:cNvPr id="4" name="Группа 16"/>
          <p:cNvGrpSpPr/>
          <p:nvPr/>
        </p:nvGrpSpPr>
        <p:grpSpPr>
          <a:xfrm>
            <a:off x="1720026" y="2212585"/>
            <a:ext cx="1644421" cy="649785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6" name="Рисунок 45" descr="DSC013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36" y="3418160"/>
            <a:ext cx="5714465" cy="3165519"/>
          </a:xfrm>
          <a:prstGeom prst="rect">
            <a:avLst/>
          </a:prstGeom>
          <a:noFill/>
        </p:spPr>
      </p:pic>
      <p:pic>
        <p:nvPicPr>
          <p:cNvPr id="47" name="Рисунок 46" descr="DSC0134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320" y="3402803"/>
            <a:ext cx="5694199" cy="3165519"/>
          </a:xfrm>
          <a:prstGeom prst="rect">
            <a:avLst/>
          </a:prstGeom>
          <a:noFill/>
        </p:spPr>
      </p:pic>
      <p:pic>
        <p:nvPicPr>
          <p:cNvPr id="2050" name="Picture 2" descr="C:\Users\4\Documents\ФОТО\НКНХ\IMG_5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260021" y="-352155"/>
            <a:ext cx="2453752" cy="4783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627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8425"/>
            <a:ext cx="4804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11"/>
          <p:cNvSpPr>
            <a:spLocks noChangeArrowheads="1"/>
          </p:cNvSpPr>
          <p:nvPr/>
        </p:nvSpPr>
        <p:spPr bwMode="auto">
          <a:xfrm rot="5400000">
            <a:off x="4939242" y="1892300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lIns="49480" tIns="24740" rIns="49480" bIns="24740"/>
          <a:lstStyle/>
          <a:p>
            <a:endParaRPr lang="ru-RU"/>
          </a:p>
        </p:txBody>
      </p:sp>
      <p:sp>
        <p:nvSpPr>
          <p:cNvPr id="26629" name="Прямоугольник 98"/>
          <p:cNvSpPr>
            <a:spLocks noChangeArrowheads="1"/>
          </p:cNvSpPr>
          <p:nvPr/>
        </p:nvSpPr>
        <p:spPr bwMode="auto">
          <a:xfrm>
            <a:off x="709085" y="42864"/>
            <a:ext cx="11660716" cy="3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Реализация объектов, включенных в Национальный проект «Экология» в 2020 году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83268" y="1125538"/>
            <a:ext cx="1032721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5301" y="700242"/>
            <a:ext cx="8794749" cy="47783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rgbClr val="0033CC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569595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719667" y="6283326"/>
            <a:ext cx="8674100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60771">
              <a:lnSpc>
                <a:spcPct val="80000"/>
              </a:lnSpc>
              <a:spcBef>
                <a:spcPts val="43"/>
              </a:spcBef>
              <a:defRPr/>
            </a:pPr>
            <a:r>
              <a:rPr lang="ru-RU" kern="0" dirty="0">
                <a:solidFill>
                  <a:srgbClr val="4D7877"/>
                </a:solidFill>
                <a:latin typeface="Arial Narrow" pitchFamily="34" charset="0"/>
                <a:ea typeface="Roboto LIGHT" pitchFamily="2" charset="0"/>
              </a:rPr>
              <a:t> </a:t>
            </a:r>
          </a:p>
        </p:txBody>
      </p:sp>
      <p:sp>
        <p:nvSpPr>
          <p:cNvPr id="26636" name="Прямоугольник 127"/>
          <p:cNvSpPr>
            <a:spLocks noChangeArrowheads="1"/>
          </p:cNvSpPr>
          <p:nvPr/>
        </p:nvSpPr>
        <p:spPr bwMode="auto">
          <a:xfrm>
            <a:off x="6072826" y="4244975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7" name="Прямоугольник 134"/>
          <p:cNvSpPr>
            <a:spLocks noChangeArrowheads="1"/>
          </p:cNvSpPr>
          <p:nvPr/>
        </p:nvSpPr>
        <p:spPr bwMode="auto">
          <a:xfrm>
            <a:off x="2025760" y="4437064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8" name="Rectangle 1"/>
          <p:cNvSpPr>
            <a:spLocks noChangeArrowheads="1"/>
          </p:cNvSpPr>
          <p:nvPr/>
        </p:nvSpPr>
        <p:spPr bwMode="auto">
          <a:xfrm>
            <a:off x="5753600" y="150912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026" name="Picture 2" descr="C:\Users\4\Downloads\IMG_3999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69" y="780731"/>
            <a:ext cx="3883278" cy="2585556"/>
          </a:xfrm>
          <a:prstGeom prst="rect">
            <a:avLst/>
          </a:prstGeom>
          <a:noFill/>
        </p:spPr>
      </p:pic>
      <p:pic>
        <p:nvPicPr>
          <p:cNvPr id="1028" name="Picture 4" descr="C:\Users\4\Downloads\IMG_2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8139" y="712099"/>
            <a:ext cx="3279130" cy="4372173"/>
          </a:xfrm>
          <a:prstGeom prst="rect">
            <a:avLst/>
          </a:prstGeom>
          <a:noFill/>
        </p:spPr>
      </p:pic>
      <p:pic>
        <p:nvPicPr>
          <p:cNvPr id="1029" name="Picture 5" descr="C:\Users\4\Downloads\IMG_2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2910" y="3884176"/>
            <a:ext cx="3877883" cy="2592823"/>
          </a:xfrm>
          <a:prstGeom prst="rect">
            <a:avLst/>
          </a:prstGeom>
          <a:noFill/>
        </p:spPr>
      </p:pic>
      <p:pic>
        <p:nvPicPr>
          <p:cNvPr id="1031" name="Picture 7" descr="C:\Users\4\Downloads\IMG_4037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8407" y="3609048"/>
            <a:ext cx="3762797" cy="3082842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5737253" y="2888857"/>
            <a:ext cx="3147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1,2 га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6,2 тыс. куб.м.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нефтезагрезноого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грунта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16"/>
          <p:cNvGrpSpPr/>
          <p:nvPr/>
        </p:nvGrpSpPr>
        <p:grpSpPr>
          <a:xfrm>
            <a:off x="4471319" y="2333965"/>
            <a:ext cx="1249750" cy="676272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60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4205161" y="920050"/>
            <a:ext cx="3789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Рекультивация нарушенных земель нефтесодержащими загрязнениями в селе Шемордан </a:t>
            </a:r>
            <a:r>
              <a:rPr lang="ru-RU" dirty="0" err="1" smtClean="0">
                <a:solidFill>
                  <a:schemeClr val="accent1"/>
                </a:solidFill>
              </a:rPr>
              <a:t>Сабинского</a:t>
            </a:r>
            <a:r>
              <a:rPr lang="ru-RU" dirty="0" smtClean="0">
                <a:solidFill>
                  <a:schemeClr val="accent1"/>
                </a:solidFill>
              </a:rPr>
              <a:t> муниципального района Республики Татарстан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627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8425"/>
            <a:ext cx="4804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11"/>
          <p:cNvSpPr>
            <a:spLocks noChangeArrowheads="1"/>
          </p:cNvSpPr>
          <p:nvPr/>
        </p:nvSpPr>
        <p:spPr bwMode="auto">
          <a:xfrm rot="5400000">
            <a:off x="4939242" y="1892300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lIns="49480" tIns="24740" rIns="49480" bIns="24740"/>
          <a:lstStyle/>
          <a:p>
            <a:endParaRPr lang="ru-RU"/>
          </a:p>
        </p:txBody>
      </p:sp>
      <p:sp>
        <p:nvSpPr>
          <p:cNvPr id="26629" name="Прямоугольник 98"/>
          <p:cNvSpPr>
            <a:spLocks noChangeArrowheads="1"/>
          </p:cNvSpPr>
          <p:nvPr/>
        </p:nvSpPr>
        <p:spPr bwMode="auto">
          <a:xfrm>
            <a:off x="709085" y="42864"/>
            <a:ext cx="116607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Реализация объектов, включенных в Национальный проект «Экология» в 2020 году</a:t>
            </a:r>
            <a:endParaRPr lang="ru-RU" sz="2000" dirty="0">
              <a:solidFill>
                <a:schemeClr val="accent1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4767937" y="2850961"/>
            <a:ext cx="2250153" cy="1030149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0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4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6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7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8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0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1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3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5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6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7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8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583268" y="1125538"/>
            <a:ext cx="1032721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6288" y="716426"/>
            <a:ext cx="8794749" cy="47783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rgbClr val="0033CC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569595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719667" y="6283326"/>
            <a:ext cx="8674100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60771">
              <a:lnSpc>
                <a:spcPct val="80000"/>
              </a:lnSpc>
              <a:spcBef>
                <a:spcPts val="43"/>
              </a:spcBef>
              <a:defRPr/>
            </a:pPr>
            <a:r>
              <a:rPr lang="ru-RU" kern="0" dirty="0">
                <a:solidFill>
                  <a:srgbClr val="4D7877"/>
                </a:solidFill>
                <a:latin typeface="Arial Narrow" pitchFamily="34" charset="0"/>
                <a:ea typeface="Roboto LIGHT" pitchFamily="2" charset="0"/>
              </a:rPr>
              <a:t> </a:t>
            </a:r>
          </a:p>
        </p:txBody>
      </p:sp>
      <p:sp>
        <p:nvSpPr>
          <p:cNvPr id="26636" name="Прямоугольник 127"/>
          <p:cNvSpPr>
            <a:spLocks noChangeArrowheads="1"/>
          </p:cNvSpPr>
          <p:nvPr/>
        </p:nvSpPr>
        <p:spPr bwMode="auto">
          <a:xfrm>
            <a:off x="6072826" y="4244975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7" name="Прямоугольник 134"/>
          <p:cNvSpPr>
            <a:spLocks noChangeArrowheads="1"/>
          </p:cNvSpPr>
          <p:nvPr/>
        </p:nvSpPr>
        <p:spPr bwMode="auto">
          <a:xfrm>
            <a:off x="2025760" y="4437064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8" name="Rectangle 1"/>
          <p:cNvSpPr>
            <a:spLocks noChangeArrowheads="1"/>
          </p:cNvSpPr>
          <p:nvPr/>
        </p:nvSpPr>
        <p:spPr bwMode="auto">
          <a:xfrm>
            <a:off x="5753600" y="150912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030" name="Picture 6" descr="C:\Users\4\Downloads\IMG_2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75" y="2469194"/>
            <a:ext cx="2958243" cy="4388806"/>
          </a:xfrm>
          <a:prstGeom prst="rect">
            <a:avLst/>
          </a:prstGeom>
          <a:noFill/>
        </p:spPr>
      </p:pic>
      <p:pic>
        <p:nvPicPr>
          <p:cNvPr id="2051" name="Picture 3" descr="C:\Users\4\Documents\ГЭЭ\2020\Прости\фото совещания 05.11.2020\IMG_20201105_112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936" y="857756"/>
            <a:ext cx="4720353" cy="3418884"/>
          </a:xfrm>
          <a:prstGeom prst="rect">
            <a:avLst/>
          </a:prstGeom>
          <a:noFill/>
        </p:spPr>
      </p:pic>
      <p:pic>
        <p:nvPicPr>
          <p:cNvPr id="2052" name="Picture 4" descr="C:\Users\4\Documents\ГЭЭ\2020\Прости\фото\DJI_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824" y="793019"/>
            <a:ext cx="4078386" cy="3058790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4887590" y="822946"/>
            <a:ext cx="2840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Рекультивация несанкционированной свалки с. Прости Нижнекамского района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35 га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459,5 тыс. тонн отходов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4" name="Picture 6" descr="C:\Users\4\Downloads\DJI_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7377" y="4057144"/>
            <a:ext cx="5203179" cy="2230367"/>
          </a:xfrm>
          <a:prstGeom prst="rect">
            <a:avLst/>
          </a:prstGeom>
          <a:noFill/>
        </p:spPr>
      </p:pic>
      <p:pic>
        <p:nvPicPr>
          <p:cNvPr id="2055" name="Picture 7" descr="C:\Users\4\Downloads\DJI_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2078" y="4458205"/>
            <a:ext cx="4021742" cy="226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627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8425"/>
            <a:ext cx="4804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11"/>
          <p:cNvSpPr>
            <a:spLocks noChangeArrowheads="1"/>
          </p:cNvSpPr>
          <p:nvPr/>
        </p:nvSpPr>
        <p:spPr bwMode="auto">
          <a:xfrm rot="5400000">
            <a:off x="4939242" y="1892300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lIns="49480" tIns="24740" rIns="49480" bIns="24740"/>
          <a:lstStyle/>
          <a:p>
            <a:endParaRPr lang="ru-RU"/>
          </a:p>
        </p:txBody>
      </p:sp>
      <p:sp>
        <p:nvSpPr>
          <p:cNvPr id="26629" name="Прямоугольник 98"/>
          <p:cNvSpPr>
            <a:spLocks noChangeArrowheads="1"/>
          </p:cNvSpPr>
          <p:nvPr/>
        </p:nvSpPr>
        <p:spPr bwMode="auto">
          <a:xfrm>
            <a:off x="709085" y="42864"/>
            <a:ext cx="116607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r>
              <a:rPr lang="ru-RU" sz="2000" i="1" dirty="0" smtClean="0">
                <a:solidFill>
                  <a:srgbClr val="0033CC"/>
                </a:solidFill>
              </a:rPr>
              <a:t>Проекты рекультивации ОРО, получившие положительное заключение ГЭЭ</a:t>
            </a:r>
            <a:endParaRPr lang="ru-RU" sz="2000" dirty="0">
              <a:solidFill>
                <a:srgbClr val="0033CC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9186189" y="4995352"/>
            <a:ext cx="2250153" cy="1030149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0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4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6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7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8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0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1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3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5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6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7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8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583268" y="1125538"/>
            <a:ext cx="1032721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07255" y="926819"/>
            <a:ext cx="8794749" cy="47783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rgbClr val="0033CC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569595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719667" y="6283326"/>
            <a:ext cx="8674100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60771">
              <a:lnSpc>
                <a:spcPct val="80000"/>
              </a:lnSpc>
              <a:spcBef>
                <a:spcPts val="43"/>
              </a:spcBef>
              <a:defRPr/>
            </a:pPr>
            <a:r>
              <a:rPr lang="ru-RU" kern="0" dirty="0">
                <a:solidFill>
                  <a:srgbClr val="4D7877"/>
                </a:solidFill>
                <a:latin typeface="Arial Narrow" pitchFamily="34" charset="0"/>
                <a:ea typeface="Roboto LIGHT" pitchFamily="2" charset="0"/>
              </a:rPr>
              <a:t> </a:t>
            </a:r>
          </a:p>
        </p:txBody>
      </p:sp>
      <p:sp>
        <p:nvSpPr>
          <p:cNvPr id="26636" name="Прямоугольник 127"/>
          <p:cNvSpPr>
            <a:spLocks noChangeArrowheads="1"/>
          </p:cNvSpPr>
          <p:nvPr/>
        </p:nvSpPr>
        <p:spPr bwMode="auto">
          <a:xfrm>
            <a:off x="6072826" y="4244975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7" name="Прямоугольник 134"/>
          <p:cNvSpPr>
            <a:spLocks noChangeArrowheads="1"/>
          </p:cNvSpPr>
          <p:nvPr/>
        </p:nvSpPr>
        <p:spPr bwMode="auto">
          <a:xfrm>
            <a:off x="2025760" y="4437064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8" name="Rectangle 1"/>
          <p:cNvSpPr>
            <a:spLocks noChangeArrowheads="1"/>
          </p:cNvSpPr>
          <p:nvPr/>
        </p:nvSpPr>
        <p:spPr bwMode="auto">
          <a:xfrm>
            <a:off x="5753600" y="150912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1027" name="Picture 3" descr="C:\Users\4\Downloads\IMG_7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20" y="850337"/>
            <a:ext cx="3988474" cy="2991356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4563908" y="1035781"/>
            <a:ext cx="45800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«Реконструкция /рекультивация полигона ТКО в д. Орел </a:t>
            </a:r>
            <a:r>
              <a:rPr lang="ru-RU" sz="2000" dirty="0" err="1" smtClean="0"/>
              <a:t>Лаишевского</a:t>
            </a:r>
            <a:r>
              <a:rPr lang="ru-RU" sz="2000" dirty="0" smtClean="0"/>
              <a:t> района РТ»</a:t>
            </a:r>
          </a:p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33561" y="90100"/>
            <a:ext cx="7248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833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25594" y="2354783"/>
            <a:ext cx="4337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6383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«Рекультивация несанкционированной свалки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83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у н.п. Малая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Шильна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Тукаевского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 муниципального района Республики Татарстан</a:t>
            </a:r>
            <a:endParaRPr lang="ru-RU" dirty="0" smtClean="0"/>
          </a:p>
        </p:txBody>
      </p:sp>
      <p:pic>
        <p:nvPicPr>
          <p:cNvPr id="52" name="Picture 2" descr="\\ZULYA\Public\ИСХОДЯЩИЕ 2018\ФОТО\2018\февраль\27.02.2018 заседание Попова\IMG_1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289" y="3931583"/>
            <a:ext cx="3812187" cy="2588418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223880" y="4504822"/>
            <a:ext cx="367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6383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«Рекультивация свалки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90488" algn="l"/>
                <a:tab pos="63833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г. Мензелинска»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2880" y="946205"/>
            <a:ext cx="11858069" cy="591179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Приведение деятельности всех объектов размещения отходов в соответствие с установленными требованиями к эксплуатации. Установка весового контроля на всех объектах размещения отходов.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Утверждение Перечня объектов размещения отходов Республики Татарстан, включающего полигоны, эксплуатация которых возможна с соблюдением установленных требований к эксплуатации и необходима для обеспечения эффективной транспортной логистики движения отходов. 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Разработка «дорожной каты» по оформлению необходимых документов для полигонов (ПСД, ГЭЭ, реконструкция, расширение, перевод земельных участков) 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 Разработка мероприятий по рекультивации выводимых из эксплуатации полигонов ТКО с определением источников финансирования и обеспечение их рекультивации до 2023 года. 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Принятие единой методологии  обследования полигонов и определения остаточной вместимости объектов.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Внесение изменений в Территориальную схему обращения с отходами Республики Татарстан. 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Оформление документов, проведение ГЭЭ, строительство новых объектов размещения отходов. 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Обеспечение соблюдения требований о запрете размещения отходов, с состав которых входят полезные компоненты, подлежащие утилизации, на всех этапах от мест накопления, транспортирования до объектов размещения отходов.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endParaRPr lang="ru-RU" altLang="ru-RU" sz="1700" dirty="0" smtClean="0"/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700" dirty="0" smtClean="0"/>
              <a:t>Рассмотрение возможности включения в тарифы на размещение отходов, средств на рекультивацию объектов.  </a:t>
            </a:r>
          </a:p>
          <a:p>
            <a:pPr marL="540000" indent="432000" algn="just">
              <a:spcBef>
                <a:spcPts val="0"/>
              </a:spcBef>
              <a:spcAft>
                <a:spcPts val="200"/>
              </a:spcAft>
              <a:buFontTx/>
              <a:buNone/>
              <a:defRPr/>
            </a:pPr>
            <a:r>
              <a:rPr lang="ru-RU" sz="1300" dirty="0" smtClean="0">
                <a:solidFill>
                  <a:schemeClr val="accent1"/>
                </a:solidFill>
              </a:rPr>
              <a:t>ст. 12 89-ФЗ Собственники объектов размещения отходов, а также лица, во владении или в пользовании которых находятся объекты размещения отходов, после окончания эксплуатации данных объектов обязаны проводить контроль за их состоянием и воздействием на окружающую среду </a:t>
            </a:r>
            <a:r>
              <a:rPr lang="ru-RU" sz="1300" u="sng" dirty="0" smtClean="0">
                <a:solidFill>
                  <a:schemeClr val="accent1"/>
                </a:solidFill>
              </a:rPr>
              <a:t>и работы по восстановлению нарушенных земель</a:t>
            </a:r>
            <a:r>
              <a:rPr lang="ru-RU" sz="1300" dirty="0" smtClean="0">
                <a:solidFill>
                  <a:schemeClr val="accent1"/>
                </a:solidFill>
              </a:rPr>
              <a:t> в </a:t>
            </a:r>
            <a:r>
              <a:rPr lang="ru-RU" sz="1300" b="1" dirty="0" smtClean="0">
                <a:solidFill>
                  <a:schemeClr val="accent1"/>
                </a:solidFill>
                <a:hlinkClick r:id="rId2"/>
              </a:rPr>
              <a:t>порядке</a:t>
            </a:r>
            <a:r>
              <a:rPr lang="ru-RU" sz="1300" dirty="0" smtClean="0">
                <a:solidFill>
                  <a:schemeClr val="accent1"/>
                </a:solidFill>
              </a:rPr>
              <a:t>, установленном законодательством Российской Федерации</a:t>
            </a:r>
            <a:endParaRPr lang="ru-RU" altLang="ru-RU" sz="1300" dirty="0" smtClean="0">
              <a:solidFill>
                <a:schemeClr val="accent1"/>
              </a:solidFill>
            </a:endParaRPr>
          </a:p>
          <a:p>
            <a:pPr algn="just">
              <a:buFontTx/>
              <a:buNone/>
              <a:defRPr/>
            </a:pPr>
            <a:endParaRPr lang="ru-RU" altLang="ru-RU" sz="1700" dirty="0" smtClean="0">
              <a:solidFill>
                <a:srgbClr val="FF0000"/>
              </a:solidFill>
            </a:endParaRPr>
          </a:p>
          <a:p>
            <a:pPr algn="just">
              <a:buNone/>
              <a:defRPr/>
            </a:pPr>
            <a:r>
              <a:rPr lang="ru-RU" altLang="ru-RU" sz="2400" dirty="0" smtClean="0">
                <a:solidFill>
                  <a:srgbClr val="FF0000"/>
                </a:solidFill>
              </a:rPr>
              <a:t>          Повсеместное внедрение раздельного сбора отходов </a:t>
            </a:r>
          </a:p>
          <a:p>
            <a:pPr algn="just">
              <a:buNone/>
              <a:defRPr/>
            </a:pPr>
            <a:r>
              <a:rPr lang="ru-RU" sz="1500" dirty="0" smtClean="0"/>
              <a:t>.</a:t>
            </a:r>
          </a:p>
          <a:p>
            <a:pPr algn="just">
              <a:buFontTx/>
              <a:buNone/>
              <a:defRPr/>
            </a:pPr>
            <a:endParaRPr lang="ru-RU" altLang="ru-RU" sz="2400" dirty="0" smtClean="0">
              <a:solidFill>
                <a:srgbClr val="FF0000"/>
              </a:solidFill>
            </a:endParaRPr>
          </a:p>
          <a:p>
            <a:pPr algn="just">
              <a:buFontTx/>
              <a:buAutoNum type="arabicPeriod"/>
              <a:defRPr/>
            </a:pPr>
            <a:endParaRPr lang="ru-RU" altLang="ru-RU" sz="1800" dirty="0" smtClean="0"/>
          </a:p>
          <a:p>
            <a:pPr algn="just">
              <a:buFontTx/>
              <a:buAutoNum type="arabicPeriod"/>
              <a:defRPr/>
            </a:pPr>
            <a:endParaRPr lang="ru-RU" altLang="ru-RU" sz="1600" dirty="0" smtClean="0"/>
          </a:p>
        </p:txBody>
      </p:sp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</p:grpSp>
      <p:pic>
        <p:nvPicPr>
          <p:cNvPr id="36868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425"/>
            <a:ext cx="7090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7"/>
          <p:cNvSpPr>
            <a:spLocks noChangeArrowheads="1"/>
          </p:cNvSpPr>
          <p:nvPr/>
        </p:nvSpPr>
        <p:spPr bwMode="auto">
          <a:xfrm>
            <a:off x="1102784" y="188913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Задачи</a:t>
            </a:r>
            <a:endParaRPr lang="ru-RU"/>
          </a:p>
        </p:txBody>
      </p:sp>
      <p:grpSp>
        <p:nvGrpSpPr>
          <p:cNvPr id="3" name="Группа 40"/>
          <p:cNvGrpSpPr>
            <a:grpSpLocks noChangeAspect="1"/>
          </p:cNvGrpSpPr>
          <p:nvPr/>
        </p:nvGrpSpPr>
        <p:grpSpPr bwMode="auto">
          <a:xfrm>
            <a:off x="120079" y="5810886"/>
            <a:ext cx="745067" cy="720725"/>
            <a:chOff x="344791" y="735520"/>
            <a:chExt cx="305324" cy="381655"/>
          </a:xfrm>
        </p:grpSpPr>
        <p:sp>
          <p:nvSpPr>
            <p:cNvPr id="10" name="Овал 9"/>
            <p:cNvSpPr/>
            <p:nvPr/>
          </p:nvSpPr>
          <p:spPr>
            <a:xfrm rot="10800000">
              <a:off x="344791" y="735520"/>
              <a:ext cx="305324" cy="38165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42"/>
            <p:cNvGrpSpPr>
              <a:grpSpLocks/>
            </p:cNvGrpSpPr>
            <p:nvPr/>
          </p:nvGrpSpPr>
          <p:grpSpPr bwMode="auto">
            <a:xfrm>
              <a:off x="469965" y="863376"/>
              <a:ext cx="54977" cy="202274"/>
              <a:chOff x="477991" y="863760"/>
              <a:chExt cx="54977" cy="202274"/>
            </a:xfrm>
          </p:grpSpPr>
          <p:sp>
            <p:nvSpPr>
              <p:cNvPr id="36888" name="Freeform 6"/>
              <p:cNvSpPr>
                <a:spLocks/>
              </p:cNvSpPr>
              <p:nvPr/>
            </p:nvSpPr>
            <p:spPr bwMode="auto">
              <a:xfrm rot="10800000">
                <a:off x="478304" y="899754"/>
                <a:ext cx="54350" cy="98275"/>
              </a:xfrm>
              <a:custGeom>
                <a:avLst/>
                <a:gdLst>
                  <a:gd name="T0" fmla="*/ 2147483647 w 220"/>
                  <a:gd name="T1" fmla="*/ 2147483647 h 396"/>
                  <a:gd name="T2" fmla="*/ 2147483647 w 220"/>
                  <a:gd name="T3" fmla="*/ 2147483647 h 396"/>
                  <a:gd name="T4" fmla="*/ 2147483647 w 220"/>
                  <a:gd name="T5" fmla="*/ 2147483647 h 396"/>
                  <a:gd name="T6" fmla="*/ 0 w 220"/>
                  <a:gd name="T7" fmla="*/ 2147483647 h 396"/>
                  <a:gd name="T8" fmla="*/ 0 w 220"/>
                  <a:gd name="T9" fmla="*/ 2147483647 h 396"/>
                  <a:gd name="T10" fmla="*/ 2147483647 w 220"/>
                  <a:gd name="T11" fmla="*/ 0 h 396"/>
                  <a:gd name="T12" fmla="*/ 2147483647 w 220"/>
                  <a:gd name="T13" fmla="*/ 0 h 396"/>
                  <a:gd name="T14" fmla="*/ 2147483647 w 220"/>
                  <a:gd name="T15" fmla="*/ 2147483647 h 396"/>
                  <a:gd name="T16" fmla="*/ 2147483647 w 220"/>
                  <a:gd name="T17" fmla="*/ 2147483647 h 3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"/>
                  <a:gd name="T28" fmla="*/ 0 h 396"/>
                  <a:gd name="T29" fmla="*/ 220 w 220"/>
                  <a:gd name="T30" fmla="*/ 396 h 3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" h="396">
                    <a:moveTo>
                      <a:pt x="220" y="290"/>
                    </a:moveTo>
                    <a:cubicBezTo>
                      <a:pt x="220" y="349"/>
                      <a:pt x="173" y="396"/>
                      <a:pt x="115" y="396"/>
                    </a:cubicBezTo>
                    <a:cubicBezTo>
                      <a:pt x="105" y="396"/>
                      <a:pt x="105" y="396"/>
                      <a:pt x="105" y="396"/>
                    </a:cubicBezTo>
                    <a:cubicBezTo>
                      <a:pt x="47" y="396"/>
                      <a:pt x="0" y="349"/>
                      <a:pt x="0" y="2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3" y="0"/>
                      <a:pt x="220" y="48"/>
                      <a:pt x="220" y="106"/>
                    </a:cubicBezTo>
                    <a:lnTo>
                      <a:pt x="220" y="2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9" name="Oval 7"/>
              <p:cNvSpPr>
                <a:spLocks noChangeArrowheads="1"/>
              </p:cNvSpPr>
              <p:nvPr/>
            </p:nvSpPr>
            <p:spPr bwMode="auto">
              <a:xfrm rot="10800000">
                <a:off x="477991" y="1010012"/>
                <a:ext cx="54977" cy="5602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0" name="Freeform 6"/>
              <p:cNvSpPr>
                <a:spLocks/>
              </p:cNvSpPr>
              <p:nvPr/>
            </p:nvSpPr>
            <p:spPr bwMode="auto">
              <a:xfrm rot="10800000">
                <a:off x="478304" y="863760"/>
                <a:ext cx="54350" cy="98275"/>
              </a:xfrm>
              <a:custGeom>
                <a:avLst/>
                <a:gdLst>
                  <a:gd name="T0" fmla="*/ 2147483647 w 220"/>
                  <a:gd name="T1" fmla="*/ 2147483647 h 396"/>
                  <a:gd name="T2" fmla="*/ 2147483647 w 220"/>
                  <a:gd name="T3" fmla="*/ 2147483647 h 396"/>
                  <a:gd name="T4" fmla="*/ 2147483647 w 220"/>
                  <a:gd name="T5" fmla="*/ 2147483647 h 396"/>
                  <a:gd name="T6" fmla="*/ 0 w 220"/>
                  <a:gd name="T7" fmla="*/ 2147483647 h 396"/>
                  <a:gd name="T8" fmla="*/ 0 w 220"/>
                  <a:gd name="T9" fmla="*/ 2147483647 h 396"/>
                  <a:gd name="T10" fmla="*/ 2147483647 w 220"/>
                  <a:gd name="T11" fmla="*/ 0 h 396"/>
                  <a:gd name="T12" fmla="*/ 2147483647 w 220"/>
                  <a:gd name="T13" fmla="*/ 0 h 396"/>
                  <a:gd name="T14" fmla="*/ 2147483647 w 220"/>
                  <a:gd name="T15" fmla="*/ 2147483647 h 396"/>
                  <a:gd name="T16" fmla="*/ 2147483647 w 220"/>
                  <a:gd name="T17" fmla="*/ 2147483647 h 3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"/>
                  <a:gd name="T28" fmla="*/ 0 h 396"/>
                  <a:gd name="T29" fmla="*/ 220 w 220"/>
                  <a:gd name="T30" fmla="*/ 396 h 3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" h="396">
                    <a:moveTo>
                      <a:pt x="220" y="290"/>
                    </a:moveTo>
                    <a:cubicBezTo>
                      <a:pt x="220" y="349"/>
                      <a:pt x="173" y="396"/>
                      <a:pt x="115" y="396"/>
                    </a:cubicBezTo>
                    <a:cubicBezTo>
                      <a:pt x="105" y="396"/>
                      <a:pt x="105" y="396"/>
                      <a:pt x="105" y="396"/>
                    </a:cubicBezTo>
                    <a:cubicBezTo>
                      <a:pt x="47" y="396"/>
                      <a:pt x="0" y="349"/>
                      <a:pt x="0" y="2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3" y="0"/>
                      <a:pt x="220" y="48"/>
                      <a:pt x="220" y="106"/>
                    </a:cubicBezTo>
                    <a:lnTo>
                      <a:pt x="220" y="2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Группа 115"/>
          <p:cNvGrpSpPr>
            <a:grpSpLocks/>
          </p:cNvGrpSpPr>
          <p:nvPr/>
        </p:nvGrpSpPr>
        <p:grpSpPr bwMode="auto">
          <a:xfrm>
            <a:off x="0" y="836613"/>
            <a:ext cx="719667" cy="576262"/>
            <a:chOff x="5538566" y="2510133"/>
            <a:chExt cx="743353" cy="743353"/>
          </a:xfrm>
        </p:grpSpPr>
        <p:sp>
          <p:nvSpPr>
            <p:cNvPr id="16" name="Овал 15"/>
            <p:cNvSpPr/>
            <p:nvPr/>
          </p:nvSpPr>
          <p:spPr>
            <a:xfrm>
              <a:off x="5538566" y="2510133"/>
              <a:ext cx="743353" cy="7433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b="0"/>
            </a:p>
          </p:txBody>
        </p:sp>
        <p:grpSp>
          <p:nvGrpSpPr>
            <p:cNvPr id="6" name="Группа 1545"/>
            <p:cNvGrpSpPr>
              <a:grpSpLocks noChangeAspect="1"/>
            </p:cNvGrpSpPr>
            <p:nvPr/>
          </p:nvGrpSpPr>
          <p:grpSpPr>
            <a:xfrm>
              <a:off x="5699637" y="2629173"/>
              <a:ext cx="396291" cy="496800"/>
              <a:chOff x="7593013" y="5494337"/>
              <a:chExt cx="438150" cy="549276"/>
            </a:xfrm>
            <a:solidFill>
              <a:schemeClr val="bg1"/>
            </a:solidFill>
          </p:grpSpPr>
          <p:sp>
            <p:nvSpPr>
              <p:cNvPr id="18" name="Freeform 1285"/>
              <p:cNvSpPr>
                <a:spLocks noEditPoints="1"/>
              </p:cNvSpPr>
              <p:nvPr/>
            </p:nvSpPr>
            <p:spPr bwMode="auto">
              <a:xfrm>
                <a:off x="7593013" y="5494337"/>
                <a:ext cx="282575" cy="282575"/>
              </a:xfrm>
              <a:custGeom>
                <a:avLst/>
                <a:gdLst>
                  <a:gd name="T0" fmla="*/ 646 w 786"/>
                  <a:gd name="T1" fmla="*/ 140 h 787"/>
                  <a:gd name="T2" fmla="*/ 140 w 786"/>
                  <a:gd name="T3" fmla="*/ 140 h 787"/>
                  <a:gd name="T4" fmla="*/ 140 w 786"/>
                  <a:gd name="T5" fmla="*/ 647 h 787"/>
                  <a:gd name="T6" fmla="*/ 646 w 786"/>
                  <a:gd name="T7" fmla="*/ 647 h 787"/>
                  <a:gd name="T8" fmla="*/ 646 w 786"/>
                  <a:gd name="T9" fmla="*/ 140 h 787"/>
                  <a:gd name="T10" fmla="*/ 543 w 786"/>
                  <a:gd name="T11" fmla="*/ 482 h 787"/>
                  <a:gd name="T12" fmla="*/ 543 w 786"/>
                  <a:gd name="T13" fmla="*/ 482 h 787"/>
                  <a:gd name="T14" fmla="*/ 514 w 786"/>
                  <a:gd name="T15" fmla="*/ 524 h 787"/>
                  <a:gd name="T16" fmla="*/ 489 w 786"/>
                  <a:gd name="T17" fmla="*/ 560 h 787"/>
                  <a:gd name="T18" fmla="*/ 443 w 786"/>
                  <a:gd name="T19" fmla="*/ 627 h 787"/>
                  <a:gd name="T20" fmla="*/ 416 w 786"/>
                  <a:gd name="T21" fmla="*/ 648 h 787"/>
                  <a:gd name="T22" fmla="*/ 385 w 786"/>
                  <a:gd name="T23" fmla="*/ 656 h 787"/>
                  <a:gd name="T24" fmla="*/ 355 w 786"/>
                  <a:gd name="T25" fmla="*/ 656 h 787"/>
                  <a:gd name="T26" fmla="*/ 325 w 786"/>
                  <a:gd name="T27" fmla="*/ 648 h 787"/>
                  <a:gd name="T28" fmla="*/ 298 w 786"/>
                  <a:gd name="T29" fmla="*/ 627 h 787"/>
                  <a:gd name="T30" fmla="*/ 256 w 786"/>
                  <a:gd name="T31" fmla="*/ 567 h 787"/>
                  <a:gd name="T32" fmla="*/ 231 w 786"/>
                  <a:gd name="T33" fmla="*/ 531 h 787"/>
                  <a:gd name="T34" fmla="*/ 108 w 786"/>
                  <a:gd name="T35" fmla="*/ 353 h 787"/>
                  <a:gd name="T36" fmla="*/ 103 w 786"/>
                  <a:gd name="T37" fmla="*/ 327 h 787"/>
                  <a:gd name="T38" fmla="*/ 117 w 786"/>
                  <a:gd name="T39" fmla="*/ 305 h 787"/>
                  <a:gd name="T40" fmla="*/ 146 w 786"/>
                  <a:gd name="T41" fmla="*/ 285 h 787"/>
                  <a:gd name="T42" fmla="*/ 195 w 786"/>
                  <a:gd name="T43" fmla="*/ 294 h 787"/>
                  <a:gd name="T44" fmla="*/ 317 w 786"/>
                  <a:gd name="T45" fmla="*/ 471 h 787"/>
                  <a:gd name="T46" fmla="*/ 318 w 786"/>
                  <a:gd name="T47" fmla="*/ 471 h 787"/>
                  <a:gd name="T48" fmla="*/ 353 w 786"/>
                  <a:gd name="T49" fmla="*/ 523 h 787"/>
                  <a:gd name="T50" fmla="*/ 371 w 786"/>
                  <a:gd name="T51" fmla="*/ 529 h 787"/>
                  <a:gd name="T52" fmla="*/ 386 w 786"/>
                  <a:gd name="T53" fmla="*/ 525 h 787"/>
                  <a:gd name="T54" fmla="*/ 397 w 786"/>
                  <a:gd name="T55" fmla="*/ 509 h 787"/>
                  <a:gd name="T56" fmla="*/ 397 w 786"/>
                  <a:gd name="T57" fmla="*/ 509 h 787"/>
                  <a:gd name="T58" fmla="*/ 397 w 786"/>
                  <a:gd name="T59" fmla="*/ 509 h 787"/>
                  <a:gd name="T60" fmla="*/ 457 w 786"/>
                  <a:gd name="T61" fmla="*/ 423 h 787"/>
                  <a:gd name="T62" fmla="*/ 457 w 786"/>
                  <a:gd name="T63" fmla="*/ 423 h 787"/>
                  <a:gd name="T64" fmla="*/ 580 w 786"/>
                  <a:gd name="T65" fmla="*/ 245 h 787"/>
                  <a:gd name="T66" fmla="*/ 628 w 786"/>
                  <a:gd name="T67" fmla="*/ 236 h 787"/>
                  <a:gd name="T68" fmla="*/ 657 w 786"/>
                  <a:gd name="T69" fmla="*/ 256 h 787"/>
                  <a:gd name="T70" fmla="*/ 671 w 786"/>
                  <a:gd name="T71" fmla="*/ 279 h 787"/>
                  <a:gd name="T72" fmla="*/ 666 w 786"/>
                  <a:gd name="T73" fmla="*/ 305 h 787"/>
                  <a:gd name="T74" fmla="*/ 543 w 786"/>
                  <a:gd name="T75" fmla="*/ 482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6" h="787">
                    <a:moveTo>
                      <a:pt x="646" y="140"/>
                    </a:moveTo>
                    <a:cubicBezTo>
                      <a:pt x="506" y="1"/>
                      <a:pt x="280" y="0"/>
                      <a:pt x="140" y="140"/>
                    </a:cubicBezTo>
                    <a:cubicBezTo>
                      <a:pt x="0" y="280"/>
                      <a:pt x="0" y="507"/>
                      <a:pt x="140" y="647"/>
                    </a:cubicBezTo>
                    <a:cubicBezTo>
                      <a:pt x="280" y="787"/>
                      <a:pt x="506" y="787"/>
                      <a:pt x="646" y="647"/>
                    </a:cubicBezTo>
                    <a:cubicBezTo>
                      <a:pt x="786" y="507"/>
                      <a:pt x="786" y="280"/>
                      <a:pt x="646" y="140"/>
                    </a:cubicBezTo>
                    <a:close/>
                    <a:moveTo>
                      <a:pt x="543" y="482"/>
                    </a:moveTo>
                    <a:lnTo>
                      <a:pt x="543" y="482"/>
                    </a:lnTo>
                    <a:lnTo>
                      <a:pt x="514" y="524"/>
                    </a:lnTo>
                    <a:lnTo>
                      <a:pt x="489" y="560"/>
                    </a:lnTo>
                    <a:lnTo>
                      <a:pt x="443" y="627"/>
                    </a:lnTo>
                    <a:cubicBezTo>
                      <a:pt x="437" y="635"/>
                      <a:pt x="428" y="642"/>
                      <a:pt x="416" y="648"/>
                    </a:cubicBezTo>
                    <a:cubicBezTo>
                      <a:pt x="406" y="653"/>
                      <a:pt x="395" y="655"/>
                      <a:pt x="385" y="656"/>
                    </a:cubicBezTo>
                    <a:lnTo>
                      <a:pt x="355" y="656"/>
                    </a:lnTo>
                    <a:cubicBezTo>
                      <a:pt x="346" y="655"/>
                      <a:pt x="335" y="653"/>
                      <a:pt x="325" y="648"/>
                    </a:cubicBezTo>
                    <a:cubicBezTo>
                      <a:pt x="313" y="642"/>
                      <a:pt x="304" y="635"/>
                      <a:pt x="298" y="627"/>
                    </a:cubicBezTo>
                    <a:lnTo>
                      <a:pt x="256" y="567"/>
                    </a:lnTo>
                    <a:lnTo>
                      <a:pt x="231" y="531"/>
                    </a:lnTo>
                    <a:lnTo>
                      <a:pt x="108" y="353"/>
                    </a:lnTo>
                    <a:cubicBezTo>
                      <a:pt x="103" y="346"/>
                      <a:pt x="101" y="336"/>
                      <a:pt x="103" y="327"/>
                    </a:cubicBezTo>
                    <a:cubicBezTo>
                      <a:pt x="105" y="318"/>
                      <a:pt x="110" y="310"/>
                      <a:pt x="117" y="305"/>
                    </a:cubicBezTo>
                    <a:lnTo>
                      <a:pt x="146" y="285"/>
                    </a:lnTo>
                    <a:cubicBezTo>
                      <a:pt x="162" y="274"/>
                      <a:pt x="184" y="278"/>
                      <a:pt x="195" y="294"/>
                    </a:cubicBezTo>
                    <a:lnTo>
                      <a:pt x="317" y="471"/>
                    </a:lnTo>
                    <a:lnTo>
                      <a:pt x="318" y="471"/>
                    </a:lnTo>
                    <a:lnTo>
                      <a:pt x="353" y="523"/>
                    </a:lnTo>
                    <a:cubicBezTo>
                      <a:pt x="356" y="525"/>
                      <a:pt x="361" y="528"/>
                      <a:pt x="371" y="529"/>
                    </a:cubicBezTo>
                    <a:cubicBezTo>
                      <a:pt x="379" y="528"/>
                      <a:pt x="384" y="526"/>
                      <a:pt x="386" y="525"/>
                    </a:cubicBezTo>
                    <a:lnTo>
                      <a:pt x="397" y="509"/>
                    </a:lnTo>
                    <a:lnTo>
                      <a:pt x="397" y="509"/>
                    </a:lnTo>
                    <a:lnTo>
                      <a:pt x="397" y="509"/>
                    </a:lnTo>
                    <a:lnTo>
                      <a:pt x="457" y="423"/>
                    </a:lnTo>
                    <a:lnTo>
                      <a:pt x="457" y="423"/>
                    </a:lnTo>
                    <a:lnTo>
                      <a:pt x="580" y="245"/>
                    </a:lnTo>
                    <a:cubicBezTo>
                      <a:pt x="591" y="229"/>
                      <a:pt x="612" y="225"/>
                      <a:pt x="628" y="236"/>
                    </a:cubicBezTo>
                    <a:lnTo>
                      <a:pt x="657" y="256"/>
                    </a:lnTo>
                    <a:cubicBezTo>
                      <a:pt x="665" y="261"/>
                      <a:pt x="670" y="270"/>
                      <a:pt x="671" y="279"/>
                    </a:cubicBezTo>
                    <a:cubicBezTo>
                      <a:pt x="673" y="288"/>
                      <a:pt x="671" y="297"/>
                      <a:pt x="666" y="305"/>
                    </a:cubicBezTo>
                    <a:lnTo>
                      <a:pt x="543" y="48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ru-RU" b="0"/>
              </a:p>
            </p:txBody>
          </p:sp>
          <p:sp>
            <p:nvSpPr>
              <p:cNvPr id="19" name="Freeform 1288"/>
              <p:cNvSpPr>
                <a:spLocks noEditPoints="1"/>
              </p:cNvSpPr>
              <p:nvPr/>
            </p:nvSpPr>
            <p:spPr bwMode="auto">
              <a:xfrm>
                <a:off x="7645400" y="5540375"/>
                <a:ext cx="385763" cy="503238"/>
              </a:xfrm>
              <a:custGeom>
                <a:avLst/>
                <a:gdLst>
                  <a:gd name="T0" fmla="*/ 973 w 1069"/>
                  <a:gd name="T1" fmla="*/ 0 h 1396"/>
                  <a:gd name="T2" fmla="*/ 531 w 1069"/>
                  <a:gd name="T3" fmla="*/ 0 h 1396"/>
                  <a:gd name="T4" fmla="*/ 637 w 1069"/>
                  <a:gd name="T5" fmla="*/ 268 h 1396"/>
                  <a:gd name="T6" fmla="*/ 246 w 1069"/>
                  <a:gd name="T7" fmla="*/ 659 h 1396"/>
                  <a:gd name="T8" fmla="*/ 0 w 1069"/>
                  <a:gd name="T9" fmla="*/ 572 h 1396"/>
                  <a:gd name="T10" fmla="*/ 0 w 1069"/>
                  <a:gd name="T11" fmla="*/ 1099 h 1396"/>
                  <a:gd name="T12" fmla="*/ 0 w 1069"/>
                  <a:gd name="T13" fmla="*/ 1241 h 1396"/>
                  <a:gd name="T14" fmla="*/ 0 w 1069"/>
                  <a:gd name="T15" fmla="*/ 1299 h 1396"/>
                  <a:gd name="T16" fmla="*/ 96 w 1069"/>
                  <a:gd name="T17" fmla="*/ 1396 h 1396"/>
                  <a:gd name="T18" fmla="*/ 973 w 1069"/>
                  <a:gd name="T19" fmla="*/ 1396 h 1396"/>
                  <a:gd name="T20" fmla="*/ 1068 w 1069"/>
                  <a:gd name="T21" fmla="*/ 1306 h 1396"/>
                  <a:gd name="T22" fmla="*/ 1068 w 1069"/>
                  <a:gd name="T23" fmla="*/ 1276 h 1396"/>
                  <a:gd name="T24" fmla="*/ 1069 w 1069"/>
                  <a:gd name="T25" fmla="*/ 1276 h 1396"/>
                  <a:gd name="T26" fmla="*/ 1069 w 1069"/>
                  <a:gd name="T27" fmla="*/ 1273 h 1396"/>
                  <a:gd name="T28" fmla="*/ 1069 w 1069"/>
                  <a:gd name="T29" fmla="*/ 1245 h 1396"/>
                  <a:gd name="T30" fmla="*/ 1069 w 1069"/>
                  <a:gd name="T31" fmla="*/ 493 h 1396"/>
                  <a:gd name="T32" fmla="*/ 1069 w 1069"/>
                  <a:gd name="T33" fmla="*/ 463 h 1396"/>
                  <a:gd name="T34" fmla="*/ 1069 w 1069"/>
                  <a:gd name="T35" fmla="*/ 441 h 1396"/>
                  <a:gd name="T36" fmla="*/ 1069 w 1069"/>
                  <a:gd name="T37" fmla="*/ 397 h 1396"/>
                  <a:gd name="T38" fmla="*/ 1069 w 1069"/>
                  <a:gd name="T39" fmla="*/ 97 h 1396"/>
                  <a:gd name="T40" fmla="*/ 973 w 1069"/>
                  <a:gd name="T41" fmla="*/ 0 h 1396"/>
                  <a:gd name="T42" fmla="*/ 737 w 1069"/>
                  <a:gd name="T43" fmla="*/ 198 h 1396"/>
                  <a:gd name="T44" fmla="*/ 737 w 1069"/>
                  <a:gd name="T45" fmla="*/ 198 h 1396"/>
                  <a:gd name="T46" fmla="*/ 938 w 1069"/>
                  <a:gd name="T47" fmla="*/ 198 h 1396"/>
                  <a:gd name="T48" fmla="*/ 938 w 1069"/>
                  <a:gd name="T49" fmla="*/ 260 h 1396"/>
                  <a:gd name="T50" fmla="*/ 737 w 1069"/>
                  <a:gd name="T51" fmla="*/ 260 h 1396"/>
                  <a:gd name="T52" fmla="*/ 737 w 1069"/>
                  <a:gd name="T53" fmla="*/ 198 h 1396"/>
                  <a:gd name="T54" fmla="*/ 737 w 1069"/>
                  <a:gd name="T55" fmla="*/ 375 h 1396"/>
                  <a:gd name="T56" fmla="*/ 737 w 1069"/>
                  <a:gd name="T57" fmla="*/ 375 h 1396"/>
                  <a:gd name="T58" fmla="*/ 938 w 1069"/>
                  <a:gd name="T59" fmla="*/ 375 h 1396"/>
                  <a:gd name="T60" fmla="*/ 938 w 1069"/>
                  <a:gd name="T61" fmla="*/ 436 h 1396"/>
                  <a:gd name="T62" fmla="*/ 737 w 1069"/>
                  <a:gd name="T63" fmla="*/ 436 h 1396"/>
                  <a:gd name="T64" fmla="*/ 737 w 1069"/>
                  <a:gd name="T65" fmla="*/ 375 h 1396"/>
                  <a:gd name="T66" fmla="*/ 664 w 1069"/>
                  <a:gd name="T67" fmla="*/ 1189 h 1396"/>
                  <a:gd name="T68" fmla="*/ 664 w 1069"/>
                  <a:gd name="T69" fmla="*/ 1189 h 1396"/>
                  <a:gd name="T70" fmla="*/ 116 w 1069"/>
                  <a:gd name="T71" fmla="*/ 1189 h 1396"/>
                  <a:gd name="T72" fmla="*/ 116 w 1069"/>
                  <a:gd name="T73" fmla="*/ 1127 h 1396"/>
                  <a:gd name="T74" fmla="*/ 664 w 1069"/>
                  <a:gd name="T75" fmla="*/ 1127 h 1396"/>
                  <a:gd name="T76" fmla="*/ 664 w 1069"/>
                  <a:gd name="T77" fmla="*/ 1189 h 1396"/>
                  <a:gd name="T78" fmla="*/ 664 w 1069"/>
                  <a:gd name="T79" fmla="*/ 1007 h 1396"/>
                  <a:gd name="T80" fmla="*/ 664 w 1069"/>
                  <a:gd name="T81" fmla="*/ 1007 h 1396"/>
                  <a:gd name="T82" fmla="*/ 116 w 1069"/>
                  <a:gd name="T83" fmla="*/ 1007 h 1396"/>
                  <a:gd name="T84" fmla="*/ 116 w 1069"/>
                  <a:gd name="T85" fmla="*/ 945 h 1396"/>
                  <a:gd name="T86" fmla="*/ 664 w 1069"/>
                  <a:gd name="T87" fmla="*/ 945 h 1396"/>
                  <a:gd name="T88" fmla="*/ 664 w 1069"/>
                  <a:gd name="T89" fmla="*/ 1007 h 1396"/>
                  <a:gd name="T90" fmla="*/ 664 w 1069"/>
                  <a:gd name="T91" fmla="*/ 824 h 1396"/>
                  <a:gd name="T92" fmla="*/ 664 w 1069"/>
                  <a:gd name="T93" fmla="*/ 824 h 1396"/>
                  <a:gd name="T94" fmla="*/ 116 w 1069"/>
                  <a:gd name="T95" fmla="*/ 824 h 1396"/>
                  <a:gd name="T96" fmla="*/ 116 w 1069"/>
                  <a:gd name="T97" fmla="*/ 763 h 1396"/>
                  <a:gd name="T98" fmla="*/ 664 w 1069"/>
                  <a:gd name="T99" fmla="*/ 763 h 1396"/>
                  <a:gd name="T100" fmla="*/ 664 w 1069"/>
                  <a:gd name="T101" fmla="*/ 824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69" h="1396">
                    <a:moveTo>
                      <a:pt x="973" y="0"/>
                    </a:moveTo>
                    <a:lnTo>
                      <a:pt x="531" y="0"/>
                    </a:lnTo>
                    <a:cubicBezTo>
                      <a:pt x="597" y="70"/>
                      <a:pt x="637" y="164"/>
                      <a:pt x="637" y="268"/>
                    </a:cubicBezTo>
                    <a:cubicBezTo>
                      <a:pt x="637" y="484"/>
                      <a:pt x="462" y="659"/>
                      <a:pt x="246" y="659"/>
                    </a:cubicBezTo>
                    <a:cubicBezTo>
                      <a:pt x="153" y="659"/>
                      <a:pt x="67" y="626"/>
                      <a:pt x="0" y="572"/>
                    </a:cubicBezTo>
                    <a:lnTo>
                      <a:pt x="0" y="1099"/>
                    </a:lnTo>
                    <a:lnTo>
                      <a:pt x="0" y="1241"/>
                    </a:lnTo>
                    <a:lnTo>
                      <a:pt x="0" y="1299"/>
                    </a:lnTo>
                    <a:cubicBezTo>
                      <a:pt x="0" y="1352"/>
                      <a:pt x="43" y="1396"/>
                      <a:pt x="96" y="1396"/>
                    </a:cubicBezTo>
                    <a:lnTo>
                      <a:pt x="973" y="1396"/>
                    </a:lnTo>
                    <a:cubicBezTo>
                      <a:pt x="1023" y="1396"/>
                      <a:pt x="1064" y="1356"/>
                      <a:pt x="1068" y="1306"/>
                    </a:cubicBezTo>
                    <a:lnTo>
                      <a:pt x="1068" y="1276"/>
                    </a:lnTo>
                    <a:lnTo>
                      <a:pt x="1069" y="1276"/>
                    </a:lnTo>
                    <a:lnTo>
                      <a:pt x="1069" y="1273"/>
                    </a:lnTo>
                    <a:lnTo>
                      <a:pt x="1069" y="1245"/>
                    </a:lnTo>
                    <a:lnTo>
                      <a:pt x="1069" y="493"/>
                    </a:lnTo>
                    <a:lnTo>
                      <a:pt x="1069" y="463"/>
                    </a:lnTo>
                    <a:lnTo>
                      <a:pt x="1069" y="441"/>
                    </a:lnTo>
                    <a:lnTo>
                      <a:pt x="1069" y="397"/>
                    </a:lnTo>
                    <a:lnTo>
                      <a:pt x="1069" y="97"/>
                    </a:lnTo>
                    <a:cubicBezTo>
                      <a:pt x="1069" y="44"/>
                      <a:pt x="1026" y="0"/>
                      <a:pt x="973" y="0"/>
                    </a:cubicBezTo>
                    <a:close/>
                    <a:moveTo>
                      <a:pt x="737" y="198"/>
                    </a:moveTo>
                    <a:lnTo>
                      <a:pt x="737" y="198"/>
                    </a:lnTo>
                    <a:lnTo>
                      <a:pt x="938" y="198"/>
                    </a:lnTo>
                    <a:lnTo>
                      <a:pt x="938" y="260"/>
                    </a:lnTo>
                    <a:lnTo>
                      <a:pt x="737" y="260"/>
                    </a:lnTo>
                    <a:lnTo>
                      <a:pt x="737" y="198"/>
                    </a:lnTo>
                    <a:close/>
                    <a:moveTo>
                      <a:pt x="737" y="375"/>
                    </a:moveTo>
                    <a:lnTo>
                      <a:pt x="737" y="375"/>
                    </a:lnTo>
                    <a:lnTo>
                      <a:pt x="938" y="375"/>
                    </a:lnTo>
                    <a:lnTo>
                      <a:pt x="938" y="436"/>
                    </a:lnTo>
                    <a:lnTo>
                      <a:pt x="737" y="436"/>
                    </a:lnTo>
                    <a:lnTo>
                      <a:pt x="737" y="375"/>
                    </a:lnTo>
                    <a:close/>
                    <a:moveTo>
                      <a:pt x="664" y="1189"/>
                    </a:moveTo>
                    <a:lnTo>
                      <a:pt x="664" y="1189"/>
                    </a:lnTo>
                    <a:lnTo>
                      <a:pt x="116" y="1189"/>
                    </a:lnTo>
                    <a:lnTo>
                      <a:pt x="116" y="1127"/>
                    </a:lnTo>
                    <a:lnTo>
                      <a:pt x="664" y="1127"/>
                    </a:lnTo>
                    <a:lnTo>
                      <a:pt x="664" y="1189"/>
                    </a:lnTo>
                    <a:close/>
                    <a:moveTo>
                      <a:pt x="664" y="1007"/>
                    </a:moveTo>
                    <a:lnTo>
                      <a:pt x="664" y="1007"/>
                    </a:lnTo>
                    <a:lnTo>
                      <a:pt x="116" y="1007"/>
                    </a:lnTo>
                    <a:lnTo>
                      <a:pt x="116" y="945"/>
                    </a:lnTo>
                    <a:lnTo>
                      <a:pt x="664" y="945"/>
                    </a:lnTo>
                    <a:lnTo>
                      <a:pt x="664" y="1007"/>
                    </a:lnTo>
                    <a:close/>
                    <a:moveTo>
                      <a:pt x="664" y="824"/>
                    </a:moveTo>
                    <a:lnTo>
                      <a:pt x="664" y="824"/>
                    </a:lnTo>
                    <a:lnTo>
                      <a:pt x="116" y="824"/>
                    </a:lnTo>
                    <a:lnTo>
                      <a:pt x="116" y="763"/>
                    </a:lnTo>
                    <a:lnTo>
                      <a:pt x="664" y="763"/>
                    </a:lnTo>
                    <a:lnTo>
                      <a:pt x="664" y="8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ru-RU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147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425"/>
            <a:ext cx="7090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11"/>
          <p:cNvSpPr>
            <a:spLocks noChangeArrowheads="1"/>
          </p:cNvSpPr>
          <p:nvPr/>
        </p:nvSpPr>
        <p:spPr bwMode="auto">
          <a:xfrm rot="5400000">
            <a:off x="4939242" y="1892300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lIns="49480" tIns="24740" rIns="49480" bIns="24740"/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09085" y="127000"/>
            <a:ext cx="11660716" cy="300038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ru-RU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Деятельность региональных операторов по обращению с ТКО</a:t>
            </a:r>
          </a:p>
        </p:txBody>
      </p:sp>
      <p:pic>
        <p:nvPicPr>
          <p:cNvPr id="6150" name="Picture 3" descr="C:\Users\user\Desktop\5b54ebdb6d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868" y="681037"/>
            <a:ext cx="835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315385" y="2257426"/>
            <a:ext cx="230504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>
                <a:solidFill>
                  <a:srgbClr val="4D7877"/>
                </a:solidFill>
                <a:latin typeface="Arial Narrow" pitchFamily="34" charset="0"/>
              </a:rPr>
              <a:t>Западная зона</a:t>
            </a:r>
            <a:endParaRPr lang="en-US" dirty="0">
              <a:solidFill>
                <a:srgbClr val="4D7877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r>
              <a:rPr lang="ru-RU" dirty="0">
                <a:solidFill>
                  <a:srgbClr val="4D7877"/>
                </a:solidFill>
                <a:latin typeface="Arial Narrow" pitchFamily="34" charset="0"/>
              </a:rPr>
              <a:t>ООО «ПЖКХ»</a:t>
            </a:r>
          </a:p>
          <a:p>
            <a:pPr>
              <a:lnSpc>
                <a:spcPts val="1500"/>
              </a:lnSpc>
            </a:pPr>
            <a:endParaRPr lang="ru-RU" dirty="0">
              <a:solidFill>
                <a:srgbClr val="4D7877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r>
              <a:rPr lang="ru-RU" dirty="0" smtClean="0">
                <a:solidFill>
                  <a:srgbClr val="4D7877"/>
                </a:solidFill>
                <a:latin typeface="Arial Narrow" pitchFamily="34" charset="0"/>
              </a:rPr>
              <a:t>Размещение отходов по </a:t>
            </a:r>
            <a:r>
              <a:rPr lang="ru-RU" dirty="0" err="1" smtClean="0">
                <a:solidFill>
                  <a:srgbClr val="4D7877"/>
                </a:solidFill>
                <a:latin typeface="Arial Narrow" pitchFamily="34" charset="0"/>
              </a:rPr>
              <a:t>Терсхеме</a:t>
            </a:r>
            <a:r>
              <a:rPr lang="ru-RU" dirty="0" smtClean="0">
                <a:solidFill>
                  <a:srgbClr val="4D7877"/>
                </a:solidFill>
                <a:latin typeface="Arial Narrow" pitchFamily="34" charset="0"/>
              </a:rPr>
              <a:t> на  26 полигонах ТКО </a:t>
            </a:r>
          </a:p>
          <a:p>
            <a:pPr>
              <a:lnSpc>
                <a:spcPts val="1500"/>
              </a:lnSpc>
            </a:pPr>
            <a:endParaRPr lang="ru-RU" dirty="0" smtClean="0">
              <a:solidFill>
                <a:srgbClr val="4D7877"/>
              </a:solidFill>
              <a:latin typeface="Arial Narrow" pitchFamily="34" charset="0"/>
            </a:endParaRPr>
          </a:p>
          <a:p>
            <a:pPr>
              <a:lnSpc>
                <a:spcPts val="1500"/>
              </a:lnSpc>
            </a:pP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Фактически размещение отходов на 18 полигонах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9319684" y="2222500"/>
            <a:ext cx="273473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4D7877"/>
                </a:solidFill>
                <a:latin typeface="Arial Narrow" pitchFamily="34" charset="0"/>
              </a:rPr>
              <a:t>Восточная зона</a:t>
            </a:r>
          </a:p>
          <a:p>
            <a:r>
              <a:rPr lang="ru-RU" dirty="0">
                <a:solidFill>
                  <a:srgbClr val="4D7877"/>
                </a:solidFill>
                <a:latin typeface="Arial Narrow" pitchFamily="34" charset="0"/>
              </a:rPr>
              <a:t>ООО «</a:t>
            </a:r>
            <a:r>
              <a:rPr lang="ru-RU" dirty="0" err="1">
                <a:solidFill>
                  <a:srgbClr val="4D7877"/>
                </a:solidFill>
                <a:latin typeface="Arial Narrow" pitchFamily="34" charset="0"/>
              </a:rPr>
              <a:t>Гринта</a:t>
            </a:r>
            <a:r>
              <a:rPr lang="ru-RU" dirty="0">
                <a:solidFill>
                  <a:srgbClr val="4D7877"/>
                </a:solidFill>
                <a:latin typeface="Arial Narrow" pitchFamily="34" charset="0"/>
              </a:rPr>
              <a:t>»</a:t>
            </a:r>
          </a:p>
          <a:p>
            <a:endParaRPr lang="ru-RU" dirty="0">
              <a:solidFill>
                <a:srgbClr val="4D7877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4D7877"/>
                </a:solidFill>
                <a:latin typeface="Arial Narrow" pitchFamily="34" charset="0"/>
              </a:rPr>
              <a:t>По </a:t>
            </a:r>
            <a:r>
              <a:rPr lang="ru-RU" dirty="0" err="1" smtClean="0">
                <a:solidFill>
                  <a:srgbClr val="4D7877"/>
                </a:solidFill>
                <a:latin typeface="Arial Narrow" pitchFamily="34" charset="0"/>
              </a:rPr>
              <a:t>Терсхеме</a:t>
            </a:r>
            <a:r>
              <a:rPr lang="ru-RU" dirty="0" smtClean="0">
                <a:solidFill>
                  <a:srgbClr val="4D7877"/>
                </a:solidFill>
                <a:latin typeface="Arial Narrow" pitchFamily="34" charset="0"/>
              </a:rPr>
              <a:t> 23 </a:t>
            </a:r>
            <a:r>
              <a:rPr lang="ru-RU" dirty="0">
                <a:solidFill>
                  <a:srgbClr val="4D7877"/>
                </a:solidFill>
                <a:latin typeface="Arial Narrow" pitchFamily="34" charset="0"/>
              </a:rPr>
              <a:t>объекта </a:t>
            </a:r>
            <a:r>
              <a:rPr lang="ru-RU" dirty="0" smtClean="0">
                <a:solidFill>
                  <a:srgbClr val="4D7877"/>
                </a:solidFill>
                <a:latin typeface="Arial Narrow" pitchFamily="34" charset="0"/>
              </a:rPr>
              <a:t>размещения ТКО</a:t>
            </a:r>
          </a:p>
          <a:p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Фактически размещение отходов на 18 полигонах</a:t>
            </a:r>
          </a:p>
          <a:p>
            <a:endParaRPr lang="ru-RU" dirty="0" smtClean="0">
              <a:solidFill>
                <a:srgbClr val="4D7877"/>
              </a:solidFill>
              <a:latin typeface="Arial Narrow" pitchFamily="34" charset="0"/>
            </a:endParaRPr>
          </a:p>
          <a:p>
            <a:endParaRPr lang="ru-RU" dirty="0">
              <a:solidFill>
                <a:srgbClr val="4D7877"/>
              </a:solidFill>
              <a:latin typeface="Arial Narrow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9491958" y="4774301"/>
            <a:ext cx="2375956" cy="1690262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6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4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6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7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8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9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0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1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2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3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5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6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7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8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9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0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1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2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3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627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8425"/>
            <a:ext cx="4804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11"/>
          <p:cNvSpPr>
            <a:spLocks noChangeArrowheads="1"/>
          </p:cNvSpPr>
          <p:nvPr/>
        </p:nvSpPr>
        <p:spPr bwMode="auto">
          <a:xfrm rot="5400000">
            <a:off x="4939242" y="1892300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lIns="49480" tIns="24740" rIns="49480" bIns="24740"/>
          <a:lstStyle/>
          <a:p>
            <a:endParaRPr lang="ru-RU"/>
          </a:p>
        </p:txBody>
      </p:sp>
      <p:sp>
        <p:nvSpPr>
          <p:cNvPr id="26629" name="Прямоугольник 98"/>
          <p:cNvSpPr>
            <a:spLocks noChangeArrowheads="1"/>
          </p:cNvSpPr>
          <p:nvPr/>
        </p:nvSpPr>
        <p:spPr bwMode="auto">
          <a:xfrm>
            <a:off x="709085" y="42864"/>
            <a:ext cx="116607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r>
              <a:rPr lang="ru-RU" sz="2000" i="1" dirty="0" smtClean="0">
                <a:solidFill>
                  <a:srgbClr val="0033CC"/>
                </a:solidFill>
              </a:rPr>
              <a:t>Объекты размещения отходов Республики Татарстан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83268" y="1125538"/>
            <a:ext cx="1032721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84" y="692150"/>
            <a:ext cx="8794749" cy="47783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rgbClr val="0033CC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40"/>
          <p:cNvGrpSpPr>
            <a:grpSpLocks noChangeAspect="1"/>
          </p:cNvGrpSpPr>
          <p:nvPr/>
        </p:nvGrpSpPr>
        <p:grpSpPr bwMode="auto">
          <a:xfrm>
            <a:off x="4256410" y="679653"/>
            <a:ext cx="562454" cy="562054"/>
            <a:chOff x="344791" y="811851"/>
            <a:chExt cx="305324" cy="305324"/>
          </a:xfrm>
        </p:grpSpPr>
        <p:sp>
          <p:nvSpPr>
            <p:cNvPr id="42" name="Овал 41"/>
            <p:cNvSpPr/>
            <p:nvPr/>
          </p:nvSpPr>
          <p:spPr>
            <a:xfrm rot="10800000">
              <a:off x="344791" y="811851"/>
              <a:ext cx="305324" cy="3053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469965" y="863376"/>
              <a:ext cx="54977" cy="202274"/>
              <a:chOff x="477991" y="863760"/>
              <a:chExt cx="54977" cy="202274"/>
            </a:xfrm>
          </p:grpSpPr>
          <p:sp>
            <p:nvSpPr>
              <p:cNvPr id="26642" name="Freeform 6"/>
              <p:cNvSpPr>
                <a:spLocks/>
              </p:cNvSpPr>
              <p:nvPr/>
            </p:nvSpPr>
            <p:spPr bwMode="auto">
              <a:xfrm rot="10800000">
                <a:off x="478304" y="899754"/>
                <a:ext cx="54350" cy="98275"/>
              </a:xfrm>
              <a:custGeom>
                <a:avLst/>
                <a:gdLst>
                  <a:gd name="T0" fmla="*/ 2147483647 w 220"/>
                  <a:gd name="T1" fmla="*/ 2147483647 h 396"/>
                  <a:gd name="T2" fmla="*/ 2147483647 w 220"/>
                  <a:gd name="T3" fmla="*/ 2147483647 h 396"/>
                  <a:gd name="T4" fmla="*/ 2147483647 w 220"/>
                  <a:gd name="T5" fmla="*/ 2147483647 h 396"/>
                  <a:gd name="T6" fmla="*/ 0 w 220"/>
                  <a:gd name="T7" fmla="*/ 2147483647 h 396"/>
                  <a:gd name="T8" fmla="*/ 0 w 220"/>
                  <a:gd name="T9" fmla="*/ 2147483647 h 396"/>
                  <a:gd name="T10" fmla="*/ 2147483647 w 220"/>
                  <a:gd name="T11" fmla="*/ 0 h 396"/>
                  <a:gd name="T12" fmla="*/ 2147483647 w 220"/>
                  <a:gd name="T13" fmla="*/ 0 h 396"/>
                  <a:gd name="T14" fmla="*/ 2147483647 w 220"/>
                  <a:gd name="T15" fmla="*/ 2147483647 h 396"/>
                  <a:gd name="T16" fmla="*/ 2147483647 w 220"/>
                  <a:gd name="T17" fmla="*/ 2147483647 h 3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"/>
                  <a:gd name="T28" fmla="*/ 0 h 396"/>
                  <a:gd name="T29" fmla="*/ 220 w 220"/>
                  <a:gd name="T30" fmla="*/ 396 h 3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" h="396">
                    <a:moveTo>
                      <a:pt x="220" y="290"/>
                    </a:moveTo>
                    <a:cubicBezTo>
                      <a:pt x="220" y="349"/>
                      <a:pt x="173" y="396"/>
                      <a:pt x="115" y="396"/>
                    </a:cubicBezTo>
                    <a:cubicBezTo>
                      <a:pt x="105" y="396"/>
                      <a:pt x="105" y="396"/>
                      <a:pt x="105" y="396"/>
                    </a:cubicBezTo>
                    <a:cubicBezTo>
                      <a:pt x="47" y="396"/>
                      <a:pt x="0" y="349"/>
                      <a:pt x="0" y="2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3" y="0"/>
                      <a:pt x="220" y="48"/>
                      <a:pt x="220" y="106"/>
                    </a:cubicBezTo>
                    <a:lnTo>
                      <a:pt x="220" y="2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Oval 7"/>
              <p:cNvSpPr>
                <a:spLocks noChangeArrowheads="1"/>
              </p:cNvSpPr>
              <p:nvPr/>
            </p:nvSpPr>
            <p:spPr bwMode="auto">
              <a:xfrm rot="10800000">
                <a:off x="477991" y="1010012"/>
                <a:ext cx="54977" cy="5602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6"/>
              <p:cNvSpPr>
                <a:spLocks/>
              </p:cNvSpPr>
              <p:nvPr/>
            </p:nvSpPr>
            <p:spPr bwMode="auto">
              <a:xfrm rot="10800000">
                <a:off x="478304" y="863760"/>
                <a:ext cx="54350" cy="98275"/>
              </a:xfrm>
              <a:custGeom>
                <a:avLst/>
                <a:gdLst>
                  <a:gd name="T0" fmla="*/ 2147483647 w 220"/>
                  <a:gd name="T1" fmla="*/ 2147483647 h 396"/>
                  <a:gd name="T2" fmla="*/ 2147483647 w 220"/>
                  <a:gd name="T3" fmla="*/ 2147483647 h 396"/>
                  <a:gd name="T4" fmla="*/ 2147483647 w 220"/>
                  <a:gd name="T5" fmla="*/ 2147483647 h 396"/>
                  <a:gd name="T6" fmla="*/ 0 w 220"/>
                  <a:gd name="T7" fmla="*/ 2147483647 h 396"/>
                  <a:gd name="T8" fmla="*/ 0 w 220"/>
                  <a:gd name="T9" fmla="*/ 2147483647 h 396"/>
                  <a:gd name="T10" fmla="*/ 2147483647 w 220"/>
                  <a:gd name="T11" fmla="*/ 0 h 396"/>
                  <a:gd name="T12" fmla="*/ 2147483647 w 220"/>
                  <a:gd name="T13" fmla="*/ 0 h 396"/>
                  <a:gd name="T14" fmla="*/ 2147483647 w 220"/>
                  <a:gd name="T15" fmla="*/ 2147483647 h 396"/>
                  <a:gd name="T16" fmla="*/ 2147483647 w 220"/>
                  <a:gd name="T17" fmla="*/ 2147483647 h 3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"/>
                  <a:gd name="T28" fmla="*/ 0 h 396"/>
                  <a:gd name="T29" fmla="*/ 220 w 220"/>
                  <a:gd name="T30" fmla="*/ 396 h 3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" h="396">
                    <a:moveTo>
                      <a:pt x="220" y="290"/>
                    </a:moveTo>
                    <a:cubicBezTo>
                      <a:pt x="220" y="349"/>
                      <a:pt x="173" y="396"/>
                      <a:pt x="115" y="396"/>
                    </a:cubicBezTo>
                    <a:cubicBezTo>
                      <a:pt x="105" y="396"/>
                      <a:pt x="105" y="396"/>
                      <a:pt x="105" y="396"/>
                    </a:cubicBezTo>
                    <a:cubicBezTo>
                      <a:pt x="47" y="396"/>
                      <a:pt x="0" y="349"/>
                      <a:pt x="0" y="2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3" y="0"/>
                      <a:pt x="220" y="48"/>
                      <a:pt x="220" y="106"/>
                    </a:cubicBezTo>
                    <a:lnTo>
                      <a:pt x="220" y="2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569595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719667" y="6242866"/>
            <a:ext cx="8674100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60771">
              <a:lnSpc>
                <a:spcPct val="80000"/>
              </a:lnSpc>
              <a:spcBef>
                <a:spcPts val="43"/>
              </a:spcBef>
              <a:defRPr/>
            </a:pPr>
            <a:r>
              <a:rPr lang="ru-RU" kern="0" dirty="0">
                <a:solidFill>
                  <a:srgbClr val="4D7877"/>
                </a:solidFill>
                <a:latin typeface="Arial Narrow" pitchFamily="34" charset="0"/>
                <a:ea typeface="Roboto LIGHT" pitchFamily="2" charset="0"/>
              </a:rPr>
              <a:t> </a:t>
            </a:r>
          </a:p>
        </p:txBody>
      </p:sp>
      <p:sp>
        <p:nvSpPr>
          <p:cNvPr id="26636" name="Прямоугольник 127"/>
          <p:cNvSpPr>
            <a:spLocks noChangeArrowheads="1"/>
          </p:cNvSpPr>
          <p:nvPr/>
        </p:nvSpPr>
        <p:spPr bwMode="auto">
          <a:xfrm>
            <a:off x="6072826" y="4244975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7" name="Прямоугольник 134"/>
          <p:cNvSpPr>
            <a:spLocks noChangeArrowheads="1"/>
          </p:cNvSpPr>
          <p:nvPr/>
        </p:nvSpPr>
        <p:spPr bwMode="auto">
          <a:xfrm>
            <a:off x="2025760" y="4437064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8" name="Rectangle 1"/>
          <p:cNvSpPr>
            <a:spLocks noChangeArrowheads="1"/>
          </p:cNvSpPr>
          <p:nvPr/>
        </p:nvSpPr>
        <p:spPr bwMode="auto">
          <a:xfrm>
            <a:off x="5753600" y="150912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6639" name="Прямоугольник 53"/>
          <p:cNvSpPr>
            <a:spLocks noChangeArrowheads="1"/>
          </p:cNvSpPr>
          <p:nvPr/>
        </p:nvSpPr>
        <p:spPr bwMode="auto">
          <a:xfrm>
            <a:off x="4952326" y="1302818"/>
            <a:ext cx="6712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526308" y="816723"/>
            <a:ext cx="3665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20 плановых, 15 внеплановых проверок, 8 рейдовых мероприятий, 14 административных расследования. Выявлено 56 нарушений требований законодательства в области обращения с отходами. </a:t>
            </a:r>
          </a:p>
          <a:p>
            <a:r>
              <a:rPr lang="ru-RU" sz="1400" dirty="0" smtClean="0"/>
              <a:t>Наложен административный штраф в размере 1 440 000 руб</a:t>
            </a:r>
            <a:r>
              <a:rPr lang="ru-RU" dirty="0" smtClean="0"/>
              <a:t>.</a:t>
            </a:r>
          </a:p>
          <a:p>
            <a:endParaRPr lang="ru-RU" b="1" dirty="0">
              <a:solidFill>
                <a:srgbClr val="00B0F0"/>
              </a:solidFill>
            </a:endParaRPr>
          </a:p>
        </p:txBody>
      </p:sp>
      <p:graphicFrame>
        <p:nvGraphicFramePr>
          <p:cNvPr id="52" name="Схема 51"/>
          <p:cNvGraphicFramePr/>
          <p:nvPr/>
        </p:nvGraphicFramePr>
        <p:xfrm>
          <a:off x="914400" y="768744"/>
          <a:ext cx="3325827" cy="289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3" name="Picture 1" descr="C:\Users\4\Downloads\IMG_20200805_1223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682" y="3835625"/>
            <a:ext cx="4088455" cy="2874695"/>
          </a:xfrm>
          <a:prstGeom prst="rect">
            <a:avLst/>
          </a:prstGeom>
          <a:noFill/>
        </p:spPr>
      </p:pic>
      <p:pic>
        <p:nvPicPr>
          <p:cNvPr id="1026" name="Picture 2" descr="C:\Users\4\Downloads\f365cbe8-51bb-4557-8dce-8a366ec8a4f1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37493" y="3827532"/>
            <a:ext cx="3679178" cy="2759384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8690845" y="2406178"/>
            <a:ext cx="3301551" cy="1656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За осуществление деятельности по размещению отходов без лицензии в отношении ООО "Индустрия", МУП «Волжанка» составлены протоколы по ч.2 ст.14.1 </a:t>
            </a:r>
            <a:r>
              <a:rPr lang="ru-RU" sz="1400" dirty="0" err="1" smtClean="0">
                <a:solidFill>
                  <a:schemeClr val="accent1"/>
                </a:solidFill>
              </a:rPr>
              <a:t>КоАП</a:t>
            </a:r>
            <a:r>
              <a:rPr lang="ru-RU" sz="1400" dirty="0" smtClean="0">
                <a:solidFill>
                  <a:schemeClr val="accent1"/>
                </a:solidFill>
              </a:rPr>
              <a:t> РФ. Материалы направлены в суд для принятия мер административного воздействия.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99172" y="817296"/>
            <a:ext cx="39246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За неисполнение обязанности </a:t>
            </a:r>
            <a:r>
              <a:rPr lang="ru-RU" sz="1200" u="sng" dirty="0" smtClean="0"/>
              <a:t>по проведению инвентаризации ОРО  </a:t>
            </a:r>
            <a:r>
              <a:rPr lang="ru-RU" sz="1200" dirty="0" smtClean="0"/>
              <a:t>в отношении ООО "</a:t>
            </a:r>
            <a:r>
              <a:rPr lang="ru-RU" sz="1200" dirty="0" err="1" smtClean="0"/>
              <a:t>Новокинерские</a:t>
            </a:r>
            <a:r>
              <a:rPr lang="ru-RU" sz="1200" dirty="0" smtClean="0"/>
              <a:t> коммунальные услуги", ООО "Благоустройство" (</a:t>
            </a:r>
            <a:r>
              <a:rPr lang="ru-RU" sz="1200" dirty="0" err="1" smtClean="0"/>
              <a:t>Камско-Устьинский</a:t>
            </a:r>
            <a:r>
              <a:rPr lang="ru-RU" sz="1200" dirty="0" smtClean="0"/>
              <a:t> район), ООО «</a:t>
            </a:r>
            <a:r>
              <a:rPr lang="ru-RU" sz="1200" dirty="0" err="1" smtClean="0"/>
              <a:t>Вейст</a:t>
            </a:r>
            <a:r>
              <a:rPr lang="ru-RU" sz="1200" dirty="0" smtClean="0"/>
              <a:t> </a:t>
            </a:r>
            <a:r>
              <a:rPr lang="ru-RU" sz="1200" dirty="0" err="1" smtClean="0"/>
              <a:t>Системз</a:t>
            </a:r>
            <a:r>
              <a:rPr lang="ru-RU" sz="1200" dirty="0" smtClean="0"/>
              <a:t>», ОАО «Коммунальные сети </a:t>
            </a:r>
            <a:r>
              <a:rPr lang="ru-RU" sz="1200" dirty="0" err="1" smtClean="0"/>
              <a:t>Черемшанского</a:t>
            </a:r>
            <a:r>
              <a:rPr lang="ru-RU" sz="1200" dirty="0" smtClean="0"/>
              <a:t> района», ООО "Благоустройство" (</a:t>
            </a:r>
            <a:r>
              <a:rPr lang="ru-RU" sz="1200" dirty="0" err="1" smtClean="0"/>
              <a:t>Аксубаевский</a:t>
            </a:r>
            <a:r>
              <a:rPr lang="ru-RU" sz="1200" dirty="0" smtClean="0"/>
              <a:t> район) Управлением приняты меры административного воздействия по ч.12 ст.8.2 </a:t>
            </a:r>
            <a:r>
              <a:rPr lang="ru-RU" sz="1200" dirty="0" err="1" smtClean="0"/>
              <a:t>КоАП</a:t>
            </a:r>
            <a:r>
              <a:rPr lang="ru-RU" sz="1200" dirty="0" smtClean="0"/>
              <a:t> РФ.</a:t>
            </a:r>
          </a:p>
          <a:p>
            <a:pPr lvl="0" algn="just"/>
            <a:endParaRPr lang="ru-RU" sz="1200" dirty="0" smtClean="0"/>
          </a:p>
          <a:p>
            <a:pPr lvl="0" algn="just"/>
            <a:r>
              <a:rPr lang="ru-RU" sz="1200" dirty="0" smtClean="0"/>
              <a:t>За непредставление </a:t>
            </a:r>
            <a:r>
              <a:rPr lang="ru-RU" sz="1200" u="sng" dirty="0" smtClean="0"/>
              <a:t>отчетов о результатах мониторинга состояния </a:t>
            </a:r>
            <a:r>
              <a:rPr lang="ru-RU" sz="1200" dirty="0" smtClean="0"/>
              <a:t>и загрязнения окружающей среды на территории объектов размещения отходов и в пределах их воздействия на окружающую среду за 2019 г. в установленный законом срок (15 января) отчетности в отношении ООО "Благоустройство", МУП «</a:t>
            </a:r>
            <a:r>
              <a:rPr lang="ru-RU" sz="1200" dirty="0" err="1" smtClean="0"/>
              <a:t>Актанышский</a:t>
            </a:r>
            <a:r>
              <a:rPr lang="ru-RU" sz="1200" dirty="0" smtClean="0"/>
              <a:t> полигон ТБО», ООО "</a:t>
            </a:r>
            <a:r>
              <a:rPr lang="ru-RU" sz="1200" dirty="0" err="1" smtClean="0"/>
              <a:t>Экорес</a:t>
            </a:r>
            <a:r>
              <a:rPr lang="ru-RU" sz="1200" dirty="0" smtClean="0"/>
              <a:t>", ИП </a:t>
            </a:r>
            <a:r>
              <a:rPr lang="ru-RU" sz="1200" dirty="0" err="1" smtClean="0"/>
              <a:t>Хикматуллин</a:t>
            </a:r>
            <a:r>
              <a:rPr lang="ru-RU" sz="1200" dirty="0" smtClean="0"/>
              <a:t>, ООО "</a:t>
            </a:r>
            <a:r>
              <a:rPr lang="ru-RU" sz="1200" dirty="0" err="1" smtClean="0"/>
              <a:t>Чиста-район</a:t>
            </a:r>
            <a:r>
              <a:rPr lang="ru-RU" sz="1200" dirty="0" smtClean="0"/>
              <a:t>", ООО "</a:t>
            </a:r>
            <a:r>
              <a:rPr lang="ru-RU" sz="1200" dirty="0" err="1" smtClean="0"/>
              <a:t>Вейст</a:t>
            </a:r>
            <a:r>
              <a:rPr lang="ru-RU" sz="1200" dirty="0" smtClean="0"/>
              <a:t> </a:t>
            </a:r>
            <a:r>
              <a:rPr lang="ru-RU" sz="1200" dirty="0" err="1" smtClean="0"/>
              <a:t>Системз</a:t>
            </a:r>
            <a:r>
              <a:rPr lang="ru-RU" sz="1200" dirty="0" smtClean="0"/>
              <a:t>", ОАО "ДЖКХ (Благоустройство)", АО "</a:t>
            </a:r>
            <a:r>
              <a:rPr lang="ru-RU" sz="1200" dirty="0" err="1" smtClean="0"/>
              <a:t>Буинское</a:t>
            </a:r>
            <a:r>
              <a:rPr lang="ru-RU" sz="1200" dirty="0" smtClean="0"/>
              <a:t> МПП ЖКХ, МУП «Управление строительства </a:t>
            </a:r>
            <a:r>
              <a:rPr lang="ru-RU" sz="1200" dirty="0" err="1" smtClean="0"/>
              <a:t>Агрызского</a:t>
            </a:r>
            <a:r>
              <a:rPr lang="ru-RU" sz="1200" dirty="0" smtClean="0"/>
              <a:t> муниципального района» приняты меры административного воздействия по ч.11 ст.8.2 и 8.5 </a:t>
            </a:r>
            <a:r>
              <a:rPr lang="ru-RU" sz="1200" dirty="0" err="1" smtClean="0"/>
              <a:t>КоАП</a:t>
            </a:r>
            <a:r>
              <a:rPr lang="ru-RU" sz="1200" dirty="0" smtClean="0"/>
              <a:t> РФ.</a:t>
            </a:r>
          </a:p>
          <a:p>
            <a:pPr lvl="0" algn="just"/>
            <a:endParaRPr lang="ru-RU" sz="1200" dirty="0" smtClean="0"/>
          </a:p>
          <a:p>
            <a:pPr algn="just"/>
            <a:r>
              <a:rPr lang="ru-RU" sz="1200" dirty="0" smtClean="0"/>
              <a:t>За непредставление в срок до 25 марта 2020 года </a:t>
            </a:r>
            <a:r>
              <a:rPr lang="ru-RU" sz="1200" u="sng" dirty="0" smtClean="0"/>
              <a:t>отчета об организации и о результатах осуществления ПЭК </a:t>
            </a:r>
            <a:r>
              <a:rPr lang="ru-RU" sz="1200" dirty="0" smtClean="0"/>
              <a:t>за 2019 г. на ОРО, в отношении МУП «Благоустройство и озеленение» (Муслюмово), МКП г. Бавлы «Управление по благоустройству и озеленению» (</a:t>
            </a:r>
            <a:r>
              <a:rPr lang="ru-RU" sz="1200" dirty="0" err="1" smtClean="0"/>
              <a:t>Бавлинский</a:t>
            </a:r>
            <a:r>
              <a:rPr lang="ru-RU" sz="1200" dirty="0" smtClean="0"/>
              <a:t> район), ООО «Благоустройство и озеленение» (Лениногорск), ОАО "Коммунальные сети </a:t>
            </a:r>
            <a:r>
              <a:rPr lang="ru-RU" sz="1200" dirty="0" err="1" smtClean="0"/>
              <a:t>Черемшанского</a:t>
            </a:r>
            <a:r>
              <a:rPr lang="ru-RU" sz="1200" dirty="0" smtClean="0"/>
              <a:t> района", МУП "</a:t>
            </a:r>
            <a:r>
              <a:rPr lang="ru-RU" sz="1200" dirty="0" err="1" smtClean="0"/>
              <a:t>Атнинское</a:t>
            </a:r>
            <a:r>
              <a:rPr lang="ru-RU" sz="1200" dirty="0" smtClean="0"/>
              <a:t> жилищно-коммунального хозяйства" Управлением приняты меры административного воздействия по ст.8.5 </a:t>
            </a:r>
            <a:r>
              <a:rPr lang="ru-RU" sz="1200" dirty="0" err="1" smtClean="0"/>
              <a:t>КоАП</a:t>
            </a:r>
            <a:r>
              <a:rPr lang="ru-RU" sz="1200" dirty="0" smtClean="0"/>
              <a:t> РФ</a:t>
            </a:r>
          </a:p>
          <a:p>
            <a:pPr lvl="0" algn="just"/>
            <a:endParaRPr lang="ru-RU" sz="1200" dirty="0" smtClean="0"/>
          </a:p>
          <a:p>
            <a:pPr lvl="0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475"/>
            <a:ext cx="12192001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663" y="38456"/>
            <a:ext cx="418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230" dirty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Объекты </a:t>
            </a:r>
            <a:r>
              <a:rPr lang="ru-RU" sz="2000" b="1" spc="230" dirty="0" smtClean="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rPr>
              <a:t>размещения отходов</a:t>
            </a:r>
            <a:endParaRPr lang="ru-RU" sz="2000" b="1" spc="230" dirty="0">
              <a:solidFill>
                <a:srgbClr val="007FDE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71584919"/>
              </p:ext>
            </p:extLst>
          </p:nvPr>
        </p:nvGraphicFramePr>
        <p:xfrm>
          <a:off x="7072267" y="0"/>
          <a:ext cx="5119733" cy="500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" y="550259"/>
          <a:ext cx="7007702" cy="566442"/>
        </p:xfrm>
        <a:graphic>
          <a:graphicData uri="http://schemas.openxmlformats.org/drawingml/2006/table">
            <a:tbl>
              <a:tblPr/>
              <a:tblGrid>
                <a:gridCol w="700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Территориальная схема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обращения с ТКО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Постановление КМ РТ от 13.03.2018н. № 149 (в ред. ПКМ РТ от 15.05.2019г. № 391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420396" y="4213508"/>
            <a:ext cx="46043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Полигоны без лицензии, эксплуатация которых продолжается: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Полигон ТКО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Верхнеуслонского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Полигон ТКО г. Чистополь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410" y="1124221"/>
            <a:ext cx="3840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Полигоны, которые не эксплуатируются </a:t>
            </a:r>
            <a:endParaRPr lang="ru-RU" sz="14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675050"/>
          <a:ext cx="6987920" cy="4304963"/>
        </p:xfrm>
        <a:graphic>
          <a:graphicData uri="http://schemas.openxmlformats.org/drawingml/2006/table">
            <a:tbl>
              <a:tblPr/>
              <a:tblGrid>
                <a:gridCol w="204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полигона ТКО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Отступление от Терсхемы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Предложение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</a:t>
                      </a:r>
                      <a:r>
                        <a:rPr lang="ru-RU" sz="11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Алькеевского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 эксплуатирующая организация </a:t>
                      </a: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Спасский район)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возможности ввести в эксплуатацию, получить лицензию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г. Зеленодольск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Казань полигон Химическая)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в эксплуатацию 2 карты и получение лицензии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Лениногорск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Альметьевск)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возможности ввести в эксплуатацию, получить лицензию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</a:t>
                      </a:r>
                      <a:r>
                        <a:rPr lang="ru-RU" sz="11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Апастовского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</a:t>
                      </a:r>
                      <a:r>
                        <a:rPr lang="ru-RU" sz="1100" b="1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Буинский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возможности ввести в эксплуатацию, получить лицензию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н.п. Орел (Лаишевский район)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расширения полигона олучил заключение ГЭЭ. </a:t>
                      </a: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Алексеевский район)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Реконструкция полигона ТКО, ввод второй карты, получение лицензии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Рыбно-Слободского района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 эксплуатирующая организация. </a:t>
                      </a: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Алексеевский район)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Получение лицензии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</a:t>
                      </a:r>
                      <a:r>
                        <a:rPr lang="ru-RU" sz="1100" dirty="0" err="1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Пестречинского</a:t>
                      </a:r>
                      <a:r>
                        <a:rPr lang="ru-RU" sz="1100" dirty="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Казань полигон Химическая)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Включение в Перечень ОРО (303 приказ МПР РФ)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9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Полигон ТКО </a:t>
                      </a:r>
                      <a:r>
                        <a:rPr lang="ru-RU" sz="1100" dirty="0" err="1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Черемшанского</a:t>
                      </a:r>
                      <a:r>
                        <a:rPr lang="ru-RU" sz="1100" dirty="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Отсутствует эксплуатирующая организация </a:t>
                      </a:r>
                      <a:r>
                        <a:rPr lang="ru-RU" sz="1100" b="1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(отходы везут в Альметьевск)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9BBB5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Включение в Перечень ОРО (303 приказ МПР РФ)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480" marR="64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11450230" y="5195086"/>
            <a:ext cx="484632" cy="695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43484" y="5842450"/>
            <a:ext cx="3528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Включение в Перечень ОРО           (303 приказ МПР РФ)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4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6627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8425"/>
            <a:ext cx="480484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11"/>
          <p:cNvSpPr>
            <a:spLocks noChangeArrowheads="1"/>
          </p:cNvSpPr>
          <p:nvPr/>
        </p:nvSpPr>
        <p:spPr bwMode="auto">
          <a:xfrm rot="5400000">
            <a:off x="4939242" y="1892300"/>
            <a:ext cx="12700" cy="9696451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lIns="49480" tIns="24740" rIns="49480" bIns="24740"/>
          <a:lstStyle/>
          <a:p>
            <a:endParaRPr lang="ru-RU"/>
          </a:p>
        </p:txBody>
      </p:sp>
      <p:sp>
        <p:nvSpPr>
          <p:cNvPr id="26629" name="Прямоугольник 98"/>
          <p:cNvSpPr>
            <a:spLocks noChangeArrowheads="1"/>
          </p:cNvSpPr>
          <p:nvPr/>
        </p:nvSpPr>
        <p:spPr bwMode="auto">
          <a:xfrm>
            <a:off x="709085" y="42864"/>
            <a:ext cx="116607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r>
              <a:rPr lang="ru-RU" sz="2000" i="1" dirty="0" smtClean="0">
                <a:solidFill>
                  <a:srgbClr val="0033CC"/>
                </a:solidFill>
              </a:rPr>
              <a:t>Перечень объектов размещения отходов </a:t>
            </a:r>
            <a:endParaRPr lang="ru-RU" sz="2000" dirty="0">
              <a:solidFill>
                <a:srgbClr val="0033CC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9186189" y="4995352"/>
            <a:ext cx="2250153" cy="1030149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0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2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3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4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5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6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7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8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0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1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3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5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6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7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8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583268" y="1125538"/>
            <a:ext cx="1032721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184" y="692150"/>
            <a:ext cx="8794749" cy="477838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rgbClr val="0033CC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40"/>
          <p:cNvGrpSpPr>
            <a:grpSpLocks noChangeAspect="1"/>
          </p:cNvGrpSpPr>
          <p:nvPr/>
        </p:nvGrpSpPr>
        <p:grpSpPr bwMode="auto">
          <a:xfrm>
            <a:off x="124884" y="731839"/>
            <a:ext cx="745067" cy="744537"/>
            <a:chOff x="344791" y="811851"/>
            <a:chExt cx="305324" cy="305324"/>
          </a:xfrm>
        </p:grpSpPr>
        <p:sp>
          <p:nvSpPr>
            <p:cNvPr id="42" name="Овал 41"/>
            <p:cNvSpPr/>
            <p:nvPr/>
          </p:nvSpPr>
          <p:spPr>
            <a:xfrm rot="10800000">
              <a:off x="344791" y="811851"/>
              <a:ext cx="305324" cy="3053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469965" y="863376"/>
              <a:ext cx="54977" cy="202274"/>
              <a:chOff x="477991" y="863760"/>
              <a:chExt cx="54977" cy="202274"/>
            </a:xfrm>
          </p:grpSpPr>
          <p:sp>
            <p:nvSpPr>
              <p:cNvPr id="26642" name="Freeform 6"/>
              <p:cNvSpPr>
                <a:spLocks/>
              </p:cNvSpPr>
              <p:nvPr/>
            </p:nvSpPr>
            <p:spPr bwMode="auto">
              <a:xfrm rot="10800000">
                <a:off x="478304" y="899754"/>
                <a:ext cx="54350" cy="98275"/>
              </a:xfrm>
              <a:custGeom>
                <a:avLst/>
                <a:gdLst>
                  <a:gd name="T0" fmla="*/ 2147483647 w 220"/>
                  <a:gd name="T1" fmla="*/ 2147483647 h 396"/>
                  <a:gd name="T2" fmla="*/ 2147483647 w 220"/>
                  <a:gd name="T3" fmla="*/ 2147483647 h 396"/>
                  <a:gd name="T4" fmla="*/ 2147483647 w 220"/>
                  <a:gd name="T5" fmla="*/ 2147483647 h 396"/>
                  <a:gd name="T6" fmla="*/ 0 w 220"/>
                  <a:gd name="T7" fmla="*/ 2147483647 h 396"/>
                  <a:gd name="T8" fmla="*/ 0 w 220"/>
                  <a:gd name="T9" fmla="*/ 2147483647 h 396"/>
                  <a:gd name="T10" fmla="*/ 2147483647 w 220"/>
                  <a:gd name="T11" fmla="*/ 0 h 396"/>
                  <a:gd name="T12" fmla="*/ 2147483647 w 220"/>
                  <a:gd name="T13" fmla="*/ 0 h 396"/>
                  <a:gd name="T14" fmla="*/ 2147483647 w 220"/>
                  <a:gd name="T15" fmla="*/ 2147483647 h 396"/>
                  <a:gd name="T16" fmla="*/ 2147483647 w 220"/>
                  <a:gd name="T17" fmla="*/ 2147483647 h 3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"/>
                  <a:gd name="T28" fmla="*/ 0 h 396"/>
                  <a:gd name="T29" fmla="*/ 220 w 220"/>
                  <a:gd name="T30" fmla="*/ 396 h 3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" h="396">
                    <a:moveTo>
                      <a:pt x="220" y="290"/>
                    </a:moveTo>
                    <a:cubicBezTo>
                      <a:pt x="220" y="349"/>
                      <a:pt x="173" y="396"/>
                      <a:pt x="115" y="396"/>
                    </a:cubicBezTo>
                    <a:cubicBezTo>
                      <a:pt x="105" y="396"/>
                      <a:pt x="105" y="396"/>
                      <a:pt x="105" y="396"/>
                    </a:cubicBezTo>
                    <a:cubicBezTo>
                      <a:pt x="47" y="396"/>
                      <a:pt x="0" y="349"/>
                      <a:pt x="0" y="2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3" y="0"/>
                      <a:pt x="220" y="48"/>
                      <a:pt x="220" y="106"/>
                    </a:cubicBezTo>
                    <a:lnTo>
                      <a:pt x="220" y="2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Oval 7"/>
              <p:cNvSpPr>
                <a:spLocks noChangeArrowheads="1"/>
              </p:cNvSpPr>
              <p:nvPr/>
            </p:nvSpPr>
            <p:spPr bwMode="auto">
              <a:xfrm rot="10800000">
                <a:off x="477991" y="1010012"/>
                <a:ext cx="54977" cy="5602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6"/>
              <p:cNvSpPr>
                <a:spLocks/>
              </p:cNvSpPr>
              <p:nvPr/>
            </p:nvSpPr>
            <p:spPr bwMode="auto">
              <a:xfrm rot="10800000">
                <a:off x="478304" y="863760"/>
                <a:ext cx="54350" cy="98275"/>
              </a:xfrm>
              <a:custGeom>
                <a:avLst/>
                <a:gdLst>
                  <a:gd name="T0" fmla="*/ 2147483647 w 220"/>
                  <a:gd name="T1" fmla="*/ 2147483647 h 396"/>
                  <a:gd name="T2" fmla="*/ 2147483647 w 220"/>
                  <a:gd name="T3" fmla="*/ 2147483647 h 396"/>
                  <a:gd name="T4" fmla="*/ 2147483647 w 220"/>
                  <a:gd name="T5" fmla="*/ 2147483647 h 396"/>
                  <a:gd name="T6" fmla="*/ 0 w 220"/>
                  <a:gd name="T7" fmla="*/ 2147483647 h 396"/>
                  <a:gd name="T8" fmla="*/ 0 w 220"/>
                  <a:gd name="T9" fmla="*/ 2147483647 h 396"/>
                  <a:gd name="T10" fmla="*/ 2147483647 w 220"/>
                  <a:gd name="T11" fmla="*/ 0 h 396"/>
                  <a:gd name="T12" fmla="*/ 2147483647 w 220"/>
                  <a:gd name="T13" fmla="*/ 0 h 396"/>
                  <a:gd name="T14" fmla="*/ 2147483647 w 220"/>
                  <a:gd name="T15" fmla="*/ 2147483647 h 396"/>
                  <a:gd name="T16" fmla="*/ 2147483647 w 220"/>
                  <a:gd name="T17" fmla="*/ 2147483647 h 3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"/>
                  <a:gd name="T28" fmla="*/ 0 h 396"/>
                  <a:gd name="T29" fmla="*/ 220 w 220"/>
                  <a:gd name="T30" fmla="*/ 396 h 3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" h="396">
                    <a:moveTo>
                      <a:pt x="220" y="290"/>
                    </a:moveTo>
                    <a:cubicBezTo>
                      <a:pt x="220" y="349"/>
                      <a:pt x="173" y="396"/>
                      <a:pt x="115" y="396"/>
                    </a:cubicBezTo>
                    <a:cubicBezTo>
                      <a:pt x="105" y="396"/>
                      <a:pt x="105" y="396"/>
                      <a:pt x="105" y="396"/>
                    </a:cubicBezTo>
                    <a:cubicBezTo>
                      <a:pt x="47" y="396"/>
                      <a:pt x="0" y="349"/>
                      <a:pt x="0" y="2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48"/>
                      <a:pt x="47" y="0"/>
                      <a:pt x="10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3" y="0"/>
                      <a:pt x="220" y="48"/>
                      <a:pt x="220" y="106"/>
                    </a:cubicBezTo>
                    <a:lnTo>
                      <a:pt x="220" y="29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5695951" y="172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719667" y="6283326"/>
            <a:ext cx="8674100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60771">
              <a:lnSpc>
                <a:spcPct val="80000"/>
              </a:lnSpc>
              <a:spcBef>
                <a:spcPts val="43"/>
              </a:spcBef>
              <a:defRPr/>
            </a:pPr>
            <a:r>
              <a:rPr lang="ru-RU" kern="0" dirty="0">
                <a:solidFill>
                  <a:srgbClr val="4D7877"/>
                </a:solidFill>
                <a:latin typeface="Arial Narrow" pitchFamily="34" charset="0"/>
                <a:ea typeface="Roboto LIGHT" pitchFamily="2" charset="0"/>
              </a:rPr>
              <a:t> </a:t>
            </a:r>
          </a:p>
        </p:txBody>
      </p:sp>
      <p:sp>
        <p:nvSpPr>
          <p:cNvPr id="26636" name="Прямоугольник 127"/>
          <p:cNvSpPr>
            <a:spLocks noChangeArrowheads="1"/>
          </p:cNvSpPr>
          <p:nvPr/>
        </p:nvSpPr>
        <p:spPr bwMode="auto">
          <a:xfrm>
            <a:off x="6072826" y="4244975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7" name="Прямоугольник 134"/>
          <p:cNvSpPr>
            <a:spLocks noChangeArrowheads="1"/>
          </p:cNvSpPr>
          <p:nvPr/>
        </p:nvSpPr>
        <p:spPr bwMode="auto">
          <a:xfrm>
            <a:off x="2025760" y="4437064"/>
            <a:ext cx="272832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26638" name="Rectangle 1"/>
          <p:cNvSpPr>
            <a:spLocks noChangeArrowheads="1"/>
          </p:cNvSpPr>
          <p:nvPr/>
        </p:nvSpPr>
        <p:spPr bwMode="auto">
          <a:xfrm>
            <a:off x="5753600" y="150912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6639" name="Прямоугольник 53"/>
          <p:cNvSpPr>
            <a:spLocks noChangeArrowheads="1"/>
          </p:cNvSpPr>
          <p:nvPr/>
        </p:nvSpPr>
        <p:spPr bwMode="auto">
          <a:xfrm>
            <a:off x="1432291" y="1268413"/>
            <a:ext cx="952432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До 1 января 2023 года объекты размещения твердых коммунальных отходов, введенные в эксплуатацию до 1 января 2019 года и не имеющие документации, предусмотренной законодательством Российской Федерации, могут быть использованы для размещения твердых коммунальных отходов.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Приказ Министерства природных ресурсов и экологии РФ от 14 мая 2019 г. N 303 </a:t>
            </a:r>
            <a:r>
              <a:rPr lang="ru-RU" dirty="0" smtClean="0"/>
              <a:t>«Об </a:t>
            </a:r>
            <a:r>
              <a:rPr lang="ru-RU" dirty="0"/>
              <a:t>утверждении Порядка формирования и изменения перечня объектов размещения твердых коммунальных отходов на территории субъекта Российской Федерации и Порядка подготовки заключения Минприроды России о возможности использования объектов размещения твердых коммунальных отходов, введенных в эксплуатацию до 1 января 2019 г. и не имеющих документации, предусмотренной законодательством Российской Федерации, для размещения твердых коммунальных </a:t>
            </a:r>
            <a:r>
              <a:rPr lang="ru-RU" dirty="0" smtClean="0"/>
              <a:t>отходов»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Полигон ТКО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Верхнеуслонского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</a:t>
            </a: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Полигон ТКО г. Чистополь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Полигон ТКО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Пестречинского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6036657" y="5542472"/>
            <a:ext cx="272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Полигон ТКО </a:t>
            </a:r>
            <a:r>
              <a:rPr lang="ru-RU" b="1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Черемшанского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 района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822653" y="313938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Обращение с ТКО в Республике Татарстан за 2019 год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50587" y="116114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504416" y="6367761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-507044" y="193527"/>
            <a:ext cx="13150542" cy="1052268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77" name="Таблица 176"/>
          <p:cNvGraphicFramePr>
            <a:graphicFrameLocks noGrp="1"/>
          </p:cNvGraphicFramePr>
          <p:nvPr/>
        </p:nvGraphicFramePr>
        <p:xfrm>
          <a:off x="428878" y="1173343"/>
          <a:ext cx="11409772" cy="5259825"/>
        </p:xfrm>
        <a:graphic>
          <a:graphicData uri="http://schemas.openxmlformats.org/drawingml/2006/table">
            <a:tbl>
              <a:tblPr/>
              <a:tblGrid>
                <a:gridCol w="129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8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2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24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2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20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453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 и размещение ТКО в Республике Татарстан, тыс.тонн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Зона деятельности Регионального оператора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 ТКО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Размещение ТКО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Плановая Сумма платы за размещение ТКО, тыс. руб.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Фактическая сумма платы, тыс. руб.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данным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Терсхемы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2019 год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данным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статотчетности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Поступило ТКО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Передано на размещение, размещено ТКО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Начислено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Поступило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Западная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869,65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1082,81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747,97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334,84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551,5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408,586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142,914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41342,39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22 656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15 585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Восточная 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743,22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587,15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508,61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78,538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395,158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326,138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69,02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32203,38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21 469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9 289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1612,87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1669,96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1256,58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413,378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946,658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734,724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211,934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73545,77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44 125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24 874</a:t>
                      </a: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699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56,7%</a:t>
                      </a: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699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699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79646"/>
                          </a:solidFill>
                          <a:latin typeface="Calibri"/>
                        </a:rPr>
                        <a:t>32,5%</a:t>
                      </a: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813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На полигоны для размещения Региональными операторами передается  56,7%  ТКО 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736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Внесено 56,4% от начисленной суммы операторами по размещению отходов  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736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B0F0"/>
                          </a:solidFill>
                          <a:latin typeface="Calibri"/>
                        </a:rPr>
                        <a:t>Начислено  полигонами 60% от плановой суммы платы по данным региональных операторов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48114">
                <a:tc gridSpan="13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 Внесено 32,5% платежей  за размещение отходов от суммы платы, которая должна быть внесена за размещение ТКО по данным  Региональных операторов </a:t>
                      </a:r>
                    </a:p>
                  </a:txBody>
                  <a:tcPr marL="8249" marR="8249" marT="8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95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8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35" y="97899"/>
            <a:ext cx="480949" cy="5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Прямоугольник 111"/>
          <p:cNvSpPr/>
          <p:nvPr/>
        </p:nvSpPr>
        <p:spPr>
          <a:xfrm rot="5400000">
            <a:off x="4938822" y="1892900"/>
            <a:ext cx="12529" cy="9696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65972" tIns="32986" rIns="65972" bIns="32986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9623" y="137548"/>
            <a:ext cx="11660627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Рекультивация </a:t>
            </a:r>
            <a:r>
              <a:rPr lang="ru-RU" sz="24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Самосыровской</a:t>
            </a: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свалки г. Казани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1000273" y="3418162"/>
            <a:ext cx="334051" cy="399325"/>
          </a:xfrm>
          <a:custGeom>
            <a:avLst/>
            <a:gdLst>
              <a:gd name="T0" fmla="*/ 1208 w 1327"/>
              <a:gd name="T1" fmla="*/ 0 h 1548"/>
              <a:gd name="T2" fmla="*/ 119 w 1327"/>
              <a:gd name="T3" fmla="*/ 0 h 1548"/>
              <a:gd name="T4" fmla="*/ 0 w 1327"/>
              <a:gd name="T5" fmla="*/ 119 h 1548"/>
              <a:gd name="T6" fmla="*/ 0 w 1327"/>
              <a:gd name="T7" fmla="*/ 1429 h 1548"/>
              <a:gd name="T8" fmla="*/ 119 w 1327"/>
              <a:gd name="T9" fmla="*/ 1548 h 1548"/>
              <a:gd name="T10" fmla="*/ 1208 w 1327"/>
              <a:gd name="T11" fmla="*/ 1548 h 1548"/>
              <a:gd name="T12" fmla="*/ 1327 w 1327"/>
              <a:gd name="T13" fmla="*/ 1429 h 1548"/>
              <a:gd name="T14" fmla="*/ 1327 w 1327"/>
              <a:gd name="T15" fmla="*/ 119 h 1548"/>
              <a:gd name="T16" fmla="*/ 1208 w 1327"/>
              <a:gd name="T17" fmla="*/ 0 h 1548"/>
              <a:gd name="T18" fmla="*/ 397 w 1327"/>
              <a:gd name="T19" fmla="*/ 1310 h 1548"/>
              <a:gd name="T20" fmla="*/ 397 w 1327"/>
              <a:gd name="T21" fmla="*/ 1310 h 1548"/>
              <a:gd name="T22" fmla="*/ 304 w 1327"/>
              <a:gd name="T23" fmla="*/ 1402 h 1548"/>
              <a:gd name="T24" fmla="*/ 212 w 1327"/>
              <a:gd name="T25" fmla="*/ 1310 h 1548"/>
              <a:gd name="T26" fmla="*/ 212 w 1327"/>
              <a:gd name="T27" fmla="*/ 348 h 1548"/>
              <a:gd name="T28" fmla="*/ 304 w 1327"/>
              <a:gd name="T29" fmla="*/ 256 h 1548"/>
              <a:gd name="T30" fmla="*/ 397 w 1327"/>
              <a:gd name="T31" fmla="*/ 348 h 1548"/>
              <a:gd name="T32" fmla="*/ 397 w 1327"/>
              <a:gd name="T33" fmla="*/ 1310 h 1548"/>
              <a:gd name="T34" fmla="*/ 754 w 1327"/>
              <a:gd name="T35" fmla="*/ 1310 h 1548"/>
              <a:gd name="T36" fmla="*/ 754 w 1327"/>
              <a:gd name="T37" fmla="*/ 1310 h 1548"/>
              <a:gd name="T38" fmla="*/ 662 w 1327"/>
              <a:gd name="T39" fmla="*/ 1402 h 1548"/>
              <a:gd name="T40" fmla="*/ 569 w 1327"/>
              <a:gd name="T41" fmla="*/ 1310 h 1548"/>
              <a:gd name="T42" fmla="*/ 569 w 1327"/>
              <a:gd name="T43" fmla="*/ 348 h 1548"/>
              <a:gd name="T44" fmla="*/ 662 w 1327"/>
              <a:gd name="T45" fmla="*/ 256 h 1548"/>
              <a:gd name="T46" fmla="*/ 754 w 1327"/>
              <a:gd name="T47" fmla="*/ 348 h 1548"/>
              <a:gd name="T48" fmla="*/ 754 w 1327"/>
              <a:gd name="T49" fmla="*/ 1310 h 1548"/>
              <a:gd name="T50" fmla="*/ 1111 w 1327"/>
              <a:gd name="T51" fmla="*/ 1310 h 1548"/>
              <a:gd name="T52" fmla="*/ 1111 w 1327"/>
              <a:gd name="T53" fmla="*/ 1310 h 1548"/>
              <a:gd name="T54" fmla="*/ 1019 w 1327"/>
              <a:gd name="T55" fmla="*/ 1402 h 1548"/>
              <a:gd name="T56" fmla="*/ 926 w 1327"/>
              <a:gd name="T57" fmla="*/ 1310 h 1548"/>
              <a:gd name="T58" fmla="*/ 926 w 1327"/>
              <a:gd name="T59" fmla="*/ 348 h 1548"/>
              <a:gd name="T60" fmla="*/ 1019 w 1327"/>
              <a:gd name="T61" fmla="*/ 256 h 1548"/>
              <a:gd name="T62" fmla="*/ 1111 w 1327"/>
              <a:gd name="T63" fmla="*/ 348 h 1548"/>
              <a:gd name="T64" fmla="*/ 1111 w 1327"/>
              <a:gd name="T65" fmla="*/ 131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7" h="1548">
                <a:moveTo>
                  <a:pt x="1208" y="0"/>
                </a:moveTo>
                <a:lnTo>
                  <a:pt x="119" y="0"/>
                </a:lnTo>
                <a:cubicBezTo>
                  <a:pt x="54" y="0"/>
                  <a:pt x="0" y="54"/>
                  <a:pt x="0" y="119"/>
                </a:cubicBezTo>
                <a:lnTo>
                  <a:pt x="0" y="1429"/>
                </a:lnTo>
                <a:cubicBezTo>
                  <a:pt x="0" y="1494"/>
                  <a:pt x="54" y="1548"/>
                  <a:pt x="119" y="1548"/>
                </a:cubicBezTo>
                <a:lnTo>
                  <a:pt x="1208" y="1548"/>
                </a:lnTo>
                <a:cubicBezTo>
                  <a:pt x="1274" y="1548"/>
                  <a:pt x="1327" y="1494"/>
                  <a:pt x="1327" y="1429"/>
                </a:cubicBezTo>
                <a:lnTo>
                  <a:pt x="1327" y="119"/>
                </a:lnTo>
                <a:cubicBezTo>
                  <a:pt x="1327" y="54"/>
                  <a:pt x="1274" y="0"/>
                  <a:pt x="1208" y="0"/>
                </a:cubicBezTo>
                <a:close/>
                <a:moveTo>
                  <a:pt x="397" y="1310"/>
                </a:moveTo>
                <a:lnTo>
                  <a:pt x="397" y="1310"/>
                </a:lnTo>
                <a:cubicBezTo>
                  <a:pt x="397" y="1361"/>
                  <a:pt x="355" y="1402"/>
                  <a:pt x="304" y="1402"/>
                </a:cubicBezTo>
                <a:cubicBezTo>
                  <a:pt x="253" y="1402"/>
                  <a:pt x="212" y="1361"/>
                  <a:pt x="212" y="1310"/>
                </a:cubicBezTo>
                <a:lnTo>
                  <a:pt x="212" y="348"/>
                </a:lnTo>
                <a:cubicBezTo>
                  <a:pt x="212" y="297"/>
                  <a:pt x="253" y="256"/>
                  <a:pt x="304" y="256"/>
                </a:cubicBezTo>
                <a:cubicBezTo>
                  <a:pt x="355" y="256"/>
                  <a:pt x="397" y="297"/>
                  <a:pt x="397" y="348"/>
                </a:cubicBezTo>
                <a:lnTo>
                  <a:pt x="397" y="1310"/>
                </a:lnTo>
                <a:close/>
                <a:moveTo>
                  <a:pt x="754" y="1310"/>
                </a:moveTo>
                <a:lnTo>
                  <a:pt x="754" y="1310"/>
                </a:lnTo>
                <a:cubicBezTo>
                  <a:pt x="754" y="1361"/>
                  <a:pt x="713" y="1402"/>
                  <a:pt x="662" y="1402"/>
                </a:cubicBezTo>
                <a:cubicBezTo>
                  <a:pt x="611" y="1402"/>
                  <a:pt x="569" y="1361"/>
                  <a:pt x="569" y="1310"/>
                </a:cubicBezTo>
                <a:lnTo>
                  <a:pt x="569" y="348"/>
                </a:lnTo>
                <a:cubicBezTo>
                  <a:pt x="569" y="297"/>
                  <a:pt x="611" y="256"/>
                  <a:pt x="662" y="256"/>
                </a:cubicBezTo>
                <a:cubicBezTo>
                  <a:pt x="713" y="256"/>
                  <a:pt x="754" y="297"/>
                  <a:pt x="754" y="348"/>
                </a:cubicBezTo>
                <a:lnTo>
                  <a:pt x="754" y="1310"/>
                </a:lnTo>
                <a:close/>
                <a:moveTo>
                  <a:pt x="1111" y="1310"/>
                </a:moveTo>
                <a:lnTo>
                  <a:pt x="1111" y="1310"/>
                </a:lnTo>
                <a:cubicBezTo>
                  <a:pt x="1111" y="1361"/>
                  <a:pt x="1070" y="1402"/>
                  <a:pt x="1019" y="1402"/>
                </a:cubicBezTo>
                <a:cubicBezTo>
                  <a:pt x="968" y="1402"/>
                  <a:pt x="926" y="1361"/>
                  <a:pt x="926" y="1310"/>
                </a:cubicBezTo>
                <a:lnTo>
                  <a:pt x="926" y="348"/>
                </a:lnTo>
                <a:cubicBezTo>
                  <a:pt x="926" y="297"/>
                  <a:pt x="968" y="256"/>
                  <a:pt x="1019" y="256"/>
                </a:cubicBezTo>
                <a:cubicBezTo>
                  <a:pt x="1070" y="256"/>
                  <a:pt x="1111" y="297"/>
                  <a:pt x="1111" y="348"/>
                </a:cubicBezTo>
                <a:lnTo>
                  <a:pt x="1111" y="1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997713" y="3334968"/>
            <a:ext cx="340451" cy="67835"/>
          </a:xfrm>
          <a:custGeom>
            <a:avLst/>
            <a:gdLst>
              <a:gd name="T0" fmla="*/ 1259 w 1349"/>
              <a:gd name="T1" fmla="*/ 84 h 265"/>
              <a:gd name="T2" fmla="*/ 934 w 1349"/>
              <a:gd name="T3" fmla="*/ 84 h 265"/>
              <a:gd name="T4" fmla="*/ 935 w 1349"/>
              <a:gd name="T5" fmla="*/ 71 h 265"/>
              <a:gd name="T6" fmla="*/ 864 w 1349"/>
              <a:gd name="T7" fmla="*/ 0 h 265"/>
              <a:gd name="T8" fmla="*/ 485 w 1349"/>
              <a:gd name="T9" fmla="*/ 0 h 265"/>
              <a:gd name="T10" fmla="*/ 415 w 1349"/>
              <a:gd name="T11" fmla="*/ 71 h 265"/>
              <a:gd name="T12" fmla="*/ 416 w 1349"/>
              <a:gd name="T13" fmla="*/ 84 h 265"/>
              <a:gd name="T14" fmla="*/ 90 w 1349"/>
              <a:gd name="T15" fmla="*/ 84 h 265"/>
              <a:gd name="T16" fmla="*/ 0 w 1349"/>
              <a:gd name="T17" fmla="*/ 174 h 265"/>
              <a:gd name="T18" fmla="*/ 90 w 1349"/>
              <a:gd name="T19" fmla="*/ 265 h 265"/>
              <a:gd name="T20" fmla="*/ 1259 w 1349"/>
              <a:gd name="T21" fmla="*/ 265 h 265"/>
              <a:gd name="T22" fmla="*/ 1349 w 1349"/>
              <a:gd name="T23" fmla="*/ 174 h 265"/>
              <a:gd name="T24" fmla="*/ 1259 w 1349"/>
              <a:gd name="T25" fmla="*/ 8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9" h="265">
                <a:moveTo>
                  <a:pt x="1259" y="84"/>
                </a:moveTo>
                <a:lnTo>
                  <a:pt x="934" y="84"/>
                </a:lnTo>
                <a:cubicBezTo>
                  <a:pt x="934" y="80"/>
                  <a:pt x="935" y="75"/>
                  <a:pt x="935" y="71"/>
                </a:cubicBezTo>
                <a:cubicBezTo>
                  <a:pt x="935" y="32"/>
                  <a:pt x="903" y="0"/>
                  <a:pt x="864" y="0"/>
                </a:cubicBezTo>
                <a:lnTo>
                  <a:pt x="485" y="0"/>
                </a:lnTo>
                <a:cubicBezTo>
                  <a:pt x="446" y="0"/>
                  <a:pt x="415" y="32"/>
                  <a:pt x="415" y="71"/>
                </a:cubicBezTo>
                <a:cubicBezTo>
                  <a:pt x="415" y="75"/>
                  <a:pt x="415" y="80"/>
                  <a:pt x="416" y="84"/>
                </a:cubicBezTo>
                <a:lnTo>
                  <a:pt x="90" y="84"/>
                </a:lnTo>
                <a:cubicBezTo>
                  <a:pt x="41" y="84"/>
                  <a:pt x="0" y="125"/>
                  <a:pt x="0" y="174"/>
                </a:cubicBezTo>
                <a:cubicBezTo>
                  <a:pt x="0" y="224"/>
                  <a:pt x="41" y="265"/>
                  <a:pt x="90" y="265"/>
                </a:cubicBezTo>
                <a:lnTo>
                  <a:pt x="1259" y="265"/>
                </a:lnTo>
                <a:cubicBezTo>
                  <a:pt x="1309" y="265"/>
                  <a:pt x="1349" y="224"/>
                  <a:pt x="1349" y="174"/>
                </a:cubicBezTo>
                <a:cubicBezTo>
                  <a:pt x="1349" y="125"/>
                  <a:pt x="1309" y="84"/>
                  <a:pt x="1259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1" y="3410745"/>
            <a:ext cx="5692969" cy="323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543" y="800029"/>
            <a:ext cx="5912059" cy="160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«Комплекс мероприятий по подготовке к закрытию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Самосыровской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свалки твердых бытовых отходов по ул.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Мамадышский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тракт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последующей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рекультивацией»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1860516" y="2400465"/>
            <a:ext cx="1644421" cy="649785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21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567023" y="2532688"/>
            <a:ext cx="915208" cy="49244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/>
                </a:solidFill>
                <a:latin typeface="Arial Narrow" pitchFamily="34" charset="0"/>
                <a:cs typeface="Arial" panose="020B0604020202020204" pitchFamily="34" charset="0"/>
              </a:rPr>
              <a:t>31 га </a:t>
            </a:r>
          </a:p>
        </p:txBody>
      </p:sp>
      <p:pic>
        <p:nvPicPr>
          <p:cNvPr id="7169" name="Picture 1" descr="C:\Users\4\Documents\ГЭЭ\2017\Самосырово\Фото самосырово для мэпр рт. Ход работ\MMB_3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733" y="719667"/>
            <a:ext cx="5156201" cy="2494844"/>
          </a:xfrm>
          <a:prstGeom prst="rect">
            <a:avLst/>
          </a:prstGeom>
          <a:noFill/>
        </p:spPr>
      </p:pic>
      <p:pic>
        <p:nvPicPr>
          <p:cNvPr id="7170" name="Picture 2" descr="C:\Users\4\Documents\ГЭЭ\2017\Самосырово\Фото самосырово для мэпр рт. Ход работ\IMG_1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00" y="3556000"/>
            <a:ext cx="4673600" cy="304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8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35" y="97899"/>
            <a:ext cx="480949" cy="5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Прямоугольник 111"/>
          <p:cNvSpPr/>
          <p:nvPr/>
        </p:nvSpPr>
        <p:spPr>
          <a:xfrm rot="5400000">
            <a:off x="4938822" y="1892900"/>
            <a:ext cx="12529" cy="9696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65972" tIns="32986" rIns="65972" bIns="32986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9623" y="137548"/>
            <a:ext cx="11660627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Рекультивация </a:t>
            </a:r>
            <a:r>
              <a:rPr lang="ru-RU" sz="2400" b="1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Тогаевской</a:t>
            </a: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свалки г. Набережные Челны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1000273" y="3418162"/>
            <a:ext cx="334051" cy="399325"/>
          </a:xfrm>
          <a:custGeom>
            <a:avLst/>
            <a:gdLst>
              <a:gd name="T0" fmla="*/ 1208 w 1327"/>
              <a:gd name="T1" fmla="*/ 0 h 1548"/>
              <a:gd name="T2" fmla="*/ 119 w 1327"/>
              <a:gd name="T3" fmla="*/ 0 h 1548"/>
              <a:gd name="T4" fmla="*/ 0 w 1327"/>
              <a:gd name="T5" fmla="*/ 119 h 1548"/>
              <a:gd name="T6" fmla="*/ 0 w 1327"/>
              <a:gd name="T7" fmla="*/ 1429 h 1548"/>
              <a:gd name="T8" fmla="*/ 119 w 1327"/>
              <a:gd name="T9" fmla="*/ 1548 h 1548"/>
              <a:gd name="T10" fmla="*/ 1208 w 1327"/>
              <a:gd name="T11" fmla="*/ 1548 h 1548"/>
              <a:gd name="T12" fmla="*/ 1327 w 1327"/>
              <a:gd name="T13" fmla="*/ 1429 h 1548"/>
              <a:gd name="T14" fmla="*/ 1327 w 1327"/>
              <a:gd name="T15" fmla="*/ 119 h 1548"/>
              <a:gd name="T16" fmla="*/ 1208 w 1327"/>
              <a:gd name="T17" fmla="*/ 0 h 1548"/>
              <a:gd name="T18" fmla="*/ 397 w 1327"/>
              <a:gd name="T19" fmla="*/ 1310 h 1548"/>
              <a:gd name="T20" fmla="*/ 397 w 1327"/>
              <a:gd name="T21" fmla="*/ 1310 h 1548"/>
              <a:gd name="T22" fmla="*/ 304 w 1327"/>
              <a:gd name="T23" fmla="*/ 1402 h 1548"/>
              <a:gd name="T24" fmla="*/ 212 w 1327"/>
              <a:gd name="T25" fmla="*/ 1310 h 1548"/>
              <a:gd name="T26" fmla="*/ 212 w 1327"/>
              <a:gd name="T27" fmla="*/ 348 h 1548"/>
              <a:gd name="T28" fmla="*/ 304 w 1327"/>
              <a:gd name="T29" fmla="*/ 256 h 1548"/>
              <a:gd name="T30" fmla="*/ 397 w 1327"/>
              <a:gd name="T31" fmla="*/ 348 h 1548"/>
              <a:gd name="T32" fmla="*/ 397 w 1327"/>
              <a:gd name="T33" fmla="*/ 1310 h 1548"/>
              <a:gd name="T34" fmla="*/ 754 w 1327"/>
              <a:gd name="T35" fmla="*/ 1310 h 1548"/>
              <a:gd name="T36" fmla="*/ 754 w 1327"/>
              <a:gd name="T37" fmla="*/ 1310 h 1548"/>
              <a:gd name="T38" fmla="*/ 662 w 1327"/>
              <a:gd name="T39" fmla="*/ 1402 h 1548"/>
              <a:gd name="T40" fmla="*/ 569 w 1327"/>
              <a:gd name="T41" fmla="*/ 1310 h 1548"/>
              <a:gd name="T42" fmla="*/ 569 w 1327"/>
              <a:gd name="T43" fmla="*/ 348 h 1548"/>
              <a:gd name="T44" fmla="*/ 662 w 1327"/>
              <a:gd name="T45" fmla="*/ 256 h 1548"/>
              <a:gd name="T46" fmla="*/ 754 w 1327"/>
              <a:gd name="T47" fmla="*/ 348 h 1548"/>
              <a:gd name="T48" fmla="*/ 754 w 1327"/>
              <a:gd name="T49" fmla="*/ 1310 h 1548"/>
              <a:gd name="T50" fmla="*/ 1111 w 1327"/>
              <a:gd name="T51" fmla="*/ 1310 h 1548"/>
              <a:gd name="T52" fmla="*/ 1111 w 1327"/>
              <a:gd name="T53" fmla="*/ 1310 h 1548"/>
              <a:gd name="T54" fmla="*/ 1019 w 1327"/>
              <a:gd name="T55" fmla="*/ 1402 h 1548"/>
              <a:gd name="T56" fmla="*/ 926 w 1327"/>
              <a:gd name="T57" fmla="*/ 1310 h 1548"/>
              <a:gd name="T58" fmla="*/ 926 w 1327"/>
              <a:gd name="T59" fmla="*/ 348 h 1548"/>
              <a:gd name="T60" fmla="*/ 1019 w 1327"/>
              <a:gd name="T61" fmla="*/ 256 h 1548"/>
              <a:gd name="T62" fmla="*/ 1111 w 1327"/>
              <a:gd name="T63" fmla="*/ 348 h 1548"/>
              <a:gd name="T64" fmla="*/ 1111 w 1327"/>
              <a:gd name="T65" fmla="*/ 131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7" h="1548">
                <a:moveTo>
                  <a:pt x="1208" y="0"/>
                </a:moveTo>
                <a:lnTo>
                  <a:pt x="119" y="0"/>
                </a:lnTo>
                <a:cubicBezTo>
                  <a:pt x="54" y="0"/>
                  <a:pt x="0" y="54"/>
                  <a:pt x="0" y="119"/>
                </a:cubicBezTo>
                <a:lnTo>
                  <a:pt x="0" y="1429"/>
                </a:lnTo>
                <a:cubicBezTo>
                  <a:pt x="0" y="1494"/>
                  <a:pt x="54" y="1548"/>
                  <a:pt x="119" y="1548"/>
                </a:cubicBezTo>
                <a:lnTo>
                  <a:pt x="1208" y="1548"/>
                </a:lnTo>
                <a:cubicBezTo>
                  <a:pt x="1274" y="1548"/>
                  <a:pt x="1327" y="1494"/>
                  <a:pt x="1327" y="1429"/>
                </a:cubicBezTo>
                <a:lnTo>
                  <a:pt x="1327" y="119"/>
                </a:lnTo>
                <a:cubicBezTo>
                  <a:pt x="1327" y="54"/>
                  <a:pt x="1274" y="0"/>
                  <a:pt x="1208" y="0"/>
                </a:cubicBezTo>
                <a:close/>
                <a:moveTo>
                  <a:pt x="397" y="1310"/>
                </a:moveTo>
                <a:lnTo>
                  <a:pt x="397" y="1310"/>
                </a:lnTo>
                <a:cubicBezTo>
                  <a:pt x="397" y="1361"/>
                  <a:pt x="355" y="1402"/>
                  <a:pt x="304" y="1402"/>
                </a:cubicBezTo>
                <a:cubicBezTo>
                  <a:pt x="253" y="1402"/>
                  <a:pt x="212" y="1361"/>
                  <a:pt x="212" y="1310"/>
                </a:cubicBezTo>
                <a:lnTo>
                  <a:pt x="212" y="348"/>
                </a:lnTo>
                <a:cubicBezTo>
                  <a:pt x="212" y="297"/>
                  <a:pt x="253" y="256"/>
                  <a:pt x="304" y="256"/>
                </a:cubicBezTo>
                <a:cubicBezTo>
                  <a:pt x="355" y="256"/>
                  <a:pt x="397" y="297"/>
                  <a:pt x="397" y="348"/>
                </a:cubicBezTo>
                <a:lnTo>
                  <a:pt x="397" y="1310"/>
                </a:lnTo>
                <a:close/>
                <a:moveTo>
                  <a:pt x="754" y="1310"/>
                </a:moveTo>
                <a:lnTo>
                  <a:pt x="754" y="1310"/>
                </a:lnTo>
                <a:cubicBezTo>
                  <a:pt x="754" y="1361"/>
                  <a:pt x="713" y="1402"/>
                  <a:pt x="662" y="1402"/>
                </a:cubicBezTo>
                <a:cubicBezTo>
                  <a:pt x="611" y="1402"/>
                  <a:pt x="569" y="1361"/>
                  <a:pt x="569" y="1310"/>
                </a:cubicBezTo>
                <a:lnTo>
                  <a:pt x="569" y="348"/>
                </a:lnTo>
                <a:cubicBezTo>
                  <a:pt x="569" y="297"/>
                  <a:pt x="611" y="256"/>
                  <a:pt x="662" y="256"/>
                </a:cubicBezTo>
                <a:cubicBezTo>
                  <a:pt x="713" y="256"/>
                  <a:pt x="754" y="297"/>
                  <a:pt x="754" y="348"/>
                </a:cubicBezTo>
                <a:lnTo>
                  <a:pt x="754" y="1310"/>
                </a:lnTo>
                <a:close/>
                <a:moveTo>
                  <a:pt x="1111" y="1310"/>
                </a:moveTo>
                <a:lnTo>
                  <a:pt x="1111" y="1310"/>
                </a:lnTo>
                <a:cubicBezTo>
                  <a:pt x="1111" y="1361"/>
                  <a:pt x="1070" y="1402"/>
                  <a:pt x="1019" y="1402"/>
                </a:cubicBezTo>
                <a:cubicBezTo>
                  <a:pt x="968" y="1402"/>
                  <a:pt x="926" y="1361"/>
                  <a:pt x="926" y="1310"/>
                </a:cubicBezTo>
                <a:lnTo>
                  <a:pt x="926" y="348"/>
                </a:lnTo>
                <a:cubicBezTo>
                  <a:pt x="926" y="297"/>
                  <a:pt x="968" y="256"/>
                  <a:pt x="1019" y="256"/>
                </a:cubicBezTo>
                <a:cubicBezTo>
                  <a:pt x="1070" y="256"/>
                  <a:pt x="1111" y="297"/>
                  <a:pt x="1111" y="348"/>
                </a:cubicBezTo>
                <a:lnTo>
                  <a:pt x="1111" y="1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997713" y="3334968"/>
            <a:ext cx="340451" cy="67835"/>
          </a:xfrm>
          <a:custGeom>
            <a:avLst/>
            <a:gdLst>
              <a:gd name="T0" fmla="*/ 1259 w 1349"/>
              <a:gd name="T1" fmla="*/ 84 h 265"/>
              <a:gd name="T2" fmla="*/ 934 w 1349"/>
              <a:gd name="T3" fmla="*/ 84 h 265"/>
              <a:gd name="T4" fmla="*/ 935 w 1349"/>
              <a:gd name="T5" fmla="*/ 71 h 265"/>
              <a:gd name="T6" fmla="*/ 864 w 1349"/>
              <a:gd name="T7" fmla="*/ 0 h 265"/>
              <a:gd name="T8" fmla="*/ 485 w 1349"/>
              <a:gd name="T9" fmla="*/ 0 h 265"/>
              <a:gd name="T10" fmla="*/ 415 w 1349"/>
              <a:gd name="T11" fmla="*/ 71 h 265"/>
              <a:gd name="T12" fmla="*/ 416 w 1349"/>
              <a:gd name="T13" fmla="*/ 84 h 265"/>
              <a:gd name="T14" fmla="*/ 90 w 1349"/>
              <a:gd name="T15" fmla="*/ 84 h 265"/>
              <a:gd name="T16" fmla="*/ 0 w 1349"/>
              <a:gd name="T17" fmla="*/ 174 h 265"/>
              <a:gd name="T18" fmla="*/ 90 w 1349"/>
              <a:gd name="T19" fmla="*/ 265 h 265"/>
              <a:gd name="T20" fmla="*/ 1259 w 1349"/>
              <a:gd name="T21" fmla="*/ 265 h 265"/>
              <a:gd name="T22" fmla="*/ 1349 w 1349"/>
              <a:gd name="T23" fmla="*/ 174 h 265"/>
              <a:gd name="T24" fmla="*/ 1259 w 1349"/>
              <a:gd name="T25" fmla="*/ 8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9" h="265">
                <a:moveTo>
                  <a:pt x="1259" y="84"/>
                </a:moveTo>
                <a:lnTo>
                  <a:pt x="934" y="84"/>
                </a:lnTo>
                <a:cubicBezTo>
                  <a:pt x="934" y="80"/>
                  <a:pt x="935" y="75"/>
                  <a:pt x="935" y="71"/>
                </a:cubicBezTo>
                <a:cubicBezTo>
                  <a:pt x="935" y="32"/>
                  <a:pt x="903" y="0"/>
                  <a:pt x="864" y="0"/>
                </a:cubicBezTo>
                <a:lnTo>
                  <a:pt x="485" y="0"/>
                </a:lnTo>
                <a:cubicBezTo>
                  <a:pt x="446" y="0"/>
                  <a:pt x="415" y="32"/>
                  <a:pt x="415" y="71"/>
                </a:cubicBezTo>
                <a:cubicBezTo>
                  <a:pt x="415" y="75"/>
                  <a:pt x="415" y="80"/>
                  <a:pt x="416" y="84"/>
                </a:cubicBezTo>
                <a:lnTo>
                  <a:pt x="90" y="84"/>
                </a:lnTo>
                <a:cubicBezTo>
                  <a:pt x="41" y="84"/>
                  <a:pt x="0" y="125"/>
                  <a:pt x="0" y="174"/>
                </a:cubicBezTo>
                <a:cubicBezTo>
                  <a:pt x="0" y="224"/>
                  <a:pt x="41" y="265"/>
                  <a:pt x="90" y="265"/>
                </a:cubicBezTo>
                <a:lnTo>
                  <a:pt x="1259" y="265"/>
                </a:lnTo>
                <a:cubicBezTo>
                  <a:pt x="1309" y="265"/>
                  <a:pt x="1349" y="224"/>
                  <a:pt x="1349" y="174"/>
                </a:cubicBezTo>
                <a:cubicBezTo>
                  <a:pt x="1349" y="125"/>
                  <a:pt x="1309" y="84"/>
                  <a:pt x="1259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3498940"/>
            <a:ext cx="5393337" cy="31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3498940"/>
            <a:ext cx="5720080" cy="31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085" y="764386"/>
            <a:ext cx="7563555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«Мероприятия по подготовке к городской свалки ТБО в районе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с.Тогаево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города Набережные Челны Республика Татарстан к закрытию с последующей рекультивацией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»            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 descr="C:\Users\4\AppData\Local\Temp\тогаевский полигон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009" y="748240"/>
            <a:ext cx="3902155" cy="2654563"/>
          </a:xfrm>
          <a:prstGeom prst="rect">
            <a:avLst/>
          </a:prstGeom>
          <a:noFill/>
        </p:spPr>
      </p:pic>
      <p:grpSp>
        <p:nvGrpSpPr>
          <p:cNvPr id="4" name="Группа 15"/>
          <p:cNvGrpSpPr/>
          <p:nvPr/>
        </p:nvGrpSpPr>
        <p:grpSpPr>
          <a:xfrm>
            <a:off x="1687658" y="2204493"/>
            <a:ext cx="1644421" cy="649785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03716" y="2367756"/>
            <a:ext cx="915208" cy="49244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/>
                </a:solidFill>
                <a:latin typeface="Arial Narrow" pitchFamily="34" charset="0"/>
                <a:cs typeface="Arial" panose="020B0604020202020204" pitchFamily="34" charset="0"/>
              </a:rPr>
              <a:t>6,6 га</a:t>
            </a:r>
          </a:p>
        </p:txBody>
      </p:sp>
    </p:spTree>
    <p:extLst>
      <p:ext uri="{BB962C8B-B14F-4D97-AF65-F5344CB8AC3E}">
        <p14:creationId xmlns:p14="http://schemas.microsoft.com/office/powerpoint/2010/main" val="2101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15"/>
          <p:cNvGrpSpPr/>
          <p:nvPr/>
        </p:nvGrpSpPr>
        <p:grpSpPr>
          <a:xfrm>
            <a:off x="0" y="396897"/>
            <a:ext cx="12192000" cy="290992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8" name="Picture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35" y="97899"/>
            <a:ext cx="480949" cy="5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Прямоугольник 111"/>
          <p:cNvSpPr/>
          <p:nvPr/>
        </p:nvSpPr>
        <p:spPr>
          <a:xfrm rot="5400000">
            <a:off x="4938822" y="1892900"/>
            <a:ext cx="12529" cy="9696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65972" tIns="32986" rIns="65972" bIns="32986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9623" y="137548"/>
            <a:ext cx="11660627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Реабилитация </a:t>
            </a:r>
            <a:r>
              <a:rPr lang="ru-RU" sz="2700" b="1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нефтезагрязненных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земель в г. </a:t>
            </a:r>
            <a:r>
              <a:rPr lang="ru-RU" sz="2700" b="1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Буиннске</a:t>
            </a:r>
            <a:endParaRPr lang="ru-RU" sz="27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1000273" y="3418162"/>
            <a:ext cx="334051" cy="399325"/>
          </a:xfrm>
          <a:custGeom>
            <a:avLst/>
            <a:gdLst>
              <a:gd name="T0" fmla="*/ 1208 w 1327"/>
              <a:gd name="T1" fmla="*/ 0 h 1548"/>
              <a:gd name="T2" fmla="*/ 119 w 1327"/>
              <a:gd name="T3" fmla="*/ 0 h 1548"/>
              <a:gd name="T4" fmla="*/ 0 w 1327"/>
              <a:gd name="T5" fmla="*/ 119 h 1548"/>
              <a:gd name="T6" fmla="*/ 0 w 1327"/>
              <a:gd name="T7" fmla="*/ 1429 h 1548"/>
              <a:gd name="T8" fmla="*/ 119 w 1327"/>
              <a:gd name="T9" fmla="*/ 1548 h 1548"/>
              <a:gd name="T10" fmla="*/ 1208 w 1327"/>
              <a:gd name="T11" fmla="*/ 1548 h 1548"/>
              <a:gd name="T12" fmla="*/ 1327 w 1327"/>
              <a:gd name="T13" fmla="*/ 1429 h 1548"/>
              <a:gd name="T14" fmla="*/ 1327 w 1327"/>
              <a:gd name="T15" fmla="*/ 119 h 1548"/>
              <a:gd name="T16" fmla="*/ 1208 w 1327"/>
              <a:gd name="T17" fmla="*/ 0 h 1548"/>
              <a:gd name="T18" fmla="*/ 397 w 1327"/>
              <a:gd name="T19" fmla="*/ 1310 h 1548"/>
              <a:gd name="T20" fmla="*/ 397 w 1327"/>
              <a:gd name="T21" fmla="*/ 1310 h 1548"/>
              <a:gd name="T22" fmla="*/ 304 w 1327"/>
              <a:gd name="T23" fmla="*/ 1402 h 1548"/>
              <a:gd name="T24" fmla="*/ 212 w 1327"/>
              <a:gd name="T25" fmla="*/ 1310 h 1548"/>
              <a:gd name="T26" fmla="*/ 212 w 1327"/>
              <a:gd name="T27" fmla="*/ 348 h 1548"/>
              <a:gd name="T28" fmla="*/ 304 w 1327"/>
              <a:gd name="T29" fmla="*/ 256 h 1548"/>
              <a:gd name="T30" fmla="*/ 397 w 1327"/>
              <a:gd name="T31" fmla="*/ 348 h 1548"/>
              <a:gd name="T32" fmla="*/ 397 w 1327"/>
              <a:gd name="T33" fmla="*/ 1310 h 1548"/>
              <a:gd name="T34" fmla="*/ 754 w 1327"/>
              <a:gd name="T35" fmla="*/ 1310 h 1548"/>
              <a:gd name="T36" fmla="*/ 754 w 1327"/>
              <a:gd name="T37" fmla="*/ 1310 h 1548"/>
              <a:gd name="T38" fmla="*/ 662 w 1327"/>
              <a:gd name="T39" fmla="*/ 1402 h 1548"/>
              <a:gd name="T40" fmla="*/ 569 w 1327"/>
              <a:gd name="T41" fmla="*/ 1310 h 1548"/>
              <a:gd name="T42" fmla="*/ 569 w 1327"/>
              <a:gd name="T43" fmla="*/ 348 h 1548"/>
              <a:gd name="T44" fmla="*/ 662 w 1327"/>
              <a:gd name="T45" fmla="*/ 256 h 1548"/>
              <a:gd name="T46" fmla="*/ 754 w 1327"/>
              <a:gd name="T47" fmla="*/ 348 h 1548"/>
              <a:gd name="T48" fmla="*/ 754 w 1327"/>
              <a:gd name="T49" fmla="*/ 1310 h 1548"/>
              <a:gd name="T50" fmla="*/ 1111 w 1327"/>
              <a:gd name="T51" fmla="*/ 1310 h 1548"/>
              <a:gd name="T52" fmla="*/ 1111 w 1327"/>
              <a:gd name="T53" fmla="*/ 1310 h 1548"/>
              <a:gd name="T54" fmla="*/ 1019 w 1327"/>
              <a:gd name="T55" fmla="*/ 1402 h 1548"/>
              <a:gd name="T56" fmla="*/ 926 w 1327"/>
              <a:gd name="T57" fmla="*/ 1310 h 1548"/>
              <a:gd name="T58" fmla="*/ 926 w 1327"/>
              <a:gd name="T59" fmla="*/ 348 h 1548"/>
              <a:gd name="T60" fmla="*/ 1019 w 1327"/>
              <a:gd name="T61" fmla="*/ 256 h 1548"/>
              <a:gd name="T62" fmla="*/ 1111 w 1327"/>
              <a:gd name="T63" fmla="*/ 348 h 1548"/>
              <a:gd name="T64" fmla="*/ 1111 w 1327"/>
              <a:gd name="T65" fmla="*/ 131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7" h="1548">
                <a:moveTo>
                  <a:pt x="1208" y="0"/>
                </a:moveTo>
                <a:lnTo>
                  <a:pt x="119" y="0"/>
                </a:lnTo>
                <a:cubicBezTo>
                  <a:pt x="54" y="0"/>
                  <a:pt x="0" y="54"/>
                  <a:pt x="0" y="119"/>
                </a:cubicBezTo>
                <a:lnTo>
                  <a:pt x="0" y="1429"/>
                </a:lnTo>
                <a:cubicBezTo>
                  <a:pt x="0" y="1494"/>
                  <a:pt x="54" y="1548"/>
                  <a:pt x="119" y="1548"/>
                </a:cubicBezTo>
                <a:lnTo>
                  <a:pt x="1208" y="1548"/>
                </a:lnTo>
                <a:cubicBezTo>
                  <a:pt x="1274" y="1548"/>
                  <a:pt x="1327" y="1494"/>
                  <a:pt x="1327" y="1429"/>
                </a:cubicBezTo>
                <a:lnTo>
                  <a:pt x="1327" y="119"/>
                </a:lnTo>
                <a:cubicBezTo>
                  <a:pt x="1327" y="54"/>
                  <a:pt x="1274" y="0"/>
                  <a:pt x="1208" y="0"/>
                </a:cubicBezTo>
                <a:close/>
                <a:moveTo>
                  <a:pt x="397" y="1310"/>
                </a:moveTo>
                <a:lnTo>
                  <a:pt x="397" y="1310"/>
                </a:lnTo>
                <a:cubicBezTo>
                  <a:pt x="397" y="1361"/>
                  <a:pt x="355" y="1402"/>
                  <a:pt x="304" y="1402"/>
                </a:cubicBezTo>
                <a:cubicBezTo>
                  <a:pt x="253" y="1402"/>
                  <a:pt x="212" y="1361"/>
                  <a:pt x="212" y="1310"/>
                </a:cubicBezTo>
                <a:lnTo>
                  <a:pt x="212" y="348"/>
                </a:lnTo>
                <a:cubicBezTo>
                  <a:pt x="212" y="297"/>
                  <a:pt x="253" y="256"/>
                  <a:pt x="304" y="256"/>
                </a:cubicBezTo>
                <a:cubicBezTo>
                  <a:pt x="355" y="256"/>
                  <a:pt x="397" y="297"/>
                  <a:pt x="397" y="348"/>
                </a:cubicBezTo>
                <a:lnTo>
                  <a:pt x="397" y="1310"/>
                </a:lnTo>
                <a:close/>
                <a:moveTo>
                  <a:pt x="754" y="1310"/>
                </a:moveTo>
                <a:lnTo>
                  <a:pt x="754" y="1310"/>
                </a:lnTo>
                <a:cubicBezTo>
                  <a:pt x="754" y="1361"/>
                  <a:pt x="713" y="1402"/>
                  <a:pt x="662" y="1402"/>
                </a:cubicBezTo>
                <a:cubicBezTo>
                  <a:pt x="611" y="1402"/>
                  <a:pt x="569" y="1361"/>
                  <a:pt x="569" y="1310"/>
                </a:cubicBezTo>
                <a:lnTo>
                  <a:pt x="569" y="348"/>
                </a:lnTo>
                <a:cubicBezTo>
                  <a:pt x="569" y="297"/>
                  <a:pt x="611" y="256"/>
                  <a:pt x="662" y="256"/>
                </a:cubicBezTo>
                <a:cubicBezTo>
                  <a:pt x="713" y="256"/>
                  <a:pt x="754" y="297"/>
                  <a:pt x="754" y="348"/>
                </a:cubicBezTo>
                <a:lnTo>
                  <a:pt x="754" y="1310"/>
                </a:lnTo>
                <a:close/>
                <a:moveTo>
                  <a:pt x="1111" y="1310"/>
                </a:moveTo>
                <a:lnTo>
                  <a:pt x="1111" y="1310"/>
                </a:lnTo>
                <a:cubicBezTo>
                  <a:pt x="1111" y="1361"/>
                  <a:pt x="1070" y="1402"/>
                  <a:pt x="1019" y="1402"/>
                </a:cubicBezTo>
                <a:cubicBezTo>
                  <a:pt x="968" y="1402"/>
                  <a:pt x="926" y="1361"/>
                  <a:pt x="926" y="1310"/>
                </a:cubicBezTo>
                <a:lnTo>
                  <a:pt x="926" y="348"/>
                </a:lnTo>
                <a:cubicBezTo>
                  <a:pt x="926" y="297"/>
                  <a:pt x="968" y="256"/>
                  <a:pt x="1019" y="256"/>
                </a:cubicBezTo>
                <a:cubicBezTo>
                  <a:pt x="1070" y="256"/>
                  <a:pt x="1111" y="297"/>
                  <a:pt x="1111" y="348"/>
                </a:cubicBezTo>
                <a:lnTo>
                  <a:pt x="1111" y="1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997713" y="3334968"/>
            <a:ext cx="340451" cy="67835"/>
          </a:xfrm>
          <a:custGeom>
            <a:avLst/>
            <a:gdLst>
              <a:gd name="T0" fmla="*/ 1259 w 1349"/>
              <a:gd name="T1" fmla="*/ 84 h 265"/>
              <a:gd name="T2" fmla="*/ 934 w 1349"/>
              <a:gd name="T3" fmla="*/ 84 h 265"/>
              <a:gd name="T4" fmla="*/ 935 w 1349"/>
              <a:gd name="T5" fmla="*/ 71 h 265"/>
              <a:gd name="T6" fmla="*/ 864 w 1349"/>
              <a:gd name="T7" fmla="*/ 0 h 265"/>
              <a:gd name="T8" fmla="*/ 485 w 1349"/>
              <a:gd name="T9" fmla="*/ 0 h 265"/>
              <a:gd name="T10" fmla="*/ 415 w 1349"/>
              <a:gd name="T11" fmla="*/ 71 h 265"/>
              <a:gd name="T12" fmla="*/ 416 w 1349"/>
              <a:gd name="T13" fmla="*/ 84 h 265"/>
              <a:gd name="T14" fmla="*/ 90 w 1349"/>
              <a:gd name="T15" fmla="*/ 84 h 265"/>
              <a:gd name="T16" fmla="*/ 0 w 1349"/>
              <a:gd name="T17" fmla="*/ 174 h 265"/>
              <a:gd name="T18" fmla="*/ 90 w 1349"/>
              <a:gd name="T19" fmla="*/ 265 h 265"/>
              <a:gd name="T20" fmla="*/ 1259 w 1349"/>
              <a:gd name="T21" fmla="*/ 265 h 265"/>
              <a:gd name="T22" fmla="*/ 1349 w 1349"/>
              <a:gd name="T23" fmla="*/ 174 h 265"/>
              <a:gd name="T24" fmla="*/ 1259 w 1349"/>
              <a:gd name="T25" fmla="*/ 8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9" h="265">
                <a:moveTo>
                  <a:pt x="1259" y="84"/>
                </a:moveTo>
                <a:lnTo>
                  <a:pt x="934" y="84"/>
                </a:lnTo>
                <a:cubicBezTo>
                  <a:pt x="934" y="80"/>
                  <a:pt x="935" y="75"/>
                  <a:pt x="935" y="71"/>
                </a:cubicBezTo>
                <a:cubicBezTo>
                  <a:pt x="935" y="32"/>
                  <a:pt x="903" y="0"/>
                  <a:pt x="864" y="0"/>
                </a:cubicBezTo>
                <a:lnTo>
                  <a:pt x="485" y="0"/>
                </a:lnTo>
                <a:cubicBezTo>
                  <a:pt x="446" y="0"/>
                  <a:pt x="415" y="32"/>
                  <a:pt x="415" y="71"/>
                </a:cubicBezTo>
                <a:cubicBezTo>
                  <a:pt x="415" y="75"/>
                  <a:pt x="415" y="80"/>
                  <a:pt x="416" y="84"/>
                </a:cubicBezTo>
                <a:lnTo>
                  <a:pt x="90" y="84"/>
                </a:lnTo>
                <a:cubicBezTo>
                  <a:pt x="41" y="84"/>
                  <a:pt x="0" y="125"/>
                  <a:pt x="0" y="174"/>
                </a:cubicBezTo>
                <a:cubicBezTo>
                  <a:pt x="0" y="224"/>
                  <a:pt x="41" y="265"/>
                  <a:pt x="90" y="265"/>
                </a:cubicBezTo>
                <a:lnTo>
                  <a:pt x="1259" y="265"/>
                </a:lnTo>
                <a:cubicBezTo>
                  <a:pt x="1309" y="265"/>
                  <a:pt x="1349" y="224"/>
                  <a:pt x="1349" y="174"/>
                </a:cubicBezTo>
                <a:cubicBezTo>
                  <a:pt x="1349" y="125"/>
                  <a:pt x="1309" y="84"/>
                  <a:pt x="1259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C:\Users\4\Documents\ГЭЭ\2019\фото\IMG_1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028" y="803568"/>
            <a:ext cx="4525997" cy="25436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866" y="803567"/>
            <a:ext cx="6637867" cy="1969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«Рекультивация (экологическая реабилитация) объектов накопленного экологического ущерба с нефтесодержащими загрязнениями по ул. Гагарина, Казанский тракт, Советская в г. Буинске Республики Татарстан»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3418161"/>
            <a:ext cx="5382684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351281" y="2757603"/>
            <a:ext cx="1057335" cy="49243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Arial Narrow" pitchFamily="34" charset="0"/>
                <a:cs typeface="Arial" panose="020B0604020202020204" pitchFamily="34" charset="0"/>
              </a:rPr>
              <a:t>1,38 </a:t>
            </a:r>
            <a:r>
              <a:rPr lang="ru-RU" sz="2400" b="1" dirty="0">
                <a:solidFill>
                  <a:schemeClr val="accent6"/>
                </a:solidFill>
                <a:latin typeface="Arial Narrow" pitchFamily="34" charset="0"/>
                <a:cs typeface="Arial" panose="020B0604020202020204" pitchFamily="34" charset="0"/>
              </a:rPr>
              <a:t>га</a:t>
            </a:r>
          </a:p>
        </p:txBody>
      </p:sp>
      <p:grpSp>
        <p:nvGrpSpPr>
          <p:cNvPr id="4" name="Группа 15"/>
          <p:cNvGrpSpPr/>
          <p:nvPr/>
        </p:nvGrpSpPr>
        <p:grpSpPr>
          <a:xfrm>
            <a:off x="1636858" y="2712493"/>
            <a:ext cx="1644421" cy="649785"/>
            <a:chOff x="55564" y="5373776"/>
            <a:chExt cx="1736745" cy="722325"/>
          </a:xfrm>
          <a:solidFill>
            <a:schemeClr val="accent5">
              <a:lumMod val="75000"/>
            </a:schemeClr>
          </a:solidFill>
        </p:grpSpPr>
        <p:sp>
          <p:nvSpPr>
            <p:cNvPr id="17" name="Freeform 152"/>
            <p:cNvSpPr>
              <a:spLocks/>
            </p:cNvSpPr>
            <p:nvPr/>
          </p:nvSpPr>
          <p:spPr bwMode="auto">
            <a:xfrm>
              <a:off x="763597" y="5373776"/>
              <a:ext cx="1028712" cy="387356"/>
            </a:xfrm>
            <a:custGeom>
              <a:avLst/>
              <a:gdLst>
                <a:gd name="T0" fmla="*/ 2165 w 2859"/>
                <a:gd name="T1" fmla="*/ 398 h 1074"/>
                <a:gd name="T2" fmla="*/ 2191 w 2859"/>
                <a:gd name="T3" fmla="*/ 454 h 1074"/>
                <a:gd name="T4" fmla="*/ 2223 w 2859"/>
                <a:gd name="T5" fmla="*/ 392 h 1074"/>
                <a:gd name="T6" fmla="*/ 2423 w 2859"/>
                <a:gd name="T7" fmla="*/ 555 h 1074"/>
                <a:gd name="T8" fmla="*/ 2463 w 2859"/>
                <a:gd name="T9" fmla="*/ 537 h 1074"/>
                <a:gd name="T10" fmla="*/ 2507 w 2859"/>
                <a:gd name="T11" fmla="*/ 550 h 1074"/>
                <a:gd name="T12" fmla="*/ 2659 w 2859"/>
                <a:gd name="T13" fmla="*/ 781 h 1074"/>
                <a:gd name="T14" fmla="*/ 2807 w 2859"/>
                <a:gd name="T15" fmla="*/ 878 h 1074"/>
                <a:gd name="T16" fmla="*/ 2859 w 2859"/>
                <a:gd name="T17" fmla="*/ 977 h 1074"/>
                <a:gd name="T18" fmla="*/ 2819 w 2859"/>
                <a:gd name="T19" fmla="*/ 1046 h 1074"/>
                <a:gd name="T20" fmla="*/ 1633 w 2859"/>
                <a:gd name="T21" fmla="*/ 984 h 1074"/>
                <a:gd name="T22" fmla="*/ 1533 w 2859"/>
                <a:gd name="T23" fmla="*/ 834 h 1074"/>
                <a:gd name="T24" fmla="*/ 1211 w 2859"/>
                <a:gd name="T25" fmla="*/ 756 h 1074"/>
                <a:gd name="T26" fmla="*/ 988 w 2859"/>
                <a:gd name="T27" fmla="*/ 643 h 1074"/>
                <a:gd name="T28" fmla="*/ 932 w 2859"/>
                <a:gd name="T29" fmla="*/ 540 h 1074"/>
                <a:gd name="T30" fmla="*/ 925 w 2859"/>
                <a:gd name="T31" fmla="*/ 709 h 1074"/>
                <a:gd name="T32" fmla="*/ 804 w 2859"/>
                <a:gd name="T33" fmla="*/ 698 h 1074"/>
                <a:gd name="T34" fmla="*/ 808 w 2859"/>
                <a:gd name="T35" fmla="*/ 798 h 1074"/>
                <a:gd name="T36" fmla="*/ 669 w 2859"/>
                <a:gd name="T37" fmla="*/ 772 h 1074"/>
                <a:gd name="T38" fmla="*/ 715 w 2859"/>
                <a:gd name="T39" fmla="*/ 859 h 1074"/>
                <a:gd name="T40" fmla="*/ 591 w 2859"/>
                <a:gd name="T41" fmla="*/ 1025 h 1074"/>
                <a:gd name="T42" fmla="*/ 556 w 2859"/>
                <a:gd name="T43" fmla="*/ 1050 h 1074"/>
                <a:gd name="T44" fmla="*/ 175 w 2859"/>
                <a:gd name="T45" fmla="*/ 808 h 1074"/>
                <a:gd name="T46" fmla="*/ 28 w 2859"/>
                <a:gd name="T47" fmla="*/ 733 h 1074"/>
                <a:gd name="T48" fmla="*/ 142 w 2859"/>
                <a:gd name="T49" fmla="*/ 428 h 1074"/>
                <a:gd name="T50" fmla="*/ 253 w 2859"/>
                <a:gd name="T51" fmla="*/ 248 h 1074"/>
                <a:gd name="T52" fmla="*/ 255 w 2859"/>
                <a:gd name="T53" fmla="*/ 187 h 1074"/>
                <a:gd name="T54" fmla="*/ 299 w 2859"/>
                <a:gd name="T55" fmla="*/ 286 h 1074"/>
                <a:gd name="T56" fmla="*/ 559 w 2859"/>
                <a:gd name="T57" fmla="*/ 130 h 1074"/>
                <a:gd name="T58" fmla="*/ 830 w 2859"/>
                <a:gd name="T59" fmla="*/ 217 h 1074"/>
                <a:gd name="T60" fmla="*/ 810 w 2859"/>
                <a:gd name="T61" fmla="*/ 37 h 1074"/>
                <a:gd name="T62" fmla="*/ 860 w 2859"/>
                <a:gd name="T63" fmla="*/ 161 h 1074"/>
                <a:gd name="T64" fmla="*/ 877 w 2859"/>
                <a:gd name="T65" fmla="*/ 18 h 1074"/>
                <a:gd name="T66" fmla="*/ 978 w 2859"/>
                <a:gd name="T67" fmla="*/ 166 h 1074"/>
                <a:gd name="T68" fmla="*/ 1094 w 2859"/>
                <a:gd name="T69" fmla="*/ 163 h 1074"/>
                <a:gd name="T70" fmla="*/ 1123 w 2859"/>
                <a:gd name="T71" fmla="*/ 1 h 1074"/>
                <a:gd name="T72" fmla="*/ 1254 w 2859"/>
                <a:gd name="T73" fmla="*/ 126 h 1074"/>
                <a:gd name="T74" fmla="*/ 1459 w 2859"/>
                <a:gd name="T75" fmla="*/ 356 h 1074"/>
                <a:gd name="T76" fmla="*/ 1546 w 2859"/>
                <a:gd name="T77" fmla="*/ 597 h 1074"/>
                <a:gd name="T78" fmla="*/ 1867 w 2859"/>
                <a:gd name="T79" fmla="*/ 774 h 1074"/>
                <a:gd name="T80" fmla="*/ 2046 w 2859"/>
                <a:gd name="T81" fmla="*/ 981 h 1074"/>
                <a:gd name="T82" fmla="*/ 1954 w 2859"/>
                <a:gd name="T83" fmla="*/ 835 h 1074"/>
                <a:gd name="T84" fmla="*/ 1707 w 2859"/>
                <a:gd name="T85" fmla="*/ 684 h 1074"/>
                <a:gd name="T86" fmla="*/ 1708 w 2859"/>
                <a:gd name="T87" fmla="*/ 340 h 1074"/>
                <a:gd name="T88" fmla="*/ 1924 w 2859"/>
                <a:gd name="T89" fmla="*/ 419 h 1074"/>
                <a:gd name="T90" fmla="*/ 2130 w 2859"/>
                <a:gd name="T91" fmla="*/ 634 h 1074"/>
                <a:gd name="T92" fmla="*/ 2341 w 2859"/>
                <a:gd name="T93" fmla="*/ 726 h 1074"/>
                <a:gd name="T94" fmla="*/ 2379 w 2859"/>
                <a:gd name="T95" fmla="*/ 949 h 1074"/>
                <a:gd name="T96" fmla="*/ 2401 w 2859"/>
                <a:gd name="T97" fmla="*/ 956 h 1074"/>
                <a:gd name="T98" fmla="*/ 2354 w 2859"/>
                <a:gd name="T99" fmla="*/ 706 h 1074"/>
                <a:gd name="T100" fmla="*/ 2041 w 2859"/>
                <a:gd name="T101" fmla="*/ 49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59" h="1074">
                  <a:moveTo>
                    <a:pt x="2041" y="490"/>
                  </a:moveTo>
                  <a:cubicBezTo>
                    <a:pt x="2093" y="469"/>
                    <a:pt x="2168" y="491"/>
                    <a:pt x="2165" y="398"/>
                  </a:cubicBezTo>
                  <a:cubicBezTo>
                    <a:pt x="2169" y="400"/>
                    <a:pt x="2172" y="403"/>
                    <a:pt x="2176" y="405"/>
                  </a:cubicBezTo>
                  <a:cubicBezTo>
                    <a:pt x="2181" y="421"/>
                    <a:pt x="2186" y="438"/>
                    <a:pt x="2191" y="454"/>
                  </a:cubicBezTo>
                  <a:cubicBezTo>
                    <a:pt x="2194" y="455"/>
                    <a:pt x="2197" y="455"/>
                    <a:pt x="2201" y="456"/>
                  </a:cubicBezTo>
                  <a:cubicBezTo>
                    <a:pt x="2206" y="439"/>
                    <a:pt x="2212" y="421"/>
                    <a:pt x="2223" y="392"/>
                  </a:cubicBezTo>
                  <a:cubicBezTo>
                    <a:pt x="2232" y="417"/>
                    <a:pt x="2237" y="429"/>
                    <a:pt x="2244" y="446"/>
                  </a:cubicBezTo>
                  <a:cubicBezTo>
                    <a:pt x="2347" y="394"/>
                    <a:pt x="2372" y="486"/>
                    <a:pt x="2423" y="555"/>
                  </a:cubicBezTo>
                  <a:cubicBezTo>
                    <a:pt x="2439" y="536"/>
                    <a:pt x="2451" y="523"/>
                    <a:pt x="2473" y="498"/>
                  </a:cubicBezTo>
                  <a:cubicBezTo>
                    <a:pt x="2468" y="518"/>
                    <a:pt x="2469" y="529"/>
                    <a:pt x="2463" y="537"/>
                  </a:cubicBezTo>
                  <a:cubicBezTo>
                    <a:pt x="2439" y="568"/>
                    <a:pt x="2438" y="567"/>
                    <a:pt x="2465" y="600"/>
                  </a:cubicBezTo>
                  <a:cubicBezTo>
                    <a:pt x="2479" y="583"/>
                    <a:pt x="2492" y="567"/>
                    <a:pt x="2507" y="550"/>
                  </a:cubicBezTo>
                  <a:cubicBezTo>
                    <a:pt x="2522" y="573"/>
                    <a:pt x="2522" y="573"/>
                    <a:pt x="2483" y="623"/>
                  </a:cubicBezTo>
                  <a:cubicBezTo>
                    <a:pt x="2524" y="695"/>
                    <a:pt x="2572" y="756"/>
                    <a:pt x="2659" y="781"/>
                  </a:cubicBezTo>
                  <a:cubicBezTo>
                    <a:pt x="2703" y="793"/>
                    <a:pt x="2745" y="819"/>
                    <a:pt x="2786" y="841"/>
                  </a:cubicBezTo>
                  <a:cubicBezTo>
                    <a:pt x="2797" y="847"/>
                    <a:pt x="2806" y="865"/>
                    <a:pt x="2807" y="878"/>
                  </a:cubicBezTo>
                  <a:cubicBezTo>
                    <a:pt x="2810" y="909"/>
                    <a:pt x="2808" y="940"/>
                    <a:pt x="2808" y="973"/>
                  </a:cubicBezTo>
                  <a:cubicBezTo>
                    <a:pt x="2828" y="974"/>
                    <a:pt x="2842" y="975"/>
                    <a:pt x="2859" y="977"/>
                  </a:cubicBezTo>
                  <a:cubicBezTo>
                    <a:pt x="2859" y="998"/>
                    <a:pt x="2859" y="1018"/>
                    <a:pt x="2859" y="1044"/>
                  </a:cubicBezTo>
                  <a:cubicBezTo>
                    <a:pt x="2846" y="1045"/>
                    <a:pt x="2833" y="1046"/>
                    <a:pt x="2819" y="1046"/>
                  </a:cubicBezTo>
                  <a:cubicBezTo>
                    <a:pt x="2458" y="1047"/>
                    <a:pt x="2096" y="1047"/>
                    <a:pt x="1735" y="1048"/>
                  </a:cubicBezTo>
                  <a:cubicBezTo>
                    <a:pt x="1686" y="1049"/>
                    <a:pt x="1655" y="1021"/>
                    <a:pt x="1633" y="984"/>
                  </a:cubicBezTo>
                  <a:cubicBezTo>
                    <a:pt x="1606" y="940"/>
                    <a:pt x="1586" y="893"/>
                    <a:pt x="1561" y="848"/>
                  </a:cubicBezTo>
                  <a:cubicBezTo>
                    <a:pt x="1557" y="841"/>
                    <a:pt x="1543" y="836"/>
                    <a:pt x="1533" y="834"/>
                  </a:cubicBezTo>
                  <a:cubicBezTo>
                    <a:pt x="1454" y="820"/>
                    <a:pt x="1375" y="808"/>
                    <a:pt x="1297" y="792"/>
                  </a:cubicBezTo>
                  <a:cubicBezTo>
                    <a:pt x="1267" y="785"/>
                    <a:pt x="1238" y="770"/>
                    <a:pt x="1211" y="756"/>
                  </a:cubicBezTo>
                  <a:cubicBezTo>
                    <a:pt x="1146" y="722"/>
                    <a:pt x="1083" y="687"/>
                    <a:pt x="1018" y="652"/>
                  </a:cubicBezTo>
                  <a:cubicBezTo>
                    <a:pt x="1009" y="647"/>
                    <a:pt x="998" y="646"/>
                    <a:pt x="988" y="643"/>
                  </a:cubicBezTo>
                  <a:cubicBezTo>
                    <a:pt x="983" y="608"/>
                    <a:pt x="978" y="574"/>
                    <a:pt x="973" y="537"/>
                  </a:cubicBezTo>
                  <a:cubicBezTo>
                    <a:pt x="959" y="538"/>
                    <a:pt x="947" y="539"/>
                    <a:pt x="932" y="540"/>
                  </a:cubicBezTo>
                  <a:cubicBezTo>
                    <a:pt x="937" y="581"/>
                    <a:pt x="939" y="618"/>
                    <a:pt x="946" y="654"/>
                  </a:cubicBezTo>
                  <a:cubicBezTo>
                    <a:pt x="952" y="679"/>
                    <a:pt x="944" y="694"/>
                    <a:pt x="925" y="709"/>
                  </a:cubicBezTo>
                  <a:cubicBezTo>
                    <a:pt x="901" y="728"/>
                    <a:pt x="877" y="749"/>
                    <a:pt x="852" y="771"/>
                  </a:cubicBezTo>
                  <a:cubicBezTo>
                    <a:pt x="836" y="746"/>
                    <a:pt x="821" y="724"/>
                    <a:pt x="804" y="698"/>
                  </a:cubicBezTo>
                  <a:cubicBezTo>
                    <a:pt x="794" y="705"/>
                    <a:pt x="785" y="712"/>
                    <a:pt x="774" y="719"/>
                  </a:cubicBezTo>
                  <a:cubicBezTo>
                    <a:pt x="785" y="746"/>
                    <a:pt x="796" y="772"/>
                    <a:pt x="808" y="798"/>
                  </a:cubicBezTo>
                  <a:cubicBezTo>
                    <a:pt x="773" y="844"/>
                    <a:pt x="764" y="845"/>
                    <a:pt x="721" y="810"/>
                  </a:cubicBezTo>
                  <a:cubicBezTo>
                    <a:pt x="704" y="796"/>
                    <a:pt x="687" y="783"/>
                    <a:pt x="669" y="772"/>
                  </a:cubicBezTo>
                  <a:cubicBezTo>
                    <a:pt x="643" y="756"/>
                    <a:pt x="643" y="757"/>
                    <a:pt x="619" y="792"/>
                  </a:cubicBezTo>
                  <a:cubicBezTo>
                    <a:pt x="651" y="815"/>
                    <a:pt x="683" y="837"/>
                    <a:pt x="715" y="859"/>
                  </a:cubicBezTo>
                  <a:cubicBezTo>
                    <a:pt x="714" y="864"/>
                    <a:pt x="713" y="868"/>
                    <a:pt x="712" y="869"/>
                  </a:cubicBezTo>
                  <a:cubicBezTo>
                    <a:pt x="640" y="897"/>
                    <a:pt x="604" y="951"/>
                    <a:pt x="591" y="1025"/>
                  </a:cubicBezTo>
                  <a:cubicBezTo>
                    <a:pt x="590" y="1035"/>
                    <a:pt x="571" y="1042"/>
                    <a:pt x="560" y="1050"/>
                  </a:cubicBezTo>
                  <a:cubicBezTo>
                    <a:pt x="559" y="1051"/>
                    <a:pt x="557" y="1050"/>
                    <a:pt x="556" y="1050"/>
                  </a:cubicBezTo>
                  <a:cubicBezTo>
                    <a:pt x="478" y="1074"/>
                    <a:pt x="440" y="1013"/>
                    <a:pt x="391" y="975"/>
                  </a:cubicBezTo>
                  <a:cubicBezTo>
                    <a:pt x="319" y="918"/>
                    <a:pt x="249" y="860"/>
                    <a:pt x="175" y="808"/>
                  </a:cubicBezTo>
                  <a:cubicBezTo>
                    <a:pt x="154" y="793"/>
                    <a:pt x="121" y="787"/>
                    <a:pt x="95" y="790"/>
                  </a:cubicBezTo>
                  <a:cubicBezTo>
                    <a:pt x="49" y="794"/>
                    <a:pt x="34" y="774"/>
                    <a:pt x="28" y="733"/>
                  </a:cubicBezTo>
                  <a:cubicBezTo>
                    <a:pt x="24" y="709"/>
                    <a:pt x="12" y="687"/>
                    <a:pt x="0" y="651"/>
                  </a:cubicBezTo>
                  <a:cubicBezTo>
                    <a:pt x="41" y="586"/>
                    <a:pt x="89" y="506"/>
                    <a:pt x="142" y="428"/>
                  </a:cubicBezTo>
                  <a:cubicBezTo>
                    <a:pt x="160" y="402"/>
                    <a:pt x="185" y="376"/>
                    <a:pt x="212" y="360"/>
                  </a:cubicBezTo>
                  <a:cubicBezTo>
                    <a:pt x="260" y="332"/>
                    <a:pt x="269" y="296"/>
                    <a:pt x="253" y="248"/>
                  </a:cubicBezTo>
                  <a:cubicBezTo>
                    <a:pt x="249" y="236"/>
                    <a:pt x="245" y="223"/>
                    <a:pt x="245" y="211"/>
                  </a:cubicBezTo>
                  <a:cubicBezTo>
                    <a:pt x="245" y="203"/>
                    <a:pt x="252" y="195"/>
                    <a:pt x="255" y="187"/>
                  </a:cubicBezTo>
                  <a:cubicBezTo>
                    <a:pt x="262" y="193"/>
                    <a:pt x="272" y="197"/>
                    <a:pt x="275" y="204"/>
                  </a:cubicBezTo>
                  <a:cubicBezTo>
                    <a:pt x="284" y="230"/>
                    <a:pt x="291" y="256"/>
                    <a:pt x="299" y="286"/>
                  </a:cubicBezTo>
                  <a:cubicBezTo>
                    <a:pt x="352" y="240"/>
                    <a:pt x="403" y="198"/>
                    <a:pt x="451" y="153"/>
                  </a:cubicBezTo>
                  <a:cubicBezTo>
                    <a:pt x="484" y="121"/>
                    <a:pt x="516" y="113"/>
                    <a:pt x="559" y="130"/>
                  </a:cubicBezTo>
                  <a:cubicBezTo>
                    <a:pt x="615" y="154"/>
                    <a:pt x="672" y="177"/>
                    <a:pt x="730" y="197"/>
                  </a:cubicBezTo>
                  <a:cubicBezTo>
                    <a:pt x="760" y="207"/>
                    <a:pt x="793" y="210"/>
                    <a:pt x="830" y="217"/>
                  </a:cubicBezTo>
                  <a:cubicBezTo>
                    <a:pt x="810" y="158"/>
                    <a:pt x="793" y="109"/>
                    <a:pt x="776" y="58"/>
                  </a:cubicBezTo>
                  <a:cubicBezTo>
                    <a:pt x="788" y="50"/>
                    <a:pt x="799" y="44"/>
                    <a:pt x="810" y="37"/>
                  </a:cubicBezTo>
                  <a:cubicBezTo>
                    <a:pt x="814" y="42"/>
                    <a:pt x="818" y="44"/>
                    <a:pt x="819" y="48"/>
                  </a:cubicBezTo>
                  <a:cubicBezTo>
                    <a:pt x="833" y="85"/>
                    <a:pt x="847" y="123"/>
                    <a:pt x="860" y="161"/>
                  </a:cubicBezTo>
                  <a:cubicBezTo>
                    <a:pt x="879" y="214"/>
                    <a:pt x="882" y="216"/>
                    <a:pt x="943" y="206"/>
                  </a:cubicBezTo>
                  <a:cubicBezTo>
                    <a:pt x="921" y="143"/>
                    <a:pt x="899" y="81"/>
                    <a:pt x="877" y="18"/>
                  </a:cubicBezTo>
                  <a:cubicBezTo>
                    <a:pt x="906" y="0"/>
                    <a:pt x="922" y="6"/>
                    <a:pt x="932" y="37"/>
                  </a:cubicBezTo>
                  <a:cubicBezTo>
                    <a:pt x="946" y="81"/>
                    <a:pt x="963" y="123"/>
                    <a:pt x="978" y="166"/>
                  </a:cubicBezTo>
                  <a:cubicBezTo>
                    <a:pt x="993" y="210"/>
                    <a:pt x="1042" y="229"/>
                    <a:pt x="1079" y="203"/>
                  </a:cubicBezTo>
                  <a:cubicBezTo>
                    <a:pt x="1089" y="196"/>
                    <a:pt x="1095" y="176"/>
                    <a:pt x="1094" y="163"/>
                  </a:cubicBezTo>
                  <a:cubicBezTo>
                    <a:pt x="1092" y="112"/>
                    <a:pt x="1086" y="60"/>
                    <a:pt x="1081" y="6"/>
                  </a:cubicBezTo>
                  <a:cubicBezTo>
                    <a:pt x="1095" y="4"/>
                    <a:pt x="1107" y="3"/>
                    <a:pt x="1123" y="1"/>
                  </a:cubicBezTo>
                  <a:cubicBezTo>
                    <a:pt x="1132" y="59"/>
                    <a:pt x="1140" y="115"/>
                    <a:pt x="1149" y="173"/>
                  </a:cubicBezTo>
                  <a:cubicBezTo>
                    <a:pt x="1186" y="157"/>
                    <a:pt x="1220" y="142"/>
                    <a:pt x="1254" y="126"/>
                  </a:cubicBezTo>
                  <a:cubicBezTo>
                    <a:pt x="1284" y="175"/>
                    <a:pt x="1311" y="221"/>
                    <a:pt x="1339" y="267"/>
                  </a:cubicBezTo>
                  <a:cubicBezTo>
                    <a:pt x="1421" y="244"/>
                    <a:pt x="1423" y="245"/>
                    <a:pt x="1459" y="356"/>
                  </a:cubicBezTo>
                  <a:cubicBezTo>
                    <a:pt x="1445" y="367"/>
                    <a:pt x="1430" y="377"/>
                    <a:pt x="1409" y="393"/>
                  </a:cubicBezTo>
                  <a:cubicBezTo>
                    <a:pt x="1455" y="461"/>
                    <a:pt x="1506" y="526"/>
                    <a:pt x="1546" y="597"/>
                  </a:cubicBezTo>
                  <a:cubicBezTo>
                    <a:pt x="1596" y="687"/>
                    <a:pt x="1677" y="712"/>
                    <a:pt x="1769" y="723"/>
                  </a:cubicBezTo>
                  <a:cubicBezTo>
                    <a:pt x="1808" y="728"/>
                    <a:pt x="1842" y="737"/>
                    <a:pt x="1867" y="774"/>
                  </a:cubicBezTo>
                  <a:cubicBezTo>
                    <a:pt x="1906" y="828"/>
                    <a:pt x="1951" y="878"/>
                    <a:pt x="1995" y="930"/>
                  </a:cubicBezTo>
                  <a:cubicBezTo>
                    <a:pt x="2011" y="948"/>
                    <a:pt x="2029" y="964"/>
                    <a:pt x="2046" y="981"/>
                  </a:cubicBezTo>
                  <a:cubicBezTo>
                    <a:pt x="2050" y="977"/>
                    <a:pt x="2054" y="974"/>
                    <a:pt x="2058" y="970"/>
                  </a:cubicBezTo>
                  <a:cubicBezTo>
                    <a:pt x="2023" y="925"/>
                    <a:pt x="1989" y="880"/>
                    <a:pt x="1954" y="835"/>
                  </a:cubicBezTo>
                  <a:cubicBezTo>
                    <a:pt x="1937" y="814"/>
                    <a:pt x="1917" y="796"/>
                    <a:pt x="1902" y="774"/>
                  </a:cubicBezTo>
                  <a:cubicBezTo>
                    <a:pt x="1855" y="704"/>
                    <a:pt x="1776" y="704"/>
                    <a:pt x="1707" y="684"/>
                  </a:cubicBezTo>
                  <a:cubicBezTo>
                    <a:pt x="1626" y="661"/>
                    <a:pt x="1625" y="664"/>
                    <a:pt x="1588" y="603"/>
                  </a:cubicBezTo>
                  <a:cubicBezTo>
                    <a:pt x="1630" y="512"/>
                    <a:pt x="1668" y="428"/>
                    <a:pt x="1708" y="340"/>
                  </a:cubicBezTo>
                  <a:cubicBezTo>
                    <a:pt x="1740" y="372"/>
                    <a:pt x="1812" y="348"/>
                    <a:pt x="1821" y="419"/>
                  </a:cubicBezTo>
                  <a:cubicBezTo>
                    <a:pt x="1852" y="419"/>
                    <a:pt x="1888" y="422"/>
                    <a:pt x="1924" y="419"/>
                  </a:cubicBezTo>
                  <a:cubicBezTo>
                    <a:pt x="1951" y="416"/>
                    <a:pt x="1963" y="427"/>
                    <a:pt x="1979" y="448"/>
                  </a:cubicBezTo>
                  <a:cubicBezTo>
                    <a:pt x="2027" y="512"/>
                    <a:pt x="2078" y="574"/>
                    <a:pt x="2130" y="634"/>
                  </a:cubicBezTo>
                  <a:cubicBezTo>
                    <a:pt x="2142" y="648"/>
                    <a:pt x="2165" y="653"/>
                    <a:pt x="2183" y="660"/>
                  </a:cubicBezTo>
                  <a:cubicBezTo>
                    <a:pt x="2236" y="682"/>
                    <a:pt x="2289" y="703"/>
                    <a:pt x="2341" y="726"/>
                  </a:cubicBezTo>
                  <a:cubicBezTo>
                    <a:pt x="2350" y="730"/>
                    <a:pt x="2356" y="746"/>
                    <a:pt x="2357" y="757"/>
                  </a:cubicBezTo>
                  <a:cubicBezTo>
                    <a:pt x="2365" y="821"/>
                    <a:pt x="2372" y="885"/>
                    <a:pt x="2379" y="949"/>
                  </a:cubicBezTo>
                  <a:cubicBezTo>
                    <a:pt x="2380" y="958"/>
                    <a:pt x="2383" y="966"/>
                    <a:pt x="2389" y="987"/>
                  </a:cubicBezTo>
                  <a:cubicBezTo>
                    <a:pt x="2396" y="969"/>
                    <a:pt x="2401" y="962"/>
                    <a:pt x="2401" y="956"/>
                  </a:cubicBezTo>
                  <a:cubicBezTo>
                    <a:pt x="2396" y="889"/>
                    <a:pt x="2391" y="822"/>
                    <a:pt x="2387" y="755"/>
                  </a:cubicBezTo>
                  <a:cubicBezTo>
                    <a:pt x="2386" y="730"/>
                    <a:pt x="2378" y="716"/>
                    <a:pt x="2354" y="706"/>
                  </a:cubicBezTo>
                  <a:cubicBezTo>
                    <a:pt x="2303" y="687"/>
                    <a:pt x="2255" y="662"/>
                    <a:pt x="2204" y="644"/>
                  </a:cubicBezTo>
                  <a:cubicBezTo>
                    <a:pt x="2125" y="617"/>
                    <a:pt x="2095" y="545"/>
                    <a:pt x="2041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3"/>
            <p:cNvSpPr>
              <a:spLocks/>
            </p:cNvSpPr>
            <p:nvPr/>
          </p:nvSpPr>
          <p:spPr bwMode="auto">
            <a:xfrm>
              <a:off x="377830" y="5621430"/>
              <a:ext cx="471493" cy="409582"/>
            </a:xfrm>
            <a:custGeom>
              <a:avLst/>
              <a:gdLst>
                <a:gd name="T0" fmla="*/ 1308 w 1308"/>
                <a:gd name="T1" fmla="*/ 1138 h 1138"/>
                <a:gd name="T2" fmla="*/ 887 w 1308"/>
                <a:gd name="T3" fmla="*/ 1138 h 1138"/>
                <a:gd name="T4" fmla="*/ 783 w 1308"/>
                <a:gd name="T5" fmla="*/ 958 h 1138"/>
                <a:gd name="T6" fmla="*/ 649 w 1308"/>
                <a:gd name="T7" fmla="*/ 921 h 1138"/>
                <a:gd name="T8" fmla="*/ 427 w 1308"/>
                <a:gd name="T9" fmla="*/ 1138 h 1138"/>
                <a:gd name="T10" fmla="*/ 0 w 1308"/>
                <a:gd name="T11" fmla="*/ 1138 h 1138"/>
                <a:gd name="T12" fmla="*/ 0 w 1308"/>
                <a:gd name="T13" fmla="*/ 85 h 1138"/>
                <a:gd name="T14" fmla="*/ 259 w 1308"/>
                <a:gd name="T15" fmla="*/ 85 h 1138"/>
                <a:gd name="T16" fmla="*/ 263 w 1308"/>
                <a:gd name="T17" fmla="*/ 0 h 1138"/>
                <a:gd name="T18" fmla="*/ 315 w 1308"/>
                <a:gd name="T19" fmla="*/ 0 h 1138"/>
                <a:gd name="T20" fmla="*/ 319 w 1308"/>
                <a:gd name="T21" fmla="*/ 80 h 1138"/>
                <a:gd name="T22" fmla="*/ 381 w 1308"/>
                <a:gd name="T23" fmla="*/ 80 h 1138"/>
                <a:gd name="T24" fmla="*/ 381 w 1308"/>
                <a:gd name="T25" fmla="*/ 0 h 1138"/>
                <a:gd name="T26" fmla="*/ 438 w 1308"/>
                <a:gd name="T27" fmla="*/ 0 h 1138"/>
                <a:gd name="T28" fmla="*/ 438 w 1308"/>
                <a:gd name="T29" fmla="*/ 81 h 1138"/>
                <a:gd name="T30" fmla="*/ 502 w 1308"/>
                <a:gd name="T31" fmla="*/ 81 h 1138"/>
                <a:gd name="T32" fmla="*/ 502 w 1308"/>
                <a:gd name="T33" fmla="*/ 0 h 1138"/>
                <a:gd name="T34" fmla="*/ 561 w 1308"/>
                <a:gd name="T35" fmla="*/ 0 h 1138"/>
                <a:gd name="T36" fmla="*/ 565 w 1308"/>
                <a:gd name="T37" fmla="*/ 83 h 1138"/>
                <a:gd name="T38" fmla="*/ 695 w 1308"/>
                <a:gd name="T39" fmla="*/ 83 h 1138"/>
                <a:gd name="T40" fmla="*/ 983 w 1308"/>
                <a:gd name="T41" fmla="*/ 82 h 1138"/>
                <a:gd name="T42" fmla="*/ 1029 w 1308"/>
                <a:gd name="T43" fmla="*/ 119 h 1138"/>
                <a:gd name="T44" fmla="*/ 1136 w 1308"/>
                <a:gd name="T45" fmla="*/ 512 h 1138"/>
                <a:gd name="T46" fmla="*/ 1213 w 1308"/>
                <a:gd name="T47" fmla="*/ 793 h 1138"/>
                <a:gd name="T48" fmla="*/ 1294 w 1308"/>
                <a:gd name="T49" fmla="*/ 1091 h 1138"/>
                <a:gd name="T50" fmla="*/ 1308 w 1308"/>
                <a:gd name="T5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8" h="1138">
                  <a:moveTo>
                    <a:pt x="1308" y="1138"/>
                  </a:moveTo>
                  <a:cubicBezTo>
                    <a:pt x="1164" y="1138"/>
                    <a:pt x="1026" y="1138"/>
                    <a:pt x="887" y="1138"/>
                  </a:cubicBezTo>
                  <a:cubicBezTo>
                    <a:pt x="871" y="1067"/>
                    <a:pt x="849" y="1001"/>
                    <a:pt x="783" y="958"/>
                  </a:cubicBezTo>
                  <a:cubicBezTo>
                    <a:pt x="742" y="931"/>
                    <a:pt x="698" y="920"/>
                    <a:pt x="649" y="921"/>
                  </a:cubicBezTo>
                  <a:cubicBezTo>
                    <a:pt x="531" y="925"/>
                    <a:pt x="465" y="989"/>
                    <a:pt x="427" y="1138"/>
                  </a:cubicBezTo>
                  <a:cubicBezTo>
                    <a:pt x="287" y="1138"/>
                    <a:pt x="145" y="1138"/>
                    <a:pt x="0" y="1138"/>
                  </a:cubicBezTo>
                  <a:cubicBezTo>
                    <a:pt x="0" y="789"/>
                    <a:pt x="0" y="440"/>
                    <a:pt x="0" y="85"/>
                  </a:cubicBezTo>
                  <a:cubicBezTo>
                    <a:pt x="83" y="85"/>
                    <a:pt x="170" y="85"/>
                    <a:pt x="259" y="85"/>
                  </a:cubicBezTo>
                  <a:cubicBezTo>
                    <a:pt x="261" y="54"/>
                    <a:pt x="262" y="29"/>
                    <a:pt x="263" y="0"/>
                  </a:cubicBezTo>
                  <a:cubicBezTo>
                    <a:pt x="280" y="0"/>
                    <a:pt x="296" y="0"/>
                    <a:pt x="315" y="0"/>
                  </a:cubicBezTo>
                  <a:cubicBezTo>
                    <a:pt x="316" y="26"/>
                    <a:pt x="318" y="51"/>
                    <a:pt x="319" y="80"/>
                  </a:cubicBezTo>
                  <a:cubicBezTo>
                    <a:pt x="339" y="80"/>
                    <a:pt x="358" y="80"/>
                    <a:pt x="381" y="80"/>
                  </a:cubicBezTo>
                  <a:cubicBezTo>
                    <a:pt x="381" y="53"/>
                    <a:pt x="381" y="28"/>
                    <a:pt x="381" y="0"/>
                  </a:cubicBezTo>
                  <a:cubicBezTo>
                    <a:pt x="401" y="0"/>
                    <a:pt x="417" y="0"/>
                    <a:pt x="438" y="0"/>
                  </a:cubicBezTo>
                  <a:cubicBezTo>
                    <a:pt x="438" y="26"/>
                    <a:pt x="438" y="52"/>
                    <a:pt x="438" y="81"/>
                  </a:cubicBezTo>
                  <a:cubicBezTo>
                    <a:pt x="461" y="81"/>
                    <a:pt x="479" y="81"/>
                    <a:pt x="502" y="81"/>
                  </a:cubicBezTo>
                  <a:cubicBezTo>
                    <a:pt x="502" y="56"/>
                    <a:pt x="502" y="29"/>
                    <a:pt x="502" y="0"/>
                  </a:cubicBezTo>
                  <a:cubicBezTo>
                    <a:pt x="524" y="0"/>
                    <a:pt x="540" y="0"/>
                    <a:pt x="561" y="0"/>
                  </a:cubicBezTo>
                  <a:cubicBezTo>
                    <a:pt x="562" y="26"/>
                    <a:pt x="564" y="52"/>
                    <a:pt x="565" y="83"/>
                  </a:cubicBezTo>
                  <a:cubicBezTo>
                    <a:pt x="609" y="83"/>
                    <a:pt x="652" y="83"/>
                    <a:pt x="695" y="83"/>
                  </a:cubicBezTo>
                  <a:cubicBezTo>
                    <a:pt x="791" y="83"/>
                    <a:pt x="887" y="84"/>
                    <a:pt x="983" y="82"/>
                  </a:cubicBezTo>
                  <a:cubicBezTo>
                    <a:pt x="1011" y="82"/>
                    <a:pt x="1022" y="91"/>
                    <a:pt x="1029" y="119"/>
                  </a:cubicBezTo>
                  <a:cubicBezTo>
                    <a:pt x="1064" y="250"/>
                    <a:pt x="1100" y="381"/>
                    <a:pt x="1136" y="512"/>
                  </a:cubicBezTo>
                  <a:cubicBezTo>
                    <a:pt x="1162" y="606"/>
                    <a:pt x="1187" y="699"/>
                    <a:pt x="1213" y="793"/>
                  </a:cubicBezTo>
                  <a:cubicBezTo>
                    <a:pt x="1240" y="892"/>
                    <a:pt x="1267" y="992"/>
                    <a:pt x="1294" y="1091"/>
                  </a:cubicBezTo>
                  <a:cubicBezTo>
                    <a:pt x="1298" y="1104"/>
                    <a:pt x="1302" y="1118"/>
                    <a:pt x="1308" y="1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54"/>
            <p:cNvSpPr>
              <a:spLocks noEditPoints="1"/>
            </p:cNvSpPr>
            <p:nvPr/>
          </p:nvSpPr>
          <p:spPr bwMode="auto">
            <a:xfrm>
              <a:off x="55564" y="5743670"/>
              <a:ext cx="303216" cy="288930"/>
            </a:xfrm>
            <a:custGeom>
              <a:avLst/>
              <a:gdLst>
                <a:gd name="T0" fmla="*/ 210 w 843"/>
                <a:gd name="T1" fmla="*/ 0 h 799"/>
                <a:gd name="T2" fmla="*/ 843 w 843"/>
                <a:gd name="T3" fmla="*/ 0 h 799"/>
                <a:gd name="T4" fmla="*/ 843 w 843"/>
                <a:gd name="T5" fmla="*/ 797 h 799"/>
                <a:gd name="T6" fmla="*/ 703 w 843"/>
                <a:gd name="T7" fmla="*/ 797 h 799"/>
                <a:gd name="T8" fmla="*/ 575 w 843"/>
                <a:gd name="T9" fmla="*/ 603 h 799"/>
                <a:gd name="T10" fmla="*/ 455 w 843"/>
                <a:gd name="T11" fmla="*/ 582 h 799"/>
                <a:gd name="T12" fmla="*/ 247 w 843"/>
                <a:gd name="T13" fmla="*/ 799 h 799"/>
                <a:gd name="T14" fmla="*/ 110 w 843"/>
                <a:gd name="T15" fmla="*/ 799 h 799"/>
                <a:gd name="T16" fmla="*/ 104 w 843"/>
                <a:gd name="T17" fmla="*/ 747 h 799"/>
                <a:gd name="T18" fmla="*/ 2 w 843"/>
                <a:gd name="T19" fmla="*/ 747 h 799"/>
                <a:gd name="T20" fmla="*/ 0 w 843"/>
                <a:gd name="T21" fmla="*/ 700 h 799"/>
                <a:gd name="T22" fmla="*/ 48 w 843"/>
                <a:gd name="T23" fmla="*/ 695 h 799"/>
                <a:gd name="T24" fmla="*/ 48 w 843"/>
                <a:gd name="T25" fmla="*/ 480 h 799"/>
                <a:gd name="T26" fmla="*/ 107 w 843"/>
                <a:gd name="T27" fmla="*/ 473 h 799"/>
                <a:gd name="T28" fmla="*/ 210 w 843"/>
                <a:gd name="T29" fmla="*/ 0 h 799"/>
                <a:gd name="T30" fmla="*/ 150 w 843"/>
                <a:gd name="T31" fmla="*/ 333 h 799"/>
                <a:gd name="T32" fmla="*/ 150 w 843"/>
                <a:gd name="T33" fmla="*/ 333 h 799"/>
                <a:gd name="T34" fmla="*/ 484 w 843"/>
                <a:gd name="T35" fmla="*/ 333 h 799"/>
                <a:gd name="T36" fmla="*/ 484 w 843"/>
                <a:gd name="T37" fmla="*/ 89 h 799"/>
                <a:gd name="T38" fmla="*/ 228 w 843"/>
                <a:gd name="T39" fmla="*/ 89 h 799"/>
                <a:gd name="T40" fmla="*/ 150 w 843"/>
                <a:gd name="T41" fmla="*/ 333 h 799"/>
                <a:gd name="T42" fmla="*/ 573 w 843"/>
                <a:gd name="T43" fmla="*/ 88 h 799"/>
                <a:gd name="T44" fmla="*/ 573 w 843"/>
                <a:gd name="T45" fmla="*/ 88 h 799"/>
                <a:gd name="T46" fmla="*/ 573 w 843"/>
                <a:gd name="T47" fmla="*/ 332 h 799"/>
                <a:gd name="T48" fmla="*/ 686 w 843"/>
                <a:gd name="T49" fmla="*/ 332 h 799"/>
                <a:gd name="T50" fmla="*/ 686 w 843"/>
                <a:gd name="T51" fmla="*/ 88 h 799"/>
                <a:gd name="T52" fmla="*/ 573 w 843"/>
                <a:gd name="T53" fmla="*/ 8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799">
                  <a:moveTo>
                    <a:pt x="210" y="0"/>
                  </a:moveTo>
                  <a:cubicBezTo>
                    <a:pt x="424" y="0"/>
                    <a:pt x="631" y="0"/>
                    <a:pt x="843" y="0"/>
                  </a:cubicBezTo>
                  <a:cubicBezTo>
                    <a:pt x="843" y="266"/>
                    <a:pt x="843" y="530"/>
                    <a:pt x="843" y="797"/>
                  </a:cubicBezTo>
                  <a:cubicBezTo>
                    <a:pt x="798" y="797"/>
                    <a:pt x="754" y="797"/>
                    <a:pt x="703" y="797"/>
                  </a:cubicBezTo>
                  <a:cubicBezTo>
                    <a:pt x="702" y="707"/>
                    <a:pt x="654" y="641"/>
                    <a:pt x="575" y="603"/>
                  </a:cubicBezTo>
                  <a:cubicBezTo>
                    <a:pt x="540" y="586"/>
                    <a:pt x="495" y="580"/>
                    <a:pt x="455" y="582"/>
                  </a:cubicBezTo>
                  <a:cubicBezTo>
                    <a:pt x="347" y="587"/>
                    <a:pt x="282" y="657"/>
                    <a:pt x="247" y="799"/>
                  </a:cubicBezTo>
                  <a:cubicBezTo>
                    <a:pt x="202" y="799"/>
                    <a:pt x="157" y="799"/>
                    <a:pt x="110" y="799"/>
                  </a:cubicBezTo>
                  <a:cubicBezTo>
                    <a:pt x="108" y="782"/>
                    <a:pt x="106" y="767"/>
                    <a:pt x="104" y="747"/>
                  </a:cubicBezTo>
                  <a:cubicBezTo>
                    <a:pt x="70" y="747"/>
                    <a:pt x="38" y="747"/>
                    <a:pt x="2" y="747"/>
                  </a:cubicBezTo>
                  <a:cubicBezTo>
                    <a:pt x="1" y="729"/>
                    <a:pt x="0" y="716"/>
                    <a:pt x="0" y="700"/>
                  </a:cubicBezTo>
                  <a:cubicBezTo>
                    <a:pt x="17" y="698"/>
                    <a:pt x="30" y="697"/>
                    <a:pt x="48" y="695"/>
                  </a:cubicBezTo>
                  <a:cubicBezTo>
                    <a:pt x="48" y="623"/>
                    <a:pt x="48" y="552"/>
                    <a:pt x="48" y="480"/>
                  </a:cubicBezTo>
                  <a:cubicBezTo>
                    <a:pt x="69" y="478"/>
                    <a:pt x="86" y="476"/>
                    <a:pt x="107" y="473"/>
                  </a:cubicBezTo>
                  <a:cubicBezTo>
                    <a:pt x="84" y="301"/>
                    <a:pt x="173" y="158"/>
                    <a:pt x="210" y="0"/>
                  </a:cubicBezTo>
                  <a:close/>
                  <a:moveTo>
                    <a:pt x="150" y="333"/>
                  </a:moveTo>
                  <a:lnTo>
                    <a:pt x="150" y="333"/>
                  </a:lnTo>
                  <a:cubicBezTo>
                    <a:pt x="266" y="333"/>
                    <a:pt x="374" y="333"/>
                    <a:pt x="484" y="333"/>
                  </a:cubicBezTo>
                  <a:cubicBezTo>
                    <a:pt x="484" y="250"/>
                    <a:pt x="484" y="169"/>
                    <a:pt x="484" y="89"/>
                  </a:cubicBezTo>
                  <a:cubicBezTo>
                    <a:pt x="395" y="89"/>
                    <a:pt x="310" y="89"/>
                    <a:pt x="228" y="89"/>
                  </a:cubicBezTo>
                  <a:cubicBezTo>
                    <a:pt x="202" y="171"/>
                    <a:pt x="177" y="250"/>
                    <a:pt x="150" y="333"/>
                  </a:cubicBezTo>
                  <a:close/>
                  <a:moveTo>
                    <a:pt x="573" y="88"/>
                  </a:moveTo>
                  <a:lnTo>
                    <a:pt x="573" y="88"/>
                  </a:lnTo>
                  <a:cubicBezTo>
                    <a:pt x="573" y="171"/>
                    <a:pt x="573" y="252"/>
                    <a:pt x="573" y="332"/>
                  </a:cubicBezTo>
                  <a:cubicBezTo>
                    <a:pt x="613" y="332"/>
                    <a:pt x="650" y="332"/>
                    <a:pt x="686" y="332"/>
                  </a:cubicBezTo>
                  <a:cubicBezTo>
                    <a:pt x="686" y="249"/>
                    <a:pt x="686" y="169"/>
                    <a:pt x="686" y="88"/>
                  </a:cubicBezTo>
                  <a:cubicBezTo>
                    <a:pt x="647" y="88"/>
                    <a:pt x="611" y="88"/>
                    <a:pt x="57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55"/>
            <p:cNvSpPr>
              <a:spLocks/>
            </p:cNvSpPr>
            <p:nvPr/>
          </p:nvSpPr>
          <p:spPr bwMode="auto">
            <a:xfrm>
              <a:off x="977912" y="5618255"/>
              <a:ext cx="414342" cy="158753"/>
            </a:xfrm>
            <a:custGeom>
              <a:avLst/>
              <a:gdLst>
                <a:gd name="T0" fmla="*/ 1141 w 1148"/>
                <a:gd name="T1" fmla="*/ 439 h 439"/>
                <a:gd name="T2" fmla="*/ 0 w 1148"/>
                <a:gd name="T3" fmla="*/ 439 h 439"/>
                <a:gd name="T4" fmla="*/ 39 w 1148"/>
                <a:gd name="T5" fmla="*/ 284 h 439"/>
                <a:gd name="T6" fmla="*/ 111 w 1148"/>
                <a:gd name="T7" fmla="*/ 221 h 439"/>
                <a:gd name="T8" fmla="*/ 326 w 1148"/>
                <a:gd name="T9" fmla="*/ 63 h 439"/>
                <a:gd name="T10" fmla="*/ 394 w 1148"/>
                <a:gd name="T11" fmla="*/ 5 h 439"/>
                <a:gd name="T12" fmla="*/ 430 w 1148"/>
                <a:gd name="T13" fmla="*/ 5 h 439"/>
                <a:gd name="T14" fmla="*/ 670 w 1148"/>
                <a:gd name="T15" fmla="*/ 135 h 439"/>
                <a:gd name="T16" fmla="*/ 801 w 1148"/>
                <a:gd name="T17" fmla="*/ 159 h 439"/>
                <a:gd name="T18" fmla="*/ 902 w 1148"/>
                <a:gd name="T19" fmla="*/ 174 h 439"/>
                <a:gd name="T20" fmla="*/ 966 w 1148"/>
                <a:gd name="T21" fmla="*/ 223 h 439"/>
                <a:gd name="T22" fmla="*/ 1123 w 1148"/>
                <a:gd name="T23" fmla="*/ 413 h 439"/>
                <a:gd name="T24" fmla="*/ 1148 w 1148"/>
                <a:gd name="T25" fmla="*/ 427 h 439"/>
                <a:gd name="T26" fmla="*/ 1141 w 1148"/>
                <a:gd name="T27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8" h="439">
                  <a:moveTo>
                    <a:pt x="1141" y="439"/>
                  </a:moveTo>
                  <a:cubicBezTo>
                    <a:pt x="762" y="439"/>
                    <a:pt x="383" y="439"/>
                    <a:pt x="0" y="439"/>
                  </a:cubicBezTo>
                  <a:cubicBezTo>
                    <a:pt x="13" y="385"/>
                    <a:pt x="18" y="331"/>
                    <a:pt x="39" y="284"/>
                  </a:cubicBezTo>
                  <a:cubicBezTo>
                    <a:pt x="50" y="258"/>
                    <a:pt x="84" y="238"/>
                    <a:pt x="111" y="221"/>
                  </a:cubicBezTo>
                  <a:cubicBezTo>
                    <a:pt x="187" y="175"/>
                    <a:pt x="263" y="128"/>
                    <a:pt x="326" y="63"/>
                  </a:cubicBezTo>
                  <a:cubicBezTo>
                    <a:pt x="346" y="41"/>
                    <a:pt x="369" y="22"/>
                    <a:pt x="394" y="5"/>
                  </a:cubicBezTo>
                  <a:cubicBezTo>
                    <a:pt x="402" y="0"/>
                    <a:pt x="420" y="0"/>
                    <a:pt x="430" y="5"/>
                  </a:cubicBezTo>
                  <a:cubicBezTo>
                    <a:pt x="510" y="48"/>
                    <a:pt x="588" y="96"/>
                    <a:pt x="670" y="135"/>
                  </a:cubicBezTo>
                  <a:cubicBezTo>
                    <a:pt x="709" y="152"/>
                    <a:pt x="757" y="151"/>
                    <a:pt x="801" y="159"/>
                  </a:cubicBezTo>
                  <a:cubicBezTo>
                    <a:pt x="834" y="164"/>
                    <a:pt x="868" y="172"/>
                    <a:pt x="902" y="174"/>
                  </a:cubicBezTo>
                  <a:cubicBezTo>
                    <a:pt x="936" y="177"/>
                    <a:pt x="953" y="196"/>
                    <a:pt x="966" y="223"/>
                  </a:cubicBezTo>
                  <a:cubicBezTo>
                    <a:pt x="1000" y="301"/>
                    <a:pt x="1041" y="374"/>
                    <a:pt x="1123" y="413"/>
                  </a:cubicBezTo>
                  <a:cubicBezTo>
                    <a:pt x="1131" y="417"/>
                    <a:pt x="1140" y="422"/>
                    <a:pt x="1148" y="427"/>
                  </a:cubicBezTo>
                  <a:cubicBezTo>
                    <a:pt x="1146" y="431"/>
                    <a:pt x="1143" y="435"/>
                    <a:pt x="1141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56"/>
            <p:cNvSpPr>
              <a:spLocks/>
            </p:cNvSpPr>
            <p:nvPr/>
          </p:nvSpPr>
          <p:spPr bwMode="auto">
            <a:xfrm>
              <a:off x="771535" y="5691281"/>
              <a:ext cx="193677" cy="357193"/>
            </a:xfrm>
            <a:custGeom>
              <a:avLst/>
              <a:gdLst>
                <a:gd name="T0" fmla="*/ 487 w 541"/>
                <a:gd name="T1" fmla="*/ 974 h 995"/>
                <a:gd name="T2" fmla="*/ 420 w 541"/>
                <a:gd name="T3" fmla="*/ 995 h 995"/>
                <a:gd name="T4" fmla="*/ 367 w 541"/>
                <a:gd name="T5" fmla="*/ 844 h 995"/>
                <a:gd name="T6" fmla="*/ 255 w 541"/>
                <a:gd name="T7" fmla="*/ 930 h 995"/>
                <a:gd name="T8" fmla="*/ 0 w 541"/>
                <a:gd name="T9" fmla="*/ 8 h 995"/>
                <a:gd name="T10" fmla="*/ 161 w 541"/>
                <a:gd name="T11" fmla="*/ 44 h 995"/>
                <a:gd name="T12" fmla="*/ 295 w 541"/>
                <a:gd name="T13" fmla="*/ 148 h 995"/>
                <a:gd name="T14" fmla="*/ 416 w 541"/>
                <a:gd name="T15" fmla="*/ 372 h 995"/>
                <a:gd name="T16" fmla="*/ 522 w 541"/>
                <a:gd name="T17" fmla="*/ 670 h 995"/>
                <a:gd name="T18" fmla="*/ 503 w 541"/>
                <a:gd name="T19" fmla="*/ 738 h 995"/>
                <a:gd name="T20" fmla="*/ 434 w 541"/>
                <a:gd name="T21" fmla="*/ 796 h 995"/>
                <a:gd name="T22" fmla="*/ 487 w 541"/>
                <a:gd name="T23" fmla="*/ 974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1" h="995">
                  <a:moveTo>
                    <a:pt x="487" y="974"/>
                  </a:moveTo>
                  <a:cubicBezTo>
                    <a:pt x="459" y="983"/>
                    <a:pt x="441" y="989"/>
                    <a:pt x="420" y="995"/>
                  </a:cubicBezTo>
                  <a:cubicBezTo>
                    <a:pt x="402" y="944"/>
                    <a:pt x="385" y="896"/>
                    <a:pt x="367" y="844"/>
                  </a:cubicBezTo>
                  <a:cubicBezTo>
                    <a:pt x="330" y="872"/>
                    <a:pt x="295" y="899"/>
                    <a:pt x="255" y="930"/>
                  </a:cubicBezTo>
                  <a:cubicBezTo>
                    <a:pt x="169" y="620"/>
                    <a:pt x="85" y="315"/>
                    <a:pt x="0" y="8"/>
                  </a:cubicBezTo>
                  <a:cubicBezTo>
                    <a:pt x="62" y="0"/>
                    <a:pt x="114" y="1"/>
                    <a:pt x="161" y="44"/>
                  </a:cubicBezTo>
                  <a:cubicBezTo>
                    <a:pt x="202" y="83"/>
                    <a:pt x="249" y="116"/>
                    <a:pt x="295" y="148"/>
                  </a:cubicBezTo>
                  <a:cubicBezTo>
                    <a:pt x="375" y="202"/>
                    <a:pt x="385" y="293"/>
                    <a:pt x="416" y="372"/>
                  </a:cubicBezTo>
                  <a:cubicBezTo>
                    <a:pt x="453" y="471"/>
                    <a:pt x="485" y="571"/>
                    <a:pt x="522" y="670"/>
                  </a:cubicBezTo>
                  <a:cubicBezTo>
                    <a:pt x="533" y="701"/>
                    <a:pt x="541" y="720"/>
                    <a:pt x="503" y="738"/>
                  </a:cubicBezTo>
                  <a:cubicBezTo>
                    <a:pt x="477" y="750"/>
                    <a:pt x="457" y="776"/>
                    <a:pt x="434" y="796"/>
                  </a:cubicBezTo>
                  <a:cubicBezTo>
                    <a:pt x="451" y="853"/>
                    <a:pt x="469" y="912"/>
                    <a:pt x="487" y="9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7"/>
            <p:cNvSpPr>
              <a:spLocks/>
            </p:cNvSpPr>
            <p:nvPr/>
          </p:nvSpPr>
          <p:spPr bwMode="auto">
            <a:xfrm>
              <a:off x="644533" y="5472203"/>
              <a:ext cx="173040" cy="144465"/>
            </a:xfrm>
            <a:custGeom>
              <a:avLst/>
              <a:gdLst>
                <a:gd name="T0" fmla="*/ 0 w 479"/>
                <a:gd name="T1" fmla="*/ 400 h 400"/>
                <a:gd name="T2" fmla="*/ 113 w 479"/>
                <a:gd name="T3" fmla="*/ 216 h 400"/>
                <a:gd name="T4" fmla="*/ 168 w 479"/>
                <a:gd name="T5" fmla="*/ 83 h 400"/>
                <a:gd name="T6" fmla="*/ 224 w 479"/>
                <a:gd name="T7" fmla="*/ 138 h 400"/>
                <a:gd name="T8" fmla="*/ 268 w 479"/>
                <a:gd name="T9" fmla="*/ 104 h 400"/>
                <a:gd name="T10" fmla="*/ 246 w 479"/>
                <a:gd name="T11" fmla="*/ 18 h 400"/>
                <a:gd name="T12" fmla="*/ 297 w 479"/>
                <a:gd name="T13" fmla="*/ 65 h 400"/>
                <a:gd name="T14" fmla="*/ 479 w 479"/>
                <a:gd name="T15" fmla="*/ 98 h 400"/>
                <a:gd name="T16" fmla="*/ 385 w 479"/>
                <a:gd name="T17" fmla="*/ 247 h 400"/>
                <a:gd name="T18" fmla="*/ 300 w 479"/>
                <a:gd name="T19" fmla="*/ 375 h 400"/>
                <a:gd name="T20" fmla="*/ 270 w 479"/>
                <a:gd name="T21" fmla="*/ 399 h 400"/>
                <a:gd name="T22" fmla="*/ 0 w 479"/>
                <a:gd name="T2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00">
                  <a:moveTo>
                    <a:pt x="0" y="400"/>
                  </a:moveTo>
                  <a:cubicBezTo>
                    <a:pt x="26" y="324"/>
                    <a:pt x="41" y="251"/>
                    <a:pt x="113" y="216"/>
                  </a:cubicBezTo>
                  <a:cubicBezTo>
                    <a:pt x="173" y="187"/>
                    <a:pt x="202" y="148"/>
                    <a:pt x="168" y="83"/>
                  </a:cubicBezTo>
                  <a:cubicBezTo>
                    <a:pt x="202" y="68"/>
                    <a:pt x="202" y="68"/>
                    <a:pt x="224" y="138"/>
                  </a:cubicBezTo>
                  <a:cubicBezTo>
                    <a:pt x="239" y="126"/>
                    <a:pt x="252" y="116"/>
                    <a:pt x="268" y="104"/>
                  </a:cubicBezTo>
                  <a:cubicBezTo>
                    <a:pt x="261" y="75"/>
                    <a:pt x="254" y="46"/>
                    <a:pt x="246" y="18"/>
                  </a:cubicBezTo>
                  <a:cubicBezTo>
                    <a:pt x="281" y="0"/>
                    <a:pt x="281" y="0"/>
                    <a:pt x="297" y="65"/>
                  </a:cubicBezTo>
                  <a:cubicBezTo>
                    <a:pt x="360" y="76"/>
                    <a:pt x="418" y="87"/>
                    <a:pt x="479" y="98"/>
                  </a:cubicBezTo>
                  <a:cubicBezTo>
                    <a:pt x="445" y="151"/>
                    <a:pt x="415" y="199"/>
                    <a:pt x="385" y="247"/>
                  </a:cubicBezTo>
                  <a:cubicBezTo>
                    <a:pt x="357" y="290"/>
                    <a:pt x="329" y="333"/>
                    <a:pt x="300" y="375"/>
                  </a:cubicBezTo>
                  <a:cubicBezTo>
                    <a:pt x="293" y="385"/>
                    <a:pt x="281" y="398"/>
                    <a:pt x="270" y="399"/>
                  </a:cubicBezTo>
                  <a:cubicBezTo>
                    <a:pt x="183" y="400"/>
                    <a:pt x="96" y="400"/>
                    <a:pt x="0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8"/>
            <p:cNvSpPr>
              <a:spLocks noEditPoints="1"/>
            </p:cNvSpPr>
            <p:nvPr/>
          </p:nvSpPr>
          <p:spPr bwMode="auto">
            <a:xfrm>
              <a:off x="552457" y="5973861"/>
              <a:ext cx="122239" cy="122240"/>
            </a:xfrm>
            <a:custGeom>
              <a:avLst/>
              <a:gdLst>
                <a:gd name="T0" fmla="*/ 10 w 341"/>
                <a:gd name="T1" fmla="*/ 171 h 339"/>
                <a:gd name="T2" fmla="*/ 169 w 341"/>
                <a:gd name="T3" fmla="*/ 1 h 339"/>
                <a:gd name="T4" fmla="*/ 340 w 341"/>
                <a:gd name="T5" fmla="*/ 166 h 339"/>
                <a:gd name="T6" fmla="*/ 174 w 341"/>
                <a:gd name="T7" fmla="*/ 337 h 339"/>
                <a:gd name="T8" fmla="*/ 10 w 341"/>
                <a:gd name="T9" fmla="*/ 171 h 339"/>
                <a:gd name="T10" fmla="*/ 78 w 341"/>
                <a:gd name="T11" fmla="*/ 166 h 339"/>
                <a:gd name="T12" fmla="*/ 78 w 341"/>
                <a:gd name="T13" fmla="*/ 166 h 339"/>
                <a:gd name="T14" fmla="*/ 174 w 341"/>
                <a:gd name="T15" fmla="*/ 266 h 339"/>
                <a:gd name="T16" fmla="*/ 269 w 341"/>
                <a:gd name="T17" fmla="*/ 170 h 339"/>
                <a:gd name="T18" fmla="*/ 173 w 341"/>
                <a:gd name="T19" fmla="*/ 70 h 339"/>
                <a:gd name="T20" fmla="*/ 78 w 341"/>
                <a:gd name="T21" fmla="*/ 16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339">
                  <a:moveTo>
                    <a:pt x="10" y="171"/>
                  </a:moveTo>
                  <a:cubicBezTo>
                    <a:pt x="0" y="75"/>
                    <a:pt x="88" y="3"/>
                    <a:pt x="169" y="1"/>
                  </a:cubicBezTo>
                  <a:cubicBezTo>
                    <a:pt x="268" y="0"/>
                    <a:pt x="339" y="74"/>
                    <a:pt x="340" y="166"/>
                  </a:cubicBezTo>
                  <a:cubicBezTo>
                    <a:pt x="341" y="268"/>
                    <a:pt x="267" y="334"/>
                    <a:pt x="174" y="337"/>
                  </a:cubicBezTo>
                  <a:cubicBezTo>
                    <a:pt x="80" y="339"/>
                    <a:pt x="11" y="268"/>
                    <a:pt x="10" y="171"/>
                  </a:cubicBezTo>
                  <a:close/>
                  <a:moveTo>
                    <a:pt x="78" y="166"/>
                  </a:moveTo>
                  <a:lnTo>
                    <a:pt x="78" y="166"/>
                  </a:lnTo>
                  <a:cubicBezTo>
                    <a:pt x="77" y="219"/>
                    <a:pt x="123" y="267"/>
                    <a:pt x="174" y="266"/>
                  </a:cubicBezTo>
                  <a:cubicBezTo>
                    <a:pt x="222" y="266"/>
                    <a:pt x="267" y="220"/>
                    <a:pt x="269" y="170"/>
                  </a:cubicBezTo>
                  <a:cubicBezTo>
                    <a:pt x="270" y="117"/>
                    <a:pt x="224" y="69"/>
                    <a:pt x="173" y="70"/>
                  </a:cubicBezTo>
                  <a:cubicBezTo>
                    <a:pt x="125" y="70"/>
                    <a:pt x="78" y="118"/>
                    <a:pt x="78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9"/>
            <p:cNvSpPr>
              <a:spLocks noEditPoints="1"/>
            </p:cNvSpPr>
            <p:nvPr/>
          </p:nvSpPr>
          <p:spPr bwMode="auto">
            <a:xfrm>
              <a:off x="166690" y="5973861"/>
              <a:ext cx="119064" cy="122240"/>
            </a:xfrm>
            <a:custGeom>
              <a:avLst/>
              <a:gdLst>
                <a:gd name="T0" fmla="*/ 166 w 332"/>
                <a:gd name="T1" fmla="*/ 336 h 336"/>
                <a:gd name="T2" fmla="*/ 0 w 332"/>
                <a:gd name="T3" fmla="*/ 165 h 336"/>
                <a:gd name="T4" fmla="*/ 166 w 332"/>
                <a:gd name="T5" fmla="*/ 1 h 336"/>
                <a:gd name="T6" fmla="*/ 332 w 332"/>
                <a:gd name="T7" fmla="*/ 166 h 336"/>
                <a:gd name="T8" fmla="*/ 166 w 332"/>
                <a:gd name="T9" fmla="*/ 336 h 336"/>
                <a:gd name="T10" fmla="*/ 262 w 332"/>
                <a:gd name="T11" fmla="*/ 168 h 336"/>
                <a:gd name="T12" fmla="*/ 262 w 332"/>
                <a:gd name="T13" fmla="*/ 168 h 336"/>
                <a:gd name="T14" fmla="*/ 165 w 332"/>
                <a:gd name="T15" fmla="*/ 68 h 336"/>
                <a:gd name="T16" fmla="*/ 73 w 332"/>
                <a:gd name="T17" fmla="*/ 163 h 336"/>
                <a:gd name="T18" fmla="*/ 164 w 332"/>
                <a:gd name="T19" fmla="*/ 265 h 336"/>
                <a:gd name="T20" fmla="*/ 262 w 332"/>
                <a:gd name="T21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336">
                  <a:moveTo>
                    <a:pt x="166" y="336"/>
                  </a:moveTo>
                  <a:cubicBezTo>
                    <a:pt x="69" y="330"/>
                    <a:pt x="0" y="268"/>
                    <a:pt x="0" y="165"/>
                  </a:cubicBezTo>
                  <a:cubicBezTo>
                    <a:pt x="0" y="72"/>
                    <a:pt x="73" y="1"/>
                    <a:pt x="166" y="1"/>
                  </a:cubicBezTo>
                  <a:cubicBezTo>
                    <a:pt x="253" y="0"/>
                    <a:pt x="332" y="68"/>
                    <a:pt x="332" y="166"/>
                  </a:cubicBezTo>
                  <a:cubicBezTo>
                    <a:pt x="332" y="279"/>
                    <a:pt x="248" y="332"/>
                    <a:pt x="166" y="336"/>
                  </a:cubicBezTo>
                  <a:close/>
                  <a:moveTo>
                    <a:pt x="262" y="168"/>
                  </a:moveTo>
                  <a:lnTo>
                    <a:pt x="262" y="168"/>
                  </a:lnTo>
                  <a:cubicBezTo>
                    <a:pt x="263" y="118"/>
                    <a:pt x="214" y="68"/>
                    <a:pt x="165" y="68"/>
                  </a:cubicBezTo>
                  <a:cubicBezTo>
                    <a:pt x="116" y="69"/>
                    <a:pt x="74" y="112"/>
                    <a:pt x="73" y="163"/>
                  </a:cubicBezTo>
                  <a:cubicBezTo>
                    <a:pt x="72" y="222"/>
                    <a:pt x="108" y="263"/>
                    <a:pt x="164" y="265"/>
                  </a:cubicBezTo>
                  <a:cubicBezTo>
                    <a:pt x="216" y="267"/>
                    <a:pt x="261" y="222"/>
                    <a:pt x="26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60"/>
            <p:cNvSpPr>
              <a:spLocks/>
            </p:cNvSpPr>
            <p:nvPr/>
          </p:nvSpPr>
          <p:spPr bwMode="auto">
            <a:xfrm>
              <a:off x="1492268" y="5783358"/>
              <a:ext cx="95251" cy="42863"/>
            </a:xfrm>
            <a:custGeom>
              <a:avLst/>
              <a:gdLst>
                <a:gd name="T0" fmla="*/ 0 w 263"/>
                <a:gd name="T1" fmla="*/ 15 h 117"/>
                <a:gd name="T2" fmla="*/ 187 w 263"/>
                <a:gd name="T3" fmla="*/ 31 h 117"/>
                <a:gd name="T4" fmla="*/ 249 w 263"/>
                <a:gd name="T5" fmla="*/ 25 h 117"/>
                <a:gd name="T6" fmla="*/ 221 w 263"/>
                <a:gd name="T7" fmla="*/ 81 h 117"/>
                <a:gd name="T8" fmla="*/ 153 w 263"/>
                <a:gd name="T9" fmla="*/ 101 h 117"/>
                <a:gd name="T10" fmla="*/ 10 w 263"/>
                <a:gd name="T11" fmla="*/ 68 h 117"/>
                <a:gd name="T12" fmla="*/ 0 w 263"/>
                <a:gd name="T13" fmla="*/ 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0" y="15"/>
                  </a:moveTo>
                  <a:cubicBezTo>
                    <a:pt x="69" y="37"/>
                    <a:pt x="128" y="0"/>
                    <a:pt x="187" y="31"/>
                  </a:cubicBezTo>
                  <a:cubicBezTo>
                    <a:pt x="202" y="39"/>
                    <a:pt x="228" y="28"/>
                    <a:pt x="249" y="25"/>
                  </a:cubicBezTo>
                  <a:cubicBezTo>
                    <a:pt x="263" y="58"/>
                    <a:pt x="254" y="74"/>
                    <a:pt x="221" y="81"/>
                  </a:cubicBezTo>
                  <a:cubicBezTo>
                    <a:pt x="198" y="86"/>
                    <a:pt x="175" y="93"/>
                    <a:pt x="153" y="101"/>
                  </a:cubicBezTo>
                  <a:cubicBezTo>
                    <a:pt x="115" y="117"/>
                    <a:pt x="34" y="101"/>
                    <a:pt x="10" y="68"/>
                  </a:cubicBezTo>
                  <a:cubicBezTo>
                    <a:pt x="2" y="58"/>
                    <a:pt x="4" y="4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1301766" y="5843684"/>
              <a:ext cx="76201" cy="28575"/>
            </a:xfrm>
            <a:custGeom>
              <a:avLst/>
              <a:gdLst>
                <a:gd name="T0" fmla="*/ 211 w 211"/>
                <a:gd name="T1" fmla="*/ 0 h 78"/>
                <a:gd name="T2" fmla="*/ 188 w 211"/>
                <a:gd name="T3" fmla="*/ 39 h 78"/>
                <a:gd name="T4" fmla="*/ 24 w 211"/>
                <a:gd name="T5" fmla="*/ 49 h 78"/>
                <a:gd name="T6" fmla="*/ 0 w 211"/>
                <a:gd name="T7" fmla="*/ 15 h 78"/>
                <a:gd name="T8" fmla="*/ 35 w 211"/>
                <a:gd name="T9" fmla="*/ 1 h 78"/>
                <a:gd name="T10" fmla="*/ 211 w 21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78">
                  <a:moveTo>
                    <a:pt x="211" y="0"/>
                  </a:moveTo>
                  <a:cubicBezTo>
                    <a:pt x="200" y="20"/>
                    <a:pt x="196" y="36"/>
                    <a:pt x="188" y="39"/>
                  </a:cubicBezTo>
                  <a:cubicBezTo>
                    <a:pt x="134" y="54"/>
                    <a:pt x="80" y="78"/>
                    <a:pt x="24" y="49"/>
                  </a:cubicBezTo>
                  <a:cubicBezTo>
                    <a:pt x="13" y="43"/>
                    <a:pt x="8" y="27"/>
                    <a:pt x="0" y="15"/>
                  </a:cubicBezTo>
                  <a:cubicBezTo>
                    <a:pt x="12" y="10"/>
                    <a:pt x="23" y="1"/>
                    <a:pt x="35" y="1"/>
                  </a:cubicBezTo>
                  <a:cubicBezTo>
                    <a:pt x="90" y="0"/>
                    <a:pt x="145" y="0"/>
                    <a:pt x="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2"/>
            <p:cNvSpPr>
              <a:spLocks/>
            </p:cNvSpPr>
            <p:nvPr/>
          </p:nvSpPr>
          <p:spPr bwMode="auto">
            <a:xfrm>
              <a:off x="1023950" y="5954811"/>
              <a:ext cx="68263" cy="104777"/>
            </a:xfrm>
            <a:custGeom>
              <a:avLst/>
              <a:gdLst>
                <a:gd name="T0" fmla="*/ 0 w 190"/>
                <a:gd name="T1" fmla="*/ 258 h 292"/>
                <a:gd name="T2" fmla="*/ 78 w 190"/>
                <a:gd name="T3" fmla="*/ 205 h 292"/>
                <a:gd name="T4" fmla="*/ 150 w 190"/>
                <a:gd name="T5" fmla="*/ 202 h 292"/>
                <a:gd name="T6" fmla="*/ 118 w 190"/>
                <a:gd name="T7" fmla="*/ 130 h 292"/>
                <a:gd name="T8" fmla="*/ 154 w 190"/>
                <a:gd name="T9" fmla="*/ 66 h 292"/>
                <a:gd name="T10" fmla="*/ 112 w 190"/>
                <a:gd name="T11" fmla="*/ 0 h 292"/>
                <a:gd name="T12" fmla="*/ 153 w 190"/>
                <a:gd name="T13" fmla="*/ 117 h 292"/>
                <a:gd name="T14" fmla="*/ 169 w 190"/>
                <a:gd name="T15" fmla="*/ 203 h 292"/>
                <a:gd name="T16" fmla="*/ 103 w 190"/>
                <a:gd name="T17" fmla="*/ 247 h 292"/>
                <a:gd name="T18" fmla="*/ 49 w 190"/>
                <a:gd name="T19" fmla="*/ 285 h 292"/>
                <a:gd name="T20" fmla="*/ 0 w 190"/>
                <a:gd name="T21" fmla="*/ 2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92">
                  <a:moveTo>
                    <a:pt x="0" y="258"/>
                  </a:moveTo>
                  <a:cubicBezTo>
                    <a:pt x="55" y="286"/>
                    <a:pt x="80" y="271"/>
                    <a:pt x="78" y="205"/>
                  </a:cubicBezTo>
                  <a:cubicBezTo>
                    <a:pt x="105" y="232"/>
                    <a:pt x="130" y="233"/>
                    <a:pt x="150" y="202"/>
                  </a:cubicBezTo>
                  <a:cubicBezTo>
                    <a:pt x="180" y="157"/>
                    <a:pt x="131" y="147"/>
                    <a:pt x="118" y="130"/>
                  </a:cubicBezTo>
                  <a:cubicBezTo>
                    <a:pt x="132" y="106"/>
                    <a:pt x="156" y="84"/>
                    <a:pt x="154" y="66"/>
                  </a:cubicBezTo>
                  <a:cubicBezTo>
                    <a:pt x="151" y="43"/>
                    <a:pt x="127" y="22"/>
                    <a:pt x="112" y="0"/>
                  </a:cubicBezTo>
                  <a:cubicBezTo>
                    <a:pt x="177" y="29"/>
                    <a:pt x="190" y="83"/>
                    <a:pt x="153" y="117"/>
                  </a:cubicBezTo>
                  <a:cubicBezTo>
                    <a:pt x="160" y="151"/>
                    <a:pt x="176" y="181"/>
                    <a:pt x="169" y="203"/>
                  </a:cubicBezTo>
                  <a:cubicBezTo>
                    <a:pt x="163" y="221"/>
                    <a:pt x="129" y="230"/>
                    <a:pt x="103" y="247"/>
                  </a:cubicBezTo>
                  <a:cubicBezTo>
                    <a:pt x="89" y="257"/>
                    <a:pt x="71" y="277"/>
                    <a:pt x="49" y="285"/>
                  </a:cubicBezTo>
                  <a:cubicBezTo>
                    <a:pt x="31" y="292"/>
                    <a:pt x="5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63"/>
            <p:cNvSpPr>
              <a:spLocks/>
            </p:cNvSpPr>
            <p:nvPr/>
          </p:nvSpPr>
          <p:spPr bwMode="auto">
            <a:xfrm>
              <a:off x="1193815" y="5842096"/>
              <a:ext cx="50801" cy="44451"/>
            </a:xfrm>
            <a:custGeom>
              <a:avLst/>
              <a:gdLst>
                <a:gd name="T0" fmla="*/ 80 w 138"/>
                <a:gd name="T1" fmla="*/ 123 h 123"/>
                <a:gd name="T2" fmla="*/ 23 w 138"/>
                <a:gd name="T3" fmla="*/ 45 h 123"/>
                <a:gd name="T4" fmla="*/ 92 w 138"/>
                <a:gd name="T5" fmla="*/ 22 h 123"/>
                <a:gd name="T6" fmla="*/ 80 w 13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3">
                  <a:moveTo>
                    <a:pt x="80" y="123"/>
                  </a:moveTo>
                  <a:cubicBezTo>
                    <a:pt x="52" y="96"/>
                    <a:pt x="0" y="92"/>
                    <a:pt x="23" y="45"/>
                  </a:cubicBezTo>
                  <a:cubicBezTo>
                    <a:pt x="32" y="26"/>
                    <a:pt x="64" y="0"/>
                    <a:pt x="92" y="22"/>
                  </a:cubicBezTo>
                  <a:cubicBezTo>
                    <a:pt x="138" y="59"/>
                    <a:pt x="81" y="84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64"/>
            <p:cNvSpPr>
              <a:spLocks/>
            </p:cNvSpPr>
            <p:nvPr/>
          </p:nvSpPr>
          <p:spPr bwMode="auto">
            <a:xfrm>
              <a:off x="987437" y="5946873"/>
              <a:ext cx="77788" cy="49213"/>
            </a:xfrm>
            <a:custGeom>
              <a:avLst/>
              <a:gdLst>
                <a:gd name="T0" fmla="*/ 219 w 219"/>
                <a:gd name="T1" fmla="*/ 23 h 135"/>
                <a:gd name="T2" fmla="*/ 131 w 219"/>
                <a:gd name="T3" fmla="*/ 64 h 135"/>
                <a:gd name="T4" fmla="*/ 62 w 219"/>
                <a:gd name="T5" fmla="*/ 51 h 135"/>
                <a:gd name="T6" fmla="*/ 42 w 219"/>
                <a:gd name="T7" fmla="*/ 135 h 135"/>
                <a:gd name="T8" fmla="*/ 21 w 219"/>
                <a:gd name="T9" fmla="*/ 68 h 135"/>
                <a:gd name="T10" fmla="*/ 103 w 219"/>
                <a:gd name="T11" fmla="*/ 29 h 135"/>
                <a:gd name="T12" fmla="*/ 127 w 219"/>
                <a:gd name="T13" fmla="*/ 49 h 135"/>
                <a:gd name="T14" fmla="*/ 219 w 219"/>
                <a:gd name="T15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135">
                  <a:moveTo>
                    <a:pt x="219" y="23"/>
                  </a:moveTo>
                  <a:cubicBezTo>
                    <a:pt x="190" y="37"/>
                    <a:pt x="161" y="50"/>
                    <a:pt x="131" y="64"/>
                  </a:cubicBezTo>
                  <a:cubicBezTo>
                    <a:pt x="113" y="59"/>
                    <a:pt x="96" y="18"/>
                    <a:pt x="62" y="51"/>
                  </a:cubicBezTo>
                  <a:cubicBezTo>
                    <a:pt x="39" y="73"/>
                    <a:pt x="11" y="98"/>
                    <a:pt x="42" y="135"/>
                  </a:cubicBezTo>
                  <a:cubicBezTo>
                    <a:pt x="0" y="124"/>
                    <a:pt x="8" y="95"/>
                    <a:pt x="21" y="68"/>
                  </a:cubicBezTo>
                  <a:cubicBezTo>
                    <a:pt x="40" y="29"/>
                    <a:pt x="74" y="13"/>
                    <a:pt x="103" y="29"/>
                  </a:cubicBezTo>
                  <a:cubicBezTo>
                    <a:pt x="112" y="34"/>
                    <a:pt x="119" y="42"/>
                    <a:pt x="127" y="49"/>
                  </a:cubicBezTo>
                  <a:cubicBezTo>
                    <a:pt x="153" y="22"/>
                    <a:pt x="180" y="0"/>
                    <a:pt x="2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65"/>
            <p:cNvSpPr>
              <a:spLocks/>
            </p:cNvSpPr>
            <p:nvPr/>
          </p:nvSpPr>
          <p:spPr bwMode="auto">
            <a:xfrm>
              <a:off x="1308116" y="5780183"/>
              <a:ext cx="33338" cy="26988"/>
            </a:xfrm>
            <a:custGeom>
              <a:avLst/>
              <a:gdLst>
                <a:gd name="T0" fmla="*/ 2 w 92"/>
                <a:gd name="T1" fmla="*/ 75 h 75"/>
                <a:gd name="T2" fmla="*/ 73 w 92"/>
                <a:gd name="T3" fmla="*/ 15 h 75"/>
                <a:gd name="T4" fmla="*/ 91 w 92"/>
                <a:gd name="T5" fmla="*/ 44 h 75"/>
                <a:gd name="T6" fmla="*/ 72 w 92"/>
                <a:gd name="T7" fmla="*/ 66 h 75"/>
                <a:gd name="T8" fmla="*/ 2 w 9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5">
                  <a:moveTo>
                    <a:pt x="2" y="75"/>
                  </a:moveTo>
                  <a:cubicBezTo>
                    <a:pt x="0" y="33"/>
                    <a:pt x="42" y="0"/>
                    <a:pt x="73" y="15"/>
                  </a:cubicBezTo>
                  <a:cubicBezTo>
                    <a:pt x="82" y="20"/>
                    <a:pt x="91" y="34"/>
                    <a:pt x="91" y="44"/>
                  </a:cubicBezTo>
                  <a:cubicBezTo>
                    <a:pt x="92" y="51"/>
                    <a:pt x="80" y="64"/>
                    <a:pt x="72" y="66"/>
                  </a:cubicBezTo>
                  <a:cubicBezTo>
                    <a:pt x="51" y="71"/>
                    <a:pt x="28" y="72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66"/>
            <p:cNvSpPr>
              <a:spLocks/>
            </p:cNvSpPr>
            <p:nvPr/>
          </p:nvSpPr>
          <p:spPr bwMode="auto">
            <a:xfrm>
              <a:off x="1025538" y="5832571"/>
              <a:ext cx="33338" cy="26988"/>
            </a:xfrm>
            <a:custGeom>
              <a:avLst/>
              <a:gdLst>
                <a:gd name="T0" fmla="*/ 4 w 90"/>
                <a:gd name="T1" fmla="*/ 75 h 75"/>
                <a:gd name="T2" fmla="*/ 52 w 90"/>
                <a:gd name="T3" fmla="*/ 0 h 75"/>
                <a:gd name="T4" fmla="*/ 64 w 90"/>
                <a:gd name="T5" fmla="*/ 62 h 75"/>
                <a:gd name="T6" fmla="*/ 4 w 9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5">
                  <a:moveTo>
                    <a:pt x="4" y="75"/>
                  </a:moveTo>
                  <a:cubicBezTo>
                    <a:pt x="0" y="25"/>
                    <a:pt x="10" y="0"/>
                    <a:pt x="52" y="0"/>
                  </a:cubicBezTo>
                  <a:cubicBezTo>
                    <a:pt x="72" y="18"/>
                    <a:pt x="90" y="40"/>
                    <a:pt x="64" y="62"/>
                  </a:cubicBezTo>
                  <a:cubicBezTo>
                    <a:pt x="51" y="73"/>
                    <a:pt x="26" y="71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67"/>
            <p:cNvSpPr>
              <a:spLocks/>
            </p:cNvSpPr>
            <p:nvPr/>
          </p:nvSpPr>
          <p:spPr bwMode="auto">
            <a:xfrm>
              <a:off x="974737" y="6005612"/>
              <a:ext cx="50801" cy="42863"/>
            </a:xfrm>
            <a:custGeom>
              <a:avLst/>
              <a:gdLst>
                <a:gd name="T0" fmla="*/ 98 w 142"/>
                <a:gd name="T1" fmla="*/ 0 h 122"/>
                <a:gd name="T2" fmla="*/ 111 w 142"/>
                <a:gd name="T3" fmla="*/ 13 h 122"/>
                <a:gd name="T4" fmla="*/ 44 w 142"/>
                <a:gd name="T5" fmla="*/ 49 h 122"/>
                <a:gd name="T6" fmla="*/ 134 w 142"/>
                <a:gd name="T7" fmla="*/ 55 h 122"/>
                <a:gd name="T8" fmla="*/ 142 w 142"/>
                <a:gd name="T9" fmla="*/ 122 h 122"/>
                <a:gd name="T10" fmla="*/ 81 w 142"/>
                <a:gd name="T11" fmla="*/ 72 h 122"/>
                <a:gd name="T12" fmla="*/ 0 w 142"/>
                <a:gd name="T13" fmla="*/ 47 h 122"/>
                <a:gd name="T14" fmla="*/ 98 w 142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22">
                  <a:moveTo>
                    <a:pt x="98" y="0"/>
                  </a:moveTo>
                  <a:cubicBezTo>
                    <a:pt x="102" y="5"/>
                    <a:pt x="107" y="9"/>
                    <a:pt x="111" y="13"/>
                  </a:cubicBezTo>
                  <a:cubicBezTo>
                    <a:pt x="92" y="23"/>
                    <a:pt x="73" y="33"/>
                    <a:pt x="44" y="49"/>
                  </a:cubicBezTo>
                  <a:cubicBezTo>
                    <a:pt x="81" y="52"/>
                    <a:pt x="109" y="53"/>
                    <a:pt x="134" y="55"/>
                  </a:cubicBezTo>
                  <a:cubicBezTo>
                    <a:pt x="137" y="77"/>
                    <a:pt x="139" y="100"/>
                    <a:pt x="142" y="122"/>
                  </a:cubicBezTo>
                  <a:cubicBezTo>
                    <a:pt x="118" y="111"/>
                    <a:pt x="121" y="70"/>
                    <a:pt x="81" y="72"/>
                  </a:cubicBezTo>
                  <a:cubicBezTo>
                    <a:pt x="58" y="73"/>
                    <a:pt x="33" y="58"/>
                    <a:pt x="0" y="47"/>
                  </a:cubicBezTo>
                  <a:cubicBezTo>
                    <a:pt x="41" y="28"/>
                    <a:pt x="69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8"/>
            <p:cNvSpPr>
              <a:spLocks/>
            </p:cNvSpPr>
            <p:nvPr/>
          </p:nvSpPr>
          <p:spPr bwMode="auto">
            <a:xfrm>
              <a:off x="1382729" y="5780183"/>
              <a:ext cx="30163" cy="28575"/>
            </a:xfrm>
            <a:custGeom>
              <a:avLst/>
              <a:gdLst>
                <a:gd name="T0" fmla="*/ 4 w 85"/>
                <a:gd name="T1" fmla="*/ 65 h 79"/>
                <a:gd name="T2" fmla="*/ 54 w 85"/>
                <a:gd name="T3" fmla="*/ 3 h 79"/>
                <a:gd name="T4" fmla="*/ 84 w 85"/>
                <a:gd name="T5" fmla="*/ 26 h 79"/>
                <a:gd name="T6" fmla="*/ 4 w 85"/>
                <a:gd name="T7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79">
                  <a:moveTo>
                    <a:pt x="4" y="65"/>
                  </a:moveTo>
                  <a:cubicBezTo>
                    <a:pt x="0" y="22"/>
                    <a:pt x="17" y="0"/>
                    <a:pt x="54" y="3"/>
                  </a:cubicBezTo>
                  <a:cubicBezTo>
                    <a:pt x="65" y="3"/>
                    <a:pt x="85" y="19"/>
                    <a:pt x="84" y="26"/>
                  </a:cubicBezTo>
                  <a:cubicBezTo>
                    <a:pt x="79" y="79"/>
                    <a:pt x="36" y="57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69"/>
            <p:cNvSpPr>
              <a:spLocks/>
            </p:cNvSpPr>
            <p:nvPr/>
          </p:nvSpPr>
          <p:spPr bwMode="auto">
            <a:xfrm>
              <a:off x="1420830" y="5803996"/>
              <a:ext cx="33338" cy="25400"/>
            </a:xfrm>
            <a:custGeom>
              <a:avLst/>
              <a:gdLst>
                <a:gd name="T0" fmla="*/ 1 w 90"/>
                <a:gd name="T1" fmla="*/ 73 h 73"/>
                <a:gd name="T2" fmla="*/ 63 w 90"/>
                <a:gd name="T3" fmla="*/ 9 h 73"/>
                <a:gd name="T4" fmla="*/ 88 w 90"/>
                <a:gd name="T5" fmla="*/ 37 h 73"/>
                <a:gd name="T6" fmla="*/ 67 w 90"/>
                <a:gd name="T7" fmla="*/ 60 h 73"/>
                <a:gd name="T8" fmla="*/ 1 w 9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3">
                  <a:moveTo>
                    <a:pt x="1" y="73"/>
                  </a:moveTo>
                  <a:cubicBezTo>
                    <a:pt x="0" y="32"/>
                    <a:pt x="33" y="0"/>
                    <a:pt x="63" y="9"/>
                  </a:cubicBezTo>
                  <a:cubicBezTo>
                    <a:pt x="74" y="12"/>
                    <a:pt x="85" y="26"/>
                    <a:pt x="88" y="37"/>
                  </a:cubicBezTo>
                  <a:cubicBezTo>
                    <a:pt x="90" y="42"/>
                    <a:pt x="76" y="57"/>
                    <a:pt x="67" y="60"/>
                  </a:cubicBezTo>
                  <a:cubicBezTo>
                    <a:pt x="47" y="67"/>
                    <a:pt x="25" y="68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70"/>
            <p:cNvSpPr>
              <a:spLocks/>
            </p:cNvSpPr>
            <p:nvPr/>
          </p:nvSpPr>
          <p:spPr bwMode="auto">
            <a:xfrm>
              <a:off x="1149364" y="5803996"/>
              <a:ext cx="30163" cy="30163"/>
            </a:xfrm>
            <a:custGeom>
              <a:avLst/>
              <a:gdLst>
                <a:gd name="T0" fmla="*/ 0 w 84"/>
                <a:gd name="T1" fmla="*/ 58 h 87"/>
                <a:gd name="T2" fmla="*/ 56 w 84"/>
                <a:gd name="T3" fmla="*/ 10 h 87"/>
                <a:gd name="T4" fmla="*/ 81 w 84"/>
                <a:gd name="T5" fmla="*/ 42 h 87"/>
                <a:gd name="T6" fmla="*/ 0 w 84"/>
                <a:gd name="T7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0" y="58"/>
                  </a:moveTo>
                  <a:cubicBezTo>
                    <a:pt x="5" y="22"/>
                    <a:pt x="21" y="0"/>
                    <a:pt x="56" y="10"/>
                  </a:cubicBezTo>
                  <a:cubicBezTo>
                    <a:pt x="67" y="13"/>
                    <a:pt x="84" y="35"/>
                    <a:pt x="81" y="42"/>
                  </a:cubicBezTo>
                  <a:cubicBezTo>
                    <a:pt x="65" y="87"/>
                    <a:pt x="31" y="61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71"/>
            <p:cNvSpPr>
              <a:spLocks/>
            </p:cNvSpPr>
            <p:nvPr/>
          </p:nvSpPr>
          <p:spPr bwMode="auto">
            <a:xfrm>
              <a:off x="1098563" y="5826221"/>
              <a:ext cx="33338" cy="22225"/>
            </a:xfrm>
            <a:custGeom>
              <a:avLst/>
              <a:gdLst>
                <a:gd name="T0" fmla="*/ 93 w 94"/>
                <a:gd name="T1" fmla="*/ 44 h 59"/>
                <a:gd name="T2" fmla="*/ 10 w 94"/>
                <a:gd name="T3" fmla="*/ 59 h 59"/>
                <a:gd name="T4" fmla="*/ 0 w 94"/>
                <a:gd name="T5" fmla="*/ 45 h 59"/>
                <a:gd name="T6" fmla="*/ 33 w 94"/>
                <a:gd name="T7" fmla="*/ 5 h 59"/>
                <a:gd name="T8" fmla="*/ 94 w 94"/>
                <a:gd name="T9" fmla="*/ 16 h 59"/>
                <a:gd name="T10" fmla="*/ 93 w 94"/>
                <a:gd name="T1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9">
                  <a:moveTo>
                    <a:pt x="93" y="44"/>
                  </a:moveTo>
                  <a:cubicBezTo>
                    <a:pt x="65" y="49"/>
                    <a:pt x="38" y="54"/>
                    <a:pt x="10" y="59"/>
                  </a:cubicBezTo>
                  <a:cubicBezTo>
                    <a:pt x="7" y="54"/>
                    <a:pt x="3" y="50"/>
                    <a:pt x="0" y="45"/>
                  </a:cubicBezTo>
                  <a:cubicBezTo>
                    <a:pt x="11" y="31"/>
                    <a:pt x="20" y="8"/>
                    <a:pt x="33" y="5"/>
                  </a:cubicBezTo>
                  <a:cubicBezTo>
                    <a:pt x="52" y="0"/>
                    <a:pt x="74" y="12"/>
                    <a:pt x="94" y="16"/>
                  </a:cubicBezTo>
                  <a:cubicBezTo>
                    <a:pt x="94" y="26"/>
                    <a:pt x="93" y="35"/>
                    <a:pt x="9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72"/>
            <p:cNvSpPr>
              <a:spLocks/>
            </p:cNvSpPr>
            <p:nvPr/>
          </p:nvSpPr>
          <p:spPr bwMode="auto">
            <a:xfrm>
              <a:off x="1703408" y="5773833"/>
              <a:ext cx="30163" cy="26988"/>
            </a:xfrm>
            <a:custGeom>
              <a:avLst/>
              <a:gdLst>
                <a:gd name="T0" fmla="*/ 85 w 85"/>
                <a:gd name="T1" fmla="*/ 32 h 73"/>
                <a:gd name="T2" fmla="*/ 48 w 85"/>
                <a:gd name="T3" fmla="*/ 70 h 73"/>
                <a:gd name="T4" fmla="*/ 2 w 85"/>
                <a:gd name="T5" fmla="*/ 46 h 73"/>
                <a:gd name="T6" fmla="*/ 5 w 85"/>
                <a:gd name="T7" fmla="*/ 28 h 73"/>
                <a:gd name="T8" fmla="*/ 85 w 85"/>
                <a:gd name="T9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3">
                  <a:moveTo>
                    <a:pt x="85" y="32"/>
                  </a:moveTo>
                  <a:cubicBezTo>
                    <a:pt x="73" y="46"/>
                    <a:pt x="62" y="68"/>
                    <a:pt x="48" y="70"/>
                  </a:cubicBezTo>
                  <a:cubicBezTo>
                    <a:pt x="34" y="73"/>
                    <a:pt x="17" y="56"/>
                    <a:pt x="2" y="46"/>
                  </a:cubicBezTo>
                  <a:cubicBezTo>
                    <a:pt x="0" y="45"/>
                    <a:pt x="2" y="30"/>
                    <a:pt x="5" y="28"/>
                  </a:cubicBezTo>
                  <a:cubicBezTo>
                    <a:pt x="30" y="20"/>
                    <a:pt x="54" y="0"/>
                    <a:pt x="8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73"/>
            <p:cNvSpPr>
              <a:spLocks/>
            </p:cNvSpPr>
            <p:nvPr/>
          </p:nvSpPr>
          <p:spPr bwMode="auto">
            <a:xfrm>
              <a:off x="1609745" y="5778595"/>
              <a:ext cx="34925" cy="25400"/>
            </a:xfrm>
            <a:custGeom>
              <a:avLst/>
              <a:gdLst>
                <a:gd name="T0" fmla="*/ 94 w 94"/>
                <a:gd name="T1" fmla="*/ 16 h 70"/>
                <a:gd name="T2" fmla="*/ 56 w 94"/>
                <a:gd name="T3" fmla="*/ 70 h 70"/>
                <a:gd name="T4" fmla="*/ 5 w 94"/>
                <a:gd name="T5" fmla="*/ 23 h 70"/>
                <a:gd name="T6" fmla="*/ 94 w 94"/>
                <a:gd name="T7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70">
                  <a:moveTo>
                    <a:pt x="94" y="16"/>
                  </a:moveTo>
                  <a:cubicBezTo>
                    <a:pt x="81" y="34"/>
                    <a:pt x="71" y="48"/>
                    <a:pt x="56" y="70"/>
                  </a:cubicBezTo>
                  <a:cubicBezTo>
                    <a:pt x="36" y="53"/>
                    <a:pt x="13" y="41"/>
                    <a:pt x="5" y="23"/>
                  </a:cubicBezTo>
                  <a:cubicBezTo>
                    <a:pt x="0" y="10"/>
                    <a:pt x="55" y="0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74"/>
            <p:cNvSpPr>
              <a:spLocks/>
            </p:cNvSpPr>
            <p:nvPr/>
          </p:nvSpPr>
          <p:spPr bwMode="auto">
            <a:xfrm>
              <a:off x="987437" y="5808758"/>
              <a:ext cx="22225" cy="25400"/>
            </a:xfrm>
            <a:custGeom>
              <a:avLst/>
              <a:gdLst>
                <a:gd name="T0" fmla="*/ 60 w 60"/>
                <a:gd name="T1" fmla="*/ 70 h 70"/>
                <a:gd name="T2" fmla="*/ 0 w 60"/>
                <a:gd name="T3" fmla="*/ 56 h 70"/>
                <a:gd name="T4" fmla="*/ 38 w 60"/>
                <a:gd name="T5" fmla="*/ 0 h 70"/>
                <a:gd name="T6" fmla="*/ 57 w 60"/>
                <a:gd name="T7" fmla="*/ 5 h 70"/>
                <a:gd name="T8" fmla="*/ 60 w 6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0">
                  <a:moveTo>
                    <a:pt x="60" y="70"/>
                  </a:moveTo>
                  <a:cubicBezTo>
                    <a:pt x="36" y="64"/>
                    <a:pt x="23" y="61"/>
                    <a:pt x="0" y="56"/>
                  </a:cubicBezTo>
                  <a:cubicBezTo>
                    <a:pt x="15" y="34"/>
                    <a:pt x="26" y="17"/>
                    <a:pt x="38" y="0"/>
                  </a:cubicBezTo>
                  <a:cubicBezTo>
                    <a:pt x="44" y="2"/>
                    <a:pt x="51" y="3"/>
                    <a:pt x="57" y="5"/>
                  </a:cubicBezTo>
                  <a:cubicBezTo>
                    <a:pt x="58" y="25"/>
                    <a:pt x="59" y="45"/>
                    <a:pt x="6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5"/>
            <p:cNvSpPr>
              <a:spLocks/>
            </p:cNvSpPr>
            <p:nvPr/>
          </p:nvSpPr>
          <p:spPr bwMode="auto">
            <a:xfrm>
              <a:off x="1228740" y="5807171"/>
              <a:ext cx="17463" cy="22225"/>
            </a:xfrm>
            <a:custGeom>
              <a:avLst/>
              <a:gdLst>
                <a:gd name="T0" fmla="*/ 25 w 47"/>
                <a:gd name="T1" fmla="*/ 0 h 61"/>
                <a:gd name="T2" fmla="*/ 47 w 47"/>
                <a:gd name="T3" fmla="*/ 44 h 61"/>
                <a:gd name="T4" fmla="*/ 0 w 47"/>
                <a:gd name="T5" fmla="*/ 61 h 61"/>
                <a:gd name="T6" fmla="*/ 6 w 47"/>
                <a:gd name="T7" fmla="*/ 4 h 61"/>
                <a:gd name="T8" fmla="*/ 25 w 4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25" y="0"/>
                  </a:moveTo>
                  <a:cubicBezTo>
                    <a:pt x="32" y="15"/>
                    <a:pt x="40" y="30"/>
                    <a:pt x="47" y="44"/>
                  </a:cubicBezTo>
                  <a:cubicBezTo>
                    <a:pt x="32" y="50"/>
                    <a:pt x="16" y="56"/>
                    <a:pt x="0" y="61"/>
                  </a:cubicBezTo>
                  <a:cubicBezTo>
                    <a:pt x="2" y="42"/>
                    <a:pt x="4" y="23"/>
                    <a:pt x="6" y="4"/>
                  </a:cubicBezTo>
                  <a:cubicBezTo>
                    <a:pt x="12" y="3"/>
                    <a:pt x="19" y="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176"/>
            <p:cNvSpPr>
              <a:spLocks/>
            </p:cNvSpPr>
            <p:nvPr/>
          </p:nvSpPr>
          <p:spPr bwMode="auto">
            <a:xfrm>
              <a:off x="1012837" y="5784945"/>
              <a:ext cx="23813" cy="23813"/>
            </a:xfrm>
            <a:custGeom>
              <a:avLst/>
              <a:gdLst>
                <a:gd name="T0" fmla="*/ 0 w 66"/>
                <a:gd name="T1" fmla="*/ 43 h 64"/>
                <a:gd name="T2" fmla="*/ 37 w 66"/>
                <a:gd name="T3" fmla="*/ 0 h 64"/>
                <a:gd name="T4" fmla="*/ 66 w 66"/>
                <a:gd name="T5" fmla="*/ 34 h 64"/>
                <a:gd name="T6" fmla="*/ 18 w 66"/>
                <a:gd name="T7" fmla="*/ 64 h 64"/>
                <a:gd name="T8" fmla="*/ 0 w 66"/>
                <a:gd name="T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0" y="43"/>
                  </a:moveTo>
                  <a:cubicBezTo>
                    <a:pt x="13" y="28"/>
                    <a:pt x="25" y="14"/>
                    <a:pt x="37" y="0"/>
                  </a:cubicBezTo>
                  <a:cubicBezTo>
                    <a:pt x="47" y="11"/>
                    <a:pt x="56" y="23"/>
                    <a:pt x="66" y="34"/>
                  </a:cubicBezTo>
                  <a:cubicBezTo>
                    <a:pt x="50" y="44"/>
                    <a:pt x="34" y="54"/>
                    <a:pt x="18" y="64"/>
                  </a:cubicBezTo>
                  <a:cubicBezTo>
                    <a:pt x="12" y="57"/>
                    <a:pt x="6" y="50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177"/>
            <p:cNvSpPr>
              <a:spLocks/>
            </p:cNvSpPr>
            <p:nvPr/>
          </p:nvSpPr>
          <p:spPr bwMode="auto">
            <a:xfrm>
              <a:off x="1263665" y="5789708"/>
              <a:ext cx="25400" cy="22225"/>
            </a:xfrm>
            <a:custGeom>
              <a:avLst/>
              <a:gdLst>
                <a:gd name="T0" fmla="*/ 72 w 72"/>
                <a:gd name="T1" fmla="*/ 29 h 61"/>
                <a:gd name="T2" fmla="*/ 20 w 72"/>
                <a:gd name="T3" fmla="*/ 60 h 61"/>
                <a:gd name="T4" fmla="*/ 2 w 72"/>
                <a:gd name="T5" fmla="*/ 38 h 61"/>
                <a:gd name="T6" fmla="*/ 32 w 72"/>
                <a:gd name="T7" fmla="*/ 3 h 61"/>
                <a:gd name="T8" fmla="*/ 72 w 72"/>
                <a:gd name="T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1">
                  <a:moveTo>
                    <a:pt x="72" y="29"/>
                  </a:moveTo>
                  <a:cubicBezTo>
                    <a:pt x="49" y="43"/>
                    <a:pt x="35" y="54"/>
                    <a:pt x="20" y="60"/>
                  </a:cubicBezTo>
                  <a:cubicBezTo>
                    <a:pt x="17" y="61"/>
                    <a:pt x="0" y="42"/>
                    <a:pt x="2" y="38"/>
                  </a:cubicBezTo>
                  <a:cubicBezTo>
                    <a:pt x="9" y="24"/>
                    <a:pt x="19" y="10"/>
                    <a:pt x="32" y="3"/>
                  </a:cubicBezTo>
                  <a:cubicBezTo>
                    <a:pt x="37" y="0"/>
                    <a:pt x="52" y="16"/>
                    <a:pt x="7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78"/>
            <p:cNvSpPr>
              <a:spLocks/>
            </p:cNvSpPr>
            <p:nvPr/>
          </p:nvSpPr>
          <p:spPr bwMode="auto">
            <a:xfrm>
              <a:off x="1050938" y="5805583"/>
              <a:ext cx="20638" cy="17463"/>
            </a:xfrm>
            <a:custGeom>
              <a:avLst/>
              <a:gdLst>
                <a:gd name="T0" fmla="*/ 0 w 59"/>
                <a:gd name="T1" fmla="*/ 31 h 49"/>
                <a:gd name="T2" fmla="*/ 36 w 59"/>
                <a:gd name="T3" fmla="*/ 2 h 49"/>
                <a:gd name="T4" fmla="*/ 59 w 59"/>
                <a:gd name="T5" fmla="*/ 17 h 49"/>
                <a:gd name="T6" fmla="*/ 15 w 59"/>
                <a:gd name="T7" fmla="*/ 49 h 49"/>
                <a:gd name="T8" fmla="*/ 0 w 59"/>
                <a:gd name="T9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0" y="31"/>
                  </a:moveTo>
                  <a:cubicBezTo>
                    <a:pt x="12" y="21"/>
                    <a:pt x="23" y="9"/>
                    <a:pt x="36" y="2"/>
                  </a:cubicBezTo>
                  <a:cubicBezTo>
                    <a:pt x="40" y="0"/>
                    <a:pt x="52" y="12"/>
                    <a:pt x="59" y="17"/>
                  </a:cubicBezTo>
                  <a:cubicBezTo>
                    <a:pt x="45" y="28"/>
                    <a:pt x="30" y="39"/>
                    <a:pt x="15" y="49"/>
                  </a:cubicBezTo>
                  <a:cubicBezTo>
                    <a:pt x="10" y="43"/>
                    <a:pt x="5" y="37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79"/>
            <p:cNvSpPr>
              <a:spLocks/>
            </p:cNvSpPr>
            <p:nvPr/>
          </p:nvSpPr>
          <p:spPr bwMode="auto">
            <a:xfrm>
              <a:off x="1093801" y="5791295"/>
              <a:ext cx="20638" cy="15875"/>
            </a:xfrm>
            <a:custGeom>
              <a:avLst/>
              <a:gdLst>
                <a:gd name="T0" fmla="*/ 0 w 59"/>
                <a:gd name="T1" fmla="*/ 20 h 41"/>
                <a:gd name="T2" fmla="*/ 49 w 59"/>
                <a:gd name="T3" fmla="*/ 0 h 41"/>
                <a:gd name="T4" fmla="*/ 59 w 59"/>
                <a:gd name="T5" fmla="*/ 25 h 41"/>
                <a:gd name="T6" fmla="*/ 8 w 59"/>
                <a:gd name="T7" fmla="*/ 41 h 41"/>
                <a:gd name="T8" fmla="*/ 0 w 59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">
                  <a:moveTo>
                    <a:pt x="0" y="20"/>
                  </a:moveTo>
                  <a:cubicBezTo>
                    <a:pt x="16" y="13"/>
                    <a:pt x="33" y="6"/>
                    <a:pt x="49" y="0"/>
                  </a:cubicBezTo>
                  <a:cubicBezTo>
                    <a:pt x="52" y="8"/>
                    <a:pt x="56" y="17"/>
                    <a:pt x="59" y="25"/>
                  </a:cubicBezTo>
                  <a:cubicBezTo>
                    <a:pt x="42" y="31"/>
                    <a:pt x="25" y="36"/>
                    <a:pt x="8" y="41"/>
                  </a:cubicBezTo>
                  <a:cubicBezTo>
                    <a:pt x="5" y="34"/>
                    <a:pt x="3" y="27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98" name="AutoShape 2" descr="https://mail.google.com/mail/u/0?ui=2&amp;ik=45a66db743&amp;attid=0.3&amp;permmsgid=msg-f:1627997957769547510&amp;th=1697cf845fea4ef6&amp;view=fimg&amp;sz=s0-l75-ft&amp;attbid=ANGjdJ_0rc_sC75lQZoJfqe49iaDOBuAwuPOo7HzgBlQ_pdULDU0RpOJg7RW_ipSLlVtmZch2G9tx67048K2WHjJ0xi1CKcCRDjfaL__g52TzVKRnR9nQOo_F_4HPOg&amp;disp=emb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mail.google.com/mail/u/0?ui=2&amp;ik=45a66db743&amp;attid=0.3&amp;permmsgid=msg-f:1627997957769547510&amp;th=1697cf845fea4ef6&amp;view=fimg&amp;sz=s0-l75-ft&amp;attbid=ANGjdJ_0rc_sC75lQZoJfqe49iaDOBuAwuPOo7HzgBlQ_pdULDU0RpOJg7RW_ipSLlVtmZch2G9tx67048K2WHjJ0xi1CKcCRDjfaL__g52TzVKRnR9nQOo_F_4HPOg&amp;disp=emb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mail.google.com/mail/u/0?ui=2&amp;ik=45a66db743&amp;attid=0.3&amp;permmsgid=msg-f:1627997957769547510&amp;th=1697cf845fea4ef6&amp;view=fimg&amp;sz=s0-l75-ft&amp;attbid=ANGjdJ_0rc_sC75lQZoJfqe49iaDOBuAwuPOo7HzgBlQ_pdULDU0RpOJg7RW_ipSLlVtmZch2G9tx67048K2WHjJ0xi1CKcCRDjfaL__g52TzVKRnR9nQOo_F_4HPOg&amp;disp=emb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4\Downloads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1" y="3539067"/>
            <a:ext cx="4752385" cy="304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0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1336</Words>
  <Application>Microsoft Office PowerPoint</Application>
  <PresentationFormat>Широкоэкранный</PresentationFormat>
  <Paragraphs>231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Roboto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Шарафутдинова Ольга Анатольев</cp:lastModifiedBy>
  <cp:revision>320</cp:revision>
  <dcterms:created xsi:type="dcterms:W3CDTF">2020-06-04T15:47:34Z</dcterms:created>
  <dcterms:modified xsi:type="dcterms:W3CDTF">2020-11-13T08:33:37Z</dcterms:modified>
</cp:coreProperties>
</file>