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  <p:sldMasterId id="2147484485" r:id="rId2"/>
    <p:sldMasterId id="2147484512" r:id="rId3"/>
    <p:sldMasterId id="2147484566" r:id="rId4"/>
  </p:sldMasterIdLst>
  <p:notesMasterIdLst>
    <p:notesMasterId r:id="rId16"/>
  </p:notesMasterIdLst>
  <p:handoutMasterIdLst>
    <p:handoutMasterId r:id="rId17"/>
  </p:handoutMasterIdLst>
  <p:sldIdLst>
    <p:sldId id="934" r:id="rId5"/>
    <p:sldId id="954" r:id="rId6"/>
    <p:sldId id="968" r:id="rId7"/>
    <p:sldId id="970" r:id="rId8"/>
    <p:sldId id="974" r:id="rId9"/>
    <p:sldId id="975" r:id="rId10"/>
    <p:sldId id="976" r:id="rId11"/>
    <p:sldId id="977" r:id="rId12"/>
    <p:sldId id="979" r:id="rId13"/>
    <p:sldId id="946" r:id="rId14"/>
    <p:sldId id="956" r:id="rId15"/>
  </p:sldIdLst>
  <p:sldSz cx="12192000" cy="6858000"/>
  <p:notesSz cx="9928225" cy="67976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3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3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3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3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9301807-5547-48F9-A1F4-F2BC4F3D4F41}">
          <p14:sldIdLst>
            <p14:sldId id="934"/>
            <p14:sldId id="954"/>
            <p14:sldId id="968"/>
            <p14:sldId id="970"/>
            <p14:sldId id="974"/>
            <p14:sldId id="975"/>
            <p14:sldId id="976"/>
            <p14:sldId id="977"/>
            <p14:sldId id="979"/>
            <p14:sldId id="946"/>
            <p14:sldId id="9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2" userDrawn="1">
          <p15:clr>
            <a:srgbClr val="A4A3A4"/>
          </p15:clr>
        </p15:guide>
        <p15:guide id="2" pos="312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Филимонов Артем Геннадьевич" initials="ФАГ" lastIdx="1" clrIdx="0">
    <p:extLst>
      <p:ext uri="{19B8F6BF-5375-455C-9EA6-DF929625EA0E}">
        <p15:presenceInfo xmlns:p15="http://schemas.microsoft.com/office/powerpoint/2012/main" userId="S-1-5-21-3094736680-655620167-1374402164-58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333333"/>
    <a:srgbClr val="0000CC"/>
    <a:srgbClr val="FF8A3B"/>
    <a:srgbClr val="FF6600"/>
    <a:srgbClr val="99FFCC"/>
    <a:srgbClr val="FF8534"/>
    <a:srgbClr val="FFFFFF"/>
    <a:srgbClr val="FF7C8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15" autoAdjust="0"/>
    <p:restoredTop sz="94982" autoAdjust="0"/>
  </p:normalViewPr>
  <p:slideViewPr>
    <p:cSldViewPr>
      <p:cViewPr varScale="1">
        <p:scale>
          <a:sx n="115" d="100"/>
          <a:sy n="115" d="100"/>
        </p:scale>
        <p:origin x="138" y="1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96" y="-618"/>
      </p:cViewPr>
      <p:guideLst>
        <p:guide orient="horz" pos="2142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3F7626-491E-4C00-BC99-363F49D7FB8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70B9CD-606E-4A77-B3B4-999DC045B1B5}" type="pres">
      <dgm:prSet presAssocID="{F43F7626-491E-4C00-BC99-363F49D7FB8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F2B19F6-FA02-464E-A76D-938AD70738C9}" type="presOf" srcId="{F43F7626-491E-4C00-BC99-363F49D7FB8F}" destId="{0470B9CD-606E-4A77-B3B4-999DC045B1B5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2"/>
            <a:ext cx="4301226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2" tIns="45861" rIns="91722" bIns="4586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6999" y="12"/>
            <a:ext cx="4301226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2" tIns="45861" rIns="91722" bIns="4586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57962"/>
            <a:ext cx="4301226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2" tIns="45861" rIns="91722" bIns="45861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6999" y="6457962"/>
            <a:ext cx="4301226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2" tIns="45861" rIns="91722" bIns="4586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2A972D14-9D92-4865-ACF2-15BD628587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4727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2"/>
            <a:ext cx="4301226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2" tIns="45861" rIns="91722" bIns="4586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239" y="12"/>
            <a:ext cx="4304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2" tIns="45861" rIns="91722" bIns="4586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01925" y="509588"/>
            <a:ext cx="4533900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936" y="3228987"/>
            <a:ext cx="7940357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2" tIns="45861" rIns="91722" bIns="458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6374"/>
            <a:ext cx="4301226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2" tIns="45861" rIns="91722" bIns="45861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239" y="6456374"/>
            <a:ext cx="4304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2" tIns="45861" rIns="91722" bIns="4586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03CFFADD-0882-4C00-A59F-CAFB282563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49266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611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81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96400" y="115891"/>
            <a:ext cx="2895600" cy="6010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5891"/>
            <a:ext cx="8483600" cy="60102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838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115891"/>
            <a:ext cx="11582400" cy="6010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740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517" y="115891"/>
            <a:ext cx="10513483" cy="504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71533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517" y="115891"/>
            <a:ext cx="10513483" cy="504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  <a:endParaRPr lang="ru-RU" noProof="0" dirty="0" smtClean="0"/>
          </a:p>
        </p:txBody>
      </p:sp>
    </p:spTree>
    <p:extLst>
      <p:ext uri="{BB962C8B-B14F-4D97-AF65-F5344CB8AC3E}">
        <p14:creationId xmlns:p14="http://schemas.microsoft.com/office/powerpoint/2010/main" val="2395109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052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 userDrawn="1"/>
        </p:nvSpPr>
        <p:spPr bwMode="auto">
          <a:xfrm>
            <a:off x="10991851" y="6453188"/>
            <a:ext cx="96096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58E46DF-1CFD-458E-A6D2-9A0D595A532C}" type="slidenum">
              <a:rPr lang="ru-RU" altLang="ru-RU" sz="1000" b="0"/>
              <a:pPr algn="r" eaLnBrk="1" hangingPunct="1"/>
              <a:t>‹#›</a:t>
            </a:fld>
            <a:endParaRPr lang="ru-RU" altLang="ru-RU" sz="1000" b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06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826609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211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428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7107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953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5994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746505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955603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2701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96400" y="115891"/>
            <a:ext cx="2895600" cy="6010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5891"/>
            <a:ext cx="8483600" cy="60102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1493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115891"/>
            <a:ext cx="11582400" cy="6010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8591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517" y="115891"/>
            <a:ext cx="10513483" cy="504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 smtClean="0"/>
          </a:p>
        </p:txBody>
      </p:sp>
    </p:spTree>
    <p:extLst>
      <p:ext uri="{BB962C8B-B14F-4D97-AF65-F5344CB8AC3E}">
        <p14:creationId xmlns:p14="http://schemas.microsoft.com/office/powerpoint/2010/main" val="24931769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517" y="115891"/>
            <a:ext cx="10513483" cy="504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869619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170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153242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517" y="115891"/>
            <a:ext cx="10513483" cy="5048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9399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08267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517" y="115891"/>
            <a:ext cx="10513483" cy="5048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4864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9040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517" y="115891"/>
            <a:ext cx="10513483" cy="5048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4022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42091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317613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668354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517" y="115891"/>
            <a:ext cx="10513483" cy="5048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0877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96400" y="115891"/>
            <a:ext cx="2895600" cy="601027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5891"/>
            <a:ext cx="8483600" cy="60102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760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805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115891"/>
            <a:ext cx="11582400" cy="6010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1264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517" y="115891"/>
            <a:ext cx="10513483" cy="5048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 smtClean="0"/>
          </a:p>
        </p:txBody>
      </p:sp>
    </p:spTree>
    <p:extLst>
      <p:ext uri="{BB962C8B-B14F-4D97-AF65-F5344CB8AC3E}">
        <p14:creationId xmlns:p14="http://schemas.microsoft.com/office/powerpoint/2010/main" val="33236422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517" y="115891"/>
            <a:ext cx="10513483" cy="5048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 smtClean="0"/>
          </a:p>
        </p:txBody>
      </p:sp>
    </p:spTree>
    <p:extLst>
      <p:ext uri="{BB962C8B-B14F-4D97-AF65-F5344CB8AC3E}">
        <p14:creationId xmlns:p14="http://schemas.microsoft.com/office/powerpoint/2010/main" val="15953101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606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517" y="115891"/>
            <a:ext cx="10513483" cy="5048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7993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43711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517" y="115891"/>
            <a:ext cx="10513483" cy="5048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2871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3198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517" y="115891"/>
            <a:ext cx="10513483" cy="5048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889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3354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4269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239158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795312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517" y="115891"/>
            <a:ext cx="10513483" cy="5048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8453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96400" y="115891"/>
            <a:ext cx="2895600" cy="601027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5891"/>
            <a:ext cx="8483600" cy="60102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7139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115891"/>
            <a:ext cx="11582400" cy="6010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492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517" y="115891"/>
            <a:ext cx="10513483" cy="5048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487736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517" y="115891"/>
            <a:ext cx="10513483" cy="5048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 smtClean="0"/>
          </a:p>
        </p:txBody>
      </p:sp>
    </p:spTree>
    <p:extLst>
      <p:ext uri="{BB962C8B-B14F-4D97-AF65-F5344CB8AC3E}">
        <p14:creationId xmlns:p14="http://schemas.microsoft.com/office/powerpoint/2010/main" val="4236870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902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08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6735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10217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434" y="115889"/>
            <a:ext cx="10513484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Line 22"/>
          <p:cNvSpPr>
            <a:spLocks noChangeShapeType="1"/>
          </p:cNvSpPr>
          <p:nvPr/>
        </p:nvSpPr>
        <p:spPr bwMode="auto">
          <a:xfrm>
            <a:off x="334434" y="6356350"/>
            <a:ext cx="11857567" cy="0"/>
          </a:xfrm>
          <a:prstGeom prst="line">
            <a:avLst/>
          </a:prstGeom>
          <a:noFill/>
          <a:ln w="28575">
            <a:solidFill>
              <a:srgbClr val="FF800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300"/>
          </a:p>
        </p:txBody>
      </p:sp>
      <p:sp>
        <p:nvSpPr>
          <p:cNvPr id="1028" name="TextBox 7"/>
          <p:cNvSpPr txBox="1">
            <a:spLocks noChangeArrowheads="1"/>
          </p:cNvSpPr>
          <p:nvPr userDrawn="1"/>
        </p:nvSpPr>
        <p:spPr bwMode="auto">
          <a:xfrm>
            <a:off x="10991851" y="6453188"/>
            <a:ext cx="96096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9995B0C-B460-4C71-989E-02CC5EF29709}" type="slidenum">
              <a:rPr lang="ru-RU" altLang="ru-RU" sz="1000" b="0"/>
              <a:pPr algn="r" eaLnBrk="1" hangingPunct="1"/>
              <a:t>‹#›</a:t>
            </a:fld>
            <a:endParaRPr lang="ru-RU" altLang="ru-RU" sz="1000" b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32" y="6404943"/>
            <a:ext cx="2112268" cy="4084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82" r:id="rId1"/>
    <p:sldLayoutId id="2147484583" r:id="rId2"/>
    <p:sldLayoutId id="2147484584" r:id="rId3"/>
    <p:sldLayoutId id="2147484585" r:id="rId4"/>
    <p:sldLayoutId id="2147484586" r:id="rId5"/>
    <p:sldLayoutId id="2147484587" r:id="rId6"/>
    <p:sldLayoutId id="2147484588" r:id="rId7"/>
    <p:sldLayoutId id="2147484589" r:id="rId8"/>
    <p:sldLayoutId id="2147484590" r:id="rId9"/>
    <p:sldLayoutId id="2147484591" r:id="rId10"/>
    <p:sldLayoutId id="2147484592" r:id="rId11"/>
    <p:sldLayoutId id="2147484593" r:id="rId12"/>
    <p:sldLayoutId id="2147484594" r:id="rId13"/>
    <p:sldLayoutId id="2147484595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434" y="115889"/>
            <a:ext cx="10513484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Line 22"/>
          <p:cNvSpPr>
            <a:spLocks noChangeShapeType="1"/>
          </p:cNvSpPr>
          <p:nvPr userDrawn="1"/>
        </p:nvSpPr>
        <p:spPr bwMode="auto">
          <a:xfrm>
            <a:off x="334434" y="6356350"/>
            <a:ext cx="11857567" cy="0"/>
          </a:xfrm>
          <a:prstGeom prst="line">
            <a:avLst/>
          </a:prstGeom>
          <a:noFill/>
          <a:ln w="28575">
            <a:solidFill>
              <a:srgbClr val="FF800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300"/>
          </a:p>
        </p:txBody>
      </p:sp>
      <p:pic>
        <p:nvPicPr>
          <p:cNvPr id="2052" name="Рисунок 8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067" y="6427788"/>
            <a:ext cx="1953684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9"/>
          <p:cNvSpPr txBox="1">
            <a:spLocks noChangeArrowheads="1"/>
          </p:cNvSpPr>
          <p:nvPr userDrawn="1"/>
        </p:nvSpPr>
        <p:spPr bwMode="auto">
          <a:xfrm>
            <a:off x="10991851" y="6453188"/>
            <a:ext cx="96096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39F3A14-4320-47F8-9DEE-FC2D90950117}" type="slidenum">
              <a:rPr lang="ru-RU" altLang="ru-RU" sz="1000" b="0"/>
              <a:pPr algn="r" eaLnBrk="1" hangingPunct="1"/>
              <a:t>‹#›</a:t>
            </a:fld>
            <a:endParaRPr lang="ru-RU" altLang="ru-RU" sz="1000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6" r:id="rId1"/>
    <p:sldLayoutId id="2147484637" r:id="rId2"/>
    <p:sldLayoutId id="2147484597" r:id="rId3"/>
    <p:sldLayoutId id="2147484598" r:id="rId4"/>
    <p:sldLayoutId id="2147484599" r:id="rId5"/>
    <p:sldLayoutId id="2147484600" r:id="rId6"/>
    <p:sldLayoutId id="2147484601" r:id="rId7"/>
    <p:sldLayoutId id="2147484602" r:id="rId8"/>
    <p:sldLayoutId id="2147484603" r:id="rId9"/>
    <p:sldLayoutId id="2147484604" r:id="rId10"/>
    <p:sldLayoutId id="2147484605" r:id="rId11"/>
    <p:sldLayoutId id="2147484606" r:id="rId12"/>
    <p:sldLayoutId id="2147484607" r:id="rId13"/>
    <p:sldLayoutId id="2147484608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2"/>
          <p:cNvSpPr>
            <a:spLocks noChangeShapeType="1"/>
          </p:cNvSpPr>
          <p:nvPr userDrawn="1"/>
        </p:nvSpPr>
        <p:spPr bwMode="auto">
          <a:xfrm>
            <a:off x="334434" y="6356350"/>
            <a:ext cx="11857567" cy="0"/>
          </a:xfrm>
          <a:prstGeom prst="line">
            <a:avLst/>
          </a:prstGeom>
          <a:noFill/>
          <a:ln w="28575">
            <a:solidFill>
              <a:srgbClr val="FF800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300"/>
          </a:p>
        </p:txBody>
      </p:sp>
      <p:pic>
        <p:nvPicPr>
          <p:cNvPr id="3075" name="Рисунок 8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067" y="6427788"/>
            <a:ext cx="1953684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434" y="115889"/>
            <a:ext cx="10513484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7" name="TextBox 10"/>
          <p:cNvSpPr txBox="1">
            <a:spLocks noChangeArrowheads="1"/>
          </p:cNvSpPr>
          <p:nvPr userDrawn="1"/>
        </p:nvSpPr>
        <p:spPr bwMode="auto">
          <a:xfrm>
            <a:off x="10991851" y="6453188"/>
            <a:ext cx="96096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68562AD6-5487-4979-B9FD-190004352EC8}" type="slidenum">
              <a:rPr lang="ru-RU" altLang="ru-RU" sz="1000" b="0"/>
              <a:pPr algn="r" eaLnBrk="1" hangingPunct="1"/>
              <a:t>‹#›</a:t>
            </a:fld>
            <a:endParaRPr lang="ru-RU" altLang="ru-RU" sz="1000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9" r:id="rId1"/>
    <p:sldLayoutId id="2147484610" r:id="rId2"/>
    <p:sldLayoutId id="2147484611" r:id="rId3"/>
    <p:sldLayoutId id="2147484612" r:id="rId4"/>
    <p:sldLayoutId id="2147484613" r:id="rId5"/>
    <p:sldLayoutId id="2147484614" r:id="rId6"/>
    <p:sldLayoutId id="2147484615" r:id="rId7"/>
    <p:sldLayoutId id="2147484616" r:id="rId8"/>
    <p:sldLayoutId id="2147484617" r:id="rId9"/>
    <p:sldLayoutId id="2147484618" r:id="rId10"/>
    <p:sldLayoutId id="2147484619" r:id="rId11"/>
    <p:sldLayoutId id="2147484620" r:id="rId12"/>
    <p:sldLayoutId id="2147484621" r:id="rId13"/>
    <p:sldLayoutId id="2147484622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2"/>
          <p:cNvSpPr>
            <a:spLocks noChangeShapeType="1"/>
          </p:cNvSpPr>
          <p:nvPr userDrawn="1"/>
        </p:nvSpPr>
        <p:spPr bwMode="auto">
          <a:xfrm>
            <a:off x="334434" y="6356350"/>
            <a:ext cx="11857567" cy="0"/>
          </a:xfrm>
          <a:prstGeom prst="line">
            <a:avLst/>
          </a:prstGeom>
          <a:noFill/>
          <a:ln w="28575">
            <a:solidFill>
              <a:srgbClr val="FF800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300"/>
          </a:p>
        </p:txBody>
      </p:sp>
      <p:pic>
        <p:nvPicPr>
          <p:cNvPr id="4099" name="Рисунок 8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067" y="6427788"/>
            <a:ext cx="1953684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434" y="115889"/>
            <a:ext cx="10513484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101" name="TextBox 10"/>
          <p:cNvSpPr txBox="1">
            <a:spLocks noChangeArrowheads="1"/>
          </p:cNvSpPr>
          <p:nvPr userDrawn="1"/>
        </p:nvSpPr>
        <p:spPr bwMode="auto">
          <a:xfrm>
            <a:off x="10991851" y="6453188"/>
            <a:ext cx="96096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E9CC49C-2E2A-4CF5-BC1B-CA6612415DE1}" type="slidenum">
              <a:rPr lang="ru-RU" altLang="ru-RU" sz="1000" b="0"/>
              <a:pPr algn="r" eaLnBrk="1" hangingPunct="1"/>
              <a:t>‹#›</a:t>
            </a:fld>
            <a:endParaRPr lang="ru-RU" altLang="ru-RU" sz="1000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3" r:id="rId1"/>
    <p:sldLayoutId id="2147484624" r:id="rId2"/>
    <p:sldLayoutId id="2147484625" r:id="rId3"/>
    <p:sldLayoutId id="2147484626" r:id="rId4"/>
    <p:sldLayoutId id="2147484627" r:id="rId5"/>
    <p:sldLayoutId id="2147484628" r:id="rId6"/>
    <p:sldLayoutId id="2147484629" r:id="rId7"/>
    <p:sldLayoutId id="2147484630" r:id="rId8"/>
    <p:sldLayoutId id="2147484631" r:id="rId9"/>
    <p:sldLayoutId id="2147484632" r:id="rId10"/>
    <p:sldLayoutId id="2147484633" r:id="rId11"/>
    <p:sldLayoutId id="2147484634" r:id="rId12"/>
    <p:sldLayoutId id="2147484635" r:id="rId13"/>
    <p:sldLayoutId id="2147484636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7.jpeg"/><Relationship Id="rId5" Type="http://schemas.microsoft.com/office/2007/relationships/hdphoto" Target="../media/hdphoto1.wdp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67701" y="5805264"/>
            <a:ext cx="119887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АО «Татэнерго»</a:t>
            </a:r>
            <a:endParaRPr lang="en-US" sz="900" b="1" dirty="0">
              <a:solidFill>
                <a:srgbClr val="FF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532749"/>
            <a:ext cx="7632848" cy="5176931"/>
          </a:xfrm>
          <a:prstGeom prst="rect">
            <a:avLst/>
          </a:prstGeom>
          <a:ln w="104775">
            <a:solidFill>
              <a:srgbClr val="FF66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520282"/>
            <a:ext cx="1870208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78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07368" y="2780928"/>
            <a:ext cx="11315648" cy="504825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ВНИМАНИЕ!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 descr="C:\Users\MamochkinSN\AppData\Local\Microsoft\Windows\INetCache\Content.Outlook\YPW2KI9H\горизонтальный фирменный блок для узких горизонтальных форматов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6381328"/>
            <a:ext cx="3664585" cy="3359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7802408" y="6397948"/>
            <a:ext cx="3686369" cy="460052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69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659438" y="91720"/>
            <a:ext cx="11377264" cy="74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660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660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660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6600"/>
                </a:solidFill>
                <a:latin typeface="Calibri" pitchFamily="34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6600"/>
                </a:solidFill>
                <a:latin typeface="Times New Roman" pitchFamily="18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6600"/>
                </a:solidFill>
                <a:latin typeface="Times New Roman" pitchFamily="18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6600"/>
                </a:solidFill>
                <a:latin typeface="Times New Roman" pitchFamily="18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6600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ru-RU" sz="2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Технико-экономические показатели эффективности мероприятий ИП АО «Татэнерго» 2021г.  </a:t>
            </a:r>
            <a:endParaRPr lang="ru-RU" sz="26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564" y="1485984"/>
            <a:ext cx="5866725" cy="4641751"/>
          </a:xfrm>
          <a:prstGeom prst="rect">
            <a:avLst/>
          </a:prstGeom>
        </p:spPr>
      </p:pic>
      <p:sp>
        <p:nvSpPr>
          <p:cNvPr id="27" name="Заголовок 1"/>
          <p:cNvSpPr txBox="1">
            <a:spLocks/>
          </p:cNvSpPr>
          <p:nvPr/>
        </p:nvSpPr>
        <p:spPr bwMode="auto">
          <a:xfrm>
            <a:off x="71505" y="811621"/>
            <a:ext cx="6408712" cy="66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660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660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660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6600"/>
                </a:solidFill>
                <a:latin typeface="Calibri" pitchFamily="34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6600"/>
                </a:solidFill>
                <a:latin typeface="Times New Roman" pitchFamily="18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6600"/>
                </a:solidFill>
                <a:latin typeface="Times New Roman" pitchFamily="18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6600"/>
                </a:solidFill>
                <a:latin typeface="Times New Roman" pitchFamily="18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6600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ru-RU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С</a:t>
            </a:r>
            <a:r>
              <a:rPr lang="ru-RU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нижение потерь тепловой энергии в сетях</a:t>
            </a:r>
            <a:endParaRPr lang="ru-RU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759112" y="6132401"/>
            <a:ext cx="302207" cy="15879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8000">
                <a:srgbClr val="66CCFF"/>
              </a:gs>
              <a:gs pos="83000">
                <a:srgbClr val="3399FF"/>
              </a:gs>
              <a:gs pos="100000">
                <a:srgbClr val="3399FF"/>
              </a:gs>
            </a:gsLst>
            <a:lin ang="2400000" scaled="0"/>
          </a:gradFill>
          <a:ln>
            <a:solidFill>
              <a:srgbClr val="33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680028" y="6139236"/>
            <a:ext cx="302207" cy="15195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8000">
                <a:srgbClr val="FFCC99"/>
              </a:gs>
              <a:gs pos="83000">
                <a:srgbClr val="FF9966"/>
              </a:gs>
              <a:gs pos="100000">
                <a:srgbClr val="FF6600"/>
              </a:gs>
            </a:gsLst>
            <a:lin ang="2400000" scaled="0"/>
          </a:gra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0" name="Заголовок 1"/>
          <p:cNvSpPr txBox="1">
            <a:spLocks/>
          </p:cNvSpPr>
          <p:nvPr/>
        </p:nvSpPr>
        <p:spPr bwMode="auto">
          <a:xfrm>
            <a:off x="5066143" y="6028178"/>
            <a:ext cx="1258145" cy="30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660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660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660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6600"/>
                </a:solidFill>
                <a:latin typeface="Calibri" pitchFamily="34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6600"/>
                </a:solidFill>
                <a:latin typeface="Times New Roman" pitchFamily="18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6600"/>
                </a:solidFill>
                <a:latin typeface="Times New Roman" pitchFamily="18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6600"/>
                </a:solidFill>
                <a:latin typeface="Times New Roman" pitchFamily="18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6600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ru-RU" b="0" i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тыс. Гкал</a:t>
            </a:r>
            <a:endParaRPr lang="ru-RU" b="0" i="1" kern="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2440853" y="6028178"/>
            <a:ext cx="2222074" cy="33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660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660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660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6600"/>
                </a:solidFill>
                <a:latin typeface="Calibri" pitchFamily="34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6600"/>
                </a:solidFill>
                <a:latin typeface="Times New Roman" pitchFamily="18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6600"/>
                </a:solidFill>
                <a:latin typeface="Times New Roman" pitchFamily="18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6600"/>
                </a:solidFill>
                <a:latin typeface="Times New Roman" pitchFamily="18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6600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ru-RU" b="0" i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млн. руб.</a:t>
            </a:r>
            <a:endParaRPr lang="ru-RU" b="0" i="1" kern="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043203"/>
              </p:ext>
            </p:extLst>
          </p:nvPr>
        </p:nvGraphicFramePr>
        <p:xfrm>
          <a:off x="6576402" y="1124744"/>
          <a:ext cx="5449464" cy="5150903"/>
        </p:xfrm>
        <a:graphic>
          <a:graphicData uri="http://schemas.openxmlformats.org/drawingml/2006/table">
            <a:tbl>
              <a:tblPr/>
              <a:tblGrid>
                <a:gridCol w="5593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163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79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90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567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5916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№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п.п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 показателя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Единица измерения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 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09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план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факт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1842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Удельный расход топлива на производство единицы тепловой энергии, отпускаемой с коллекторов источников тепловой энергии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09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Казанская ТЭЦ-1</a:t>
                      </a:r>
                    </a:p>
                  </a:txBody>
                  <a:tcPr marL="46149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кг/Гкал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149,5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09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Казанская ТЭЦ-2</a:t>
                      </a:r>
                    </a:p>
                  </a:txBody>
                  <a:tcPr marL="46149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144,4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49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Набережночелнинская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ТЭЦ</a:t>
                      </a:r>
                    </a:p>
                  </a:txBody>
                  <a:tcPr marL="46149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128,6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49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КЦ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Набережночелнинская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ТЭЦ</a:t>
                      </a:r>
                    </a:p>
                  </a:txBody>
                  <a:tcPr marL="46149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199,4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180,8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63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Заинская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ГРЭС</a:t>
                      </a:r>
                    </a:p>
                  </a:txBody>
                  <a:tcPr marL="46149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173,2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2764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Количество прекращений подачи тепловой энергии, теплоносителя в результате технологических нарушений на тепловых сетях на 1 км тепловых сетей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509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Казанские тепловые сети</a:t>
                      </a:r>
                    </a:p>
                  </a:txBody>
                  <a:tcPr marL="46149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81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Набережно-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челнинские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тепловые сети</a:t>
                      </a:r>
                    </a:p>
                  </a:txBody>
                  <a:tcPr marL="46149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49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Нижнекамские тепловые сети</a:t>
                      </a:r>
                    </a:p>
                  </a:txBody>
                  <a:tcPr marL="46149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509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Заинская ГРЭС (ЦЭТС)</a:t>
                      </a:r>
                    </a:p>
                  </a:txBody>
                  <a:tcPr marL="46149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1842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Отношение величины технологических потерь тепловой энергии к материальной характеристике тепловой сети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509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Казанские тепловые сети</a:t>
                      </a:r>
                    </a:p>
                  </a:txBody>
                  <a:tcPr marL="46149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Гкал/год/м2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81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Набережночелнинские тепловые сети</a:t>
                      </a:r>
                    </a:p>
                  </a:txBody>
                  <a:tcPr marL="46149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49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Нижнекамские тепловые сети</a:t>
                      </a:r>
                    </a:p>
                  </a:txBody>
                  <a:tcPr marL="46149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509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Заинская ГРЭС (ЦЭТС)</a:t>
                      </a:r>
                    </a:p>
                  </a:txBody>
                  <a:tcPr marL="46149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01842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Величина технологических потерь при передаче тепловой энергии по тепловым сетям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509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Казанские тепловые сети</a:t>
                      </a:r>
                    </a:p>
                  </a:txBody>
                  <a:tcPr marL="46149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тыс. Гкал/год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081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Набережночелнинские тепловые сети</a:t>
                      </a:r>
                    </a:p>
                  </a:txBody>
                  <a:tcPr marL="46149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949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Нижнекамские тепловые сети</a:t>
                      </a:r>
                    </a:p>
                  </a:txBody>
                  <a:tcPr marL="46149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509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Заинская ГРЭС (ЦЭТС)</a:t>
                      </a:r>
                    </a:p>
                  </a:txBody>
                  <a:tcPr marL="46149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052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199456" y="136747"/>
            <a:ext cx="10729192" cy="76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660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660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660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6600"/>
                </a:solidFill>
                <a:latin typeface="Calibri" pitchFamily="34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6600"/>
                </a:solidFill>
                <a:latin typeface="Times New Roman" pitchFamily="18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6600"/>
                </a:solidFill>
                <a:latin typeface="Times New Roman" pitchFamily="18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6600"/>
                </a:solidFill>
                <a:latin typeface="Times New Roman" pitchFamily="18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6600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ru-RU" sz="2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Итоги выполнения инвестиционной </a:t>
            </a:r>
            <a:r>
              <a:rPr lang="ru-RU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программы</a:t>
            </a:r>
          </a:p>
          <a:p>
            <a:pPr algn="ctr">
              <a:defRPr/>
            </a:pPr>
            <a:r>
              <a:rPr lang="ru-RU" sz="2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АО «Татэнерго» за 2021 год  </a:t>
            </a:r>
            <a:endParaRPr lang="ru-RU" sz="26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76348" y="949994"/>
            <a:ext cx="865123" cy="338554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ru-RU" sz="1600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66313" y="3900127"/>
            <a:ext cx="943050" cy="338554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ru-RU" sz="1600" dirty="0">
              <a:solidFill>
                <a:srgbClr val="0000CC"/>
              </a:solidFill>
              <a:latin typeface="+mn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159213"/>
              </p:ext>
            </p:extLst>
          </p:nvPr>
        </p:nvGraphicFramePr>
        <p:xfrm>
          <a:off x="839416" y="966018"/>
          <a:ext cx="10873208" cy="4865424"/>
        </p:xfrm>
        <a:graphic>
          <a:graphicData uri="http://schemas.openxmlformats.org/drawingml/2006/table">
            <a:tbl>
              <a:tblPr/>
              <a:tblGrid>
                <a:gridCol w="23658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65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968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500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014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343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1810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4654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5E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год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2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КВЛ, </a:t>
                      </a:r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млн</a:t>
                      </a:r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руб.(</a:t>
                      </a:r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без НДС</a:t>
                      </a:r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E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Кол-во (факт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E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Объем замены сетей, п.км.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81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План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5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Факт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5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</a:t>
                      </a:r>
                      <a:b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выполнения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5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мероприятий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5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 т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ч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b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ПИР б/л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5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93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4=3/2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23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АО "Татэнерго"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2 523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54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Станции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54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Сети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1 713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32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 том числе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80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Казань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80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Сети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80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Наб Челны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80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Сети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80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Нижнекамск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80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Сети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80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Заинск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80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Сети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578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79376" y="116632"/>
            <a:ext cx="11521280" cy="829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660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660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660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6600"/>
                </a:solidFill>
                <a:latin typeface="Calibri" pitchFamily="34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6600"/>
                </a:solidFill>
                <a:latin typeface="Times New Roman" pitchFamily="18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6600"/>
                </a:solidFill>
                <a:latin typeface="Times New Roman" pitchFamily="18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6600"/>
                </a:solidFill>
                <a:latin typeface="Times New Roman" pitchFamily="18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6600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ru-RU" sz="2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Финансирование мероприятий инвестиционной программы 2022г. </a:t>
            </a:r>
          </a:p>
          <a:p>
            <a:pPr algn="ctr">
              <a:defRPr/>
            </a:pPr>
            <a:r>
              <a:rPr lang="ru-RU" sz="2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и потребность на уровне тарифной заявки на 2023г.  </a:t>
            </a:r>
            <a:endParaRPr lang="ru-RU" sz="26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946550"/>
            <a:ext cx="10369152" cy="525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6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1115273" y="1505501"/>
            <a:ext cx="10729192" cy="473284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15273" y="1009359"/>
            <a:ext cx="10729192" cy="473284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68" y="126949"/>
            <a:ext cx="11521280" cy="689736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Факторы исполнения инвестиционной программы </a:t>
            </a:r>
            <a:b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АО «Татэнерго» 2022г.</a:t>
            </a:r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949349440"/>
              </p:ext>
            </p:extLst>
          </p:nvPr>
        </p:nvGraphicFramePr>
        <p:xfrm>
          <a:off x="2495600" y="6349489"/>
          <a:ext cx="12072664" cy="1336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трелка вправо 5"/>
          <p:cNvSpPr/>
          <p:nvPr/>
        </p:nvSpPr>
        <p:spPr>
          <a:xfrm>
            <a:off x="3615552" y="1059168"/>
            <a:ext cx="504056" cy="331589"/>
          </a:xfrm>
          <a:prstGeom prst="rightArrow">
            <a:avLst/>
          </a:prstGeom>
          <a:solidFill>
            <a:srgbClr val="FF00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2495600" y="1897976"/>
            <a:ext cx="7968539" cy="526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2400" u="sng" kern="0" dirty="0" smtClean="0">
                <a:solidFill>
                  <a:srgbClr val="FF8A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Нестабильность цен на материалы</a:t>
            </a:r>
            <a:endParaRPr lang="ru-RU" sz="2400" u="sng" kern="0" dirty="0">
              <a:solidFill>
                <a:srgbClr val="FF8A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5480" y="2371260"/>
            <a:ext cx="9201150" cy="39814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9534" y="627999"/>
            <a:ext cx="958600" cy="95969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591" y="1373601"/>
            <a:ext cx="1053797" cy="895728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164056" y="1052203"/>
            <a:ext cx="23750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4D4D4D"/>
                </a:solidFill>
              </a:rPr>
              <a:t>Рост цен на </a:t>
            </a:r>
            <a:r>
              <a:rPr lang="ru-RU" sz="1600" dirty="0" smtClean="0">
                <a:solidFill>
                  <a:srgbClr val="4D4D4D"/>
                </a:solidFill>
              </a:rPr>
              <a:t>ресурсы</a:t>
            </a:r>
            <a:endParaRPr lang="ru-RU" sz="1600" dirty="0">
              <a:solidFill>
                <a:srgbClr val="4D4D4D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22747" y="1082050"/>
            <a:ext cx="55249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Снижение темпов обновления основных фондов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9495622" y="1077586"/>
            <a:ext cx="504056" cy="331589"/>
          </a:xfrm>
          <a:prstGeom prst="rightArrow">
            <a:avLst/>
          </a:prstGeom>
          <a:solidFill>
            <a:srgbClr val="FF00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0049932" y="1076724"/>
            <a:ext cx="23750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</a:rPr>
              <a:t>Рост </a:t>
            </a:r>
            <a:r>
              <a:rPr lang="ru-RU" sz="1600" dirty="0" smtClean="0">
                <a:solidFill>
                  <a:srgbClr val="FF0000"/>
                </a:solidFill>
              </a:rPr>
              <a:t>износа!!!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115273" y="1544149"/>
            <a:ext cx="118214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4D4D4D"/>
                </a:solidFill>
              </a:rPr>
              <a:t>Замена оборудования и корректировка проектов в рамках замещения ТМЦ импортного производства</a:t>
            </a:r>
            <a:endParaRPr lang="ru-RU" sz="160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26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51384" y="34077"/>
            <a:ext cx="11377264" cy="1004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660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660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660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6600"/>
                </a:solidFill>
                <a:latin typeface="Calibri" pitchFamily="34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6600"/>
                </a:solidFill>
                <a:latin typeface="Times New Roman" pitchFamily="18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6600"/>
                </a:solidFill>
                <a:latin typeface="Times New Roman" pitchFamily="18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6600"/>
                </a:solidFill>
                <a:latin typeface="Times New Roman" pitchFamily="18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FF6600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ru-RU" sz="2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Влияние роста цен на объёмы замены тепловых сетей по </a:t>
            </a:r>
            <a:r>
              <a:rPr lang="ru-RU" sz="2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материальной характеристике за 2019-2022гг.</a:t>
            </a:r>
            <a:endParaRPr lang="ru-RU" sz="26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56" y="1038216"/>
            <a:ext cx="9793088" cy="527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5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4138022" y="0"/>
            <a:ext cx="4762923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928039" y="-6789"/>
            <a:ext cx="9196329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 автоматизации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мониторинга СОДК с применением технологии LoRaWAN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19" y="71530"/>
            <a:ext cx="2386589" cy="469393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4227586" y="858253"/>
            <a:ext cx="20608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latin typeface="Arial" pitchFamily="34" charset="0"/>
                <a:cs typeface="Arial" pitchFamily="34" charset="0"/>
              </a:rPr>
              <a:t>Базовые станции</a:t>
            </a:r>
          </a:p>
          <a:p>
            <a:pPr algn="ctr"/>
            <a:r>
              <a:rPr lang="ru-RU" sz="105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050" b="1" dirty="0">
                <a:latin typeface="Arial" pitchFamily="34" charset="0"/>
                <a:cs typeface="Arial" pitchFamily="34" charset="0"/>
              </a:rPr>
              <a:t>LoRaWAN</a:t>
            </a:r>
            <a:endParaRPr lang="ru-RU" sz="105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9" name="Picture 6" descr="https://amurtechprofil.ru/wp-content/uploads/2019/01/Screener-at-des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459" y="4904893"/>
            <a:ext cx="2138655" cy="144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8336095" y="6367631"/>
            <a:ext cx="538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latin typeface="Arial" pitchFamily="34" charset="0"/>
                <a:cs typeface="Arial" pitchFamily="34" charset="0"/>
              </a:rPr>
              <a:t>АРМ</a:t>
            </a:r>
          </a:p>
        </p:txBody>
      </p:sp>
      <p:pic>
        <p:nvPicPr>
          <p:cNvPr id="54" name="Рисунок 53" descr="https://argoivanovo.ru/lorawan/images/dev/tube2.pn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522" r="3400" b="25529"/>
          <a:stretch/>
        </p:blipFill>
        <p:spPr bwMode="auto">
          <a:xfrm>
            <a:off x="2717897" y="2754709"/>
            <a:ext cx="1356930" cy="5505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" name="Облако 54"/>
          <p:cNvSpPr/>
          <p:nvPr/>
        </p:nvSpPr>
        <p:spPr>
          <a:xfrm>
            <a:off x="4235268" y="2768941"/>
            <a:ext cx="2061835" cy="1572019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Беспроводная сеть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LoRaWAN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636876" y="1967380"/>
            <a:ext cx="157321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err="1">
                <a:latin typeface="Arial" pitchFamily="34" charset="0"/>
                <a:cs typeface="Arial" pitchFamily="34" charset="0"/>
              </a:rPr>
              <a:t>LoRaWAN</a:t>
            </a:r>
            <a:r>
              <a:rPr lang="en-US" sz="105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50" b="1" dirty="0">
                <a:latin typeface="Arial" pitchFamily="34" charset="0"/>
                <a:cs typeface="Arial" pitchFamily="34" charset="0"/>
              </a:rPr>
              <a:t>модем сбора данных</a:t>
            </a:r>
            <a:r>
              <a:rPr lang="ru-RU" sz="1200" b="1" dirty="0"/>
              <a:t>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481419" y="4406961"/>
            <a:ext cx="10927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Arial" pitchFamily="34" charset="0"/>
                <a:cs typeface="Arial" pitchFamily="34" charset="0"/>
              </a:rPr>
              <a:t>к сигнальным </a:t>
            </a:r>
          </a:p>
          <a:p>
            <a:pPr algn="ctr"/>
            <a:r>
              <a:rPr lang="ru-RU" sz="1000" b="1" dirty="0">
                <a:latin typeface="Arial" pitchFamily="34" charset="0"/>
                <a:cs typeface="Arial" pitchFamily="34" charset="0"/>
              </a:rPr>
              <a:t>проводам СОДК</a:t>
            </a:r>
          </a:p>
        </p:txBody>
      </p:sp>
      <p:pic>
        <p:nvPicPr>
          <p:cNvPr id="58" name="Picture 6" descr="https://steeltreyd.ru/wp-content/uploads/2017/04/Kovera-dlya-sistem-ODK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7" t="10379" r="25596" b="52429"/>
          <a:stretch/>
        </p:blipFill>
        <p:spPr bwMode="auto">
          <a:xfrm>
            <a:off x="1362629" y="3152389"/>
            <a:ext cx="917591" cy="77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396" y="2301586"/>
            <a:ext cx="428520" cy="5171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7" name="Picture 4" descr="G:\РАБОТА\Презентация\LoraWAN\Картинки\1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9250" y1="16000" x2="29250" y2="16000"/>
                        <a14:foregroundMark x1="24000" y1="23750" x2="24000" y2="23750"/>
                        <a14:foregroundMark x1="38750" y1="13500" x2="38750" y2="13500"/>
                        <a14:foregroundMark x1="30500" y1="12250" x2="30500" y2="12250"/>
                        <a14:foregroundMark x1="35250" y1="14250" x2="35250" y2="14250"/>
                        <a14:foregroundMark x1="37750" y1="15500" x2="37750" y2="15500"/>
                        <a14:foregroundMark x1="52500" y1="16250" x2="52500" y2="16250"/>
                        <a14:foregroundMark x1="47750" y1="14500" x2="47750" y2="14500"/>
                        <a14:foregroundMark x1="52750" y1="13000" x2="52750" y2="13000"/>
                        <a14:foregroundMark x1="62250" y1="14000" x2="62250" y2="14000"/>
                        <a14:foregroundMark x1="71250" y1="15000" x2="71250" y2="15000"/>
                        <a14:foregroundMark x1="67000" y1="13000" x2="67000" y2="13000"/>
                        <a14:foregroundMark x1="57000" y1="14500" x2="57000" y2="14500"/>
                        <a14:foregroundMark x1="63250" y1="16500" x2="63250" y2="16500"/>
                        <a14:foregroundMark x1="57750" y1="14250" x2="57750" y2="14250"/>
                        <a14:foregroundMark x1="46000" y1="12500" x2="46000" y2="12500"/>
                        <a14:foregroundMark x1="42500" y1="11750" x2="42500" y2="11750"/>
                        <a14:foregroundMark x1="34000" y1="10750" x2="34000" y2="10750"/>
                        <a14:foregroundMark x1="55750" y1="10750" x2="55750" y2="10750"/>
                        <a14:foregroundMark x1="62750" y1="10750" x2="62750" y2="10750"/>
                        <a14:foregroundMark x1="64500" y1="11000" x2="64500" y2="11000"/>
                        <a14:foregroundMark x1="60250" y1="86250" x2="60250" y2="86250"/>
                        <a14:foregroundMark x1="60750" y1="88250" x2="60750" y2="88250"/>
                        <a14:foregroundMark x1="58500" y1="87000" x2="58500" y2="87000"/>
                        <a14:foregroundMark x1="58250" y1="83250" x2="58250" y2="83250"/>
                        <a14:foregroundMark x1="67250" y1="11250" x2="67250" y2="11250"/>
                        <a14:foregroundMark x1="63500" y1="11250" x2="63500" y2="11250"/>
                        <a14:foregroundMark x1="59750" y1="10750" x2="59750" y2="10750"/>
                        <a14:foregroundMark x1="54250" y1="10500" x2="54250" y2="10500"/>
                        <a14:foregroundMark x1="43750" y1="10750" x2="43750" y2="10750"/>
                        <a14:foregroundMark x1="39000" y1="10750" x2="39000" y2="10750"/>
                        <a14:foregroundMark x1="32250" y1="11000" x2="32250" y2="11000"/>
                        <a14:foregroundMark x1="31750" y1="11000" x2="31750" y2="11000"/>
                        <a14:foregroundMark x1="30500" y1="11250" x2="30500" y2="11250"/>
                        <a14:foregroundMark x1="40750" y1="10500" x2="40750" y2="10500"/>
                        <a14:foregroundMark x1="43250" y1="10750" x2="43250" y2="10750"/>
                        <a14:foregroundMark x1="46000" y1="10500" x2="46250" y2="10500"/>
                        <a14:foregroundMark x1="57500" y1="10500" x2="57500" y2="10500"/>
                        <a14:foregroundMark x1="63750" y1="10500" x2="63750" y2="10500"/>
                        <a14:foregroundMark x1="66500" y1="10750" x2="66500" y2="10750"/>
                        <a14:foregroundMark x1="65500" y1="10500" x2="65500" y2="10500"/>
                        <a14:foregroundMark x1="24516" y1="32903" x2="24516" y2="32903"/>
                        <a14:foregroundMark x1="29677" y1="16774" x2="29677" y2="16774"/>
                        <a14:foregroundMark x1="29355" y1="21613" x2="29355" y2="21613"/>
                        <a14:foregroundMark x1="30000" y1="26774" x2="30645" y2="26774"/>
                        <a14:foregroundMark x1="39677" y1="28065" x2="40645" y2="28065"/>
                        <a14:foregroundMark x1="52903" y1="29032" x2="52903" y2="29032"/>
                        <a14:foregroundMark x1="53548" y1="27097" x2="53548" y2="27097"/>
                        <a14:foregroundMark x1="52581" y1="27097" x2="52581" y2="27097"/>
                        <a14:foregroundMark x1="44194" y1="28065" x2="44194" y2="28065"/>
                        <a14:foregroundMark x1="41613" y1="27097" x2="41613" y2="27097"/>
                        <a14:foregroundMark x1="41290" y1="25484" x2="41290" y2="25484"/>
                        <a14:foregroundMark x1="48065" y1="24194" x2="49677" y2="24194"/>
                        <a14:foregroundMark x1="53226" y1="24194" x2="54194" y2="25161"/>
                        <a14:foregroundMark x1="50645" y1="31935" x2="50645" y2="31935"/>
                        <a14:foregroundMark x1="50968" y1="33548" x2="50968" y2="33548"/>
                        <a14:foregroundMark x1="51935" y1="35161" x2="51935" y2="35161"/>
                        <a14:foregroundMark x1="49032" y1="28065" x2="49032" y2="28065"/>
                        <a14:foregroundMark x1="57097" y1="48387" x2="57097" y2="48387"/>
                        <a14:foregroundMark x1="58710" y1="44516" x2="58710" y2="44516"/>
                        <a14:foregroundMark x1="58710" y1="42903" x2="58710" y2="42903"/>
                        <a14:foregroundMark x1="53548" y1="41935" x2="53548" y2="41935"/>
                        <a14:foregroundMark x1="40968" y1="43548" x2="40968" y2="43548"/>
                        <a14:foregroundMark x1="62581" y1="87419" x2="62581" y2="87419"/>
                        <a14:foregroundMark x1="73636" y1="32727" x2="73636" y2="32727"/>
                        <a14:foregroundMark x1="77727" y1="21818" x2="77727" y2="21818"/>
                        <a14:foregroundMark x1="79091" y1="18182" x2="79091" y2="18182"/>
                        <a14:foregroundMark x1="78182" y1="36364" x2="78182" y2="36364"/>
                        <a14:foregroundMark x1="70909" y1="45455" x2="70909" y2="45455"/>
                        <a14:foregroundMark x1="67273" y1="53636" x2="67273" y2="53636"/>
                        <a14:foregroundMark x1="68636" y1="29091" x2="68636" y2="29091"/>
                        <a14:foregroundMark x1="60000" y1="25455" x2="60000" y2="25455"/>
                        <a14:foregroundMark x1="60000" y1="36364" x2="60909" y2="39545"/>
                        <a14:foregroundMark x1="68636" y1="43182" x2="68636" y2="43182"/>
                        <a14:foregroundMark x1="68182" y1="54091" x2="68182" y2="54091"/>
                        <a14:foregroundMark x1="66818" y1="66364" x2="66818" y2="66364"/>
                        <a14:foregroundMark x1="64545" y1="70455" x2="64545" y2="70455"/>
                        <a14:foregroundMark x1="57727" y1="72273" x2="57727" y2="72273"/>
                        <a14:foregroundMark x1="46364" y1="74545" x2="46364" y2="74545"/>
                        <a14:foregroundMark x1="34545" y1="75000" x2="34545" y2="75000"/>
                        <a14:foregroundMark x1="33182" y1="72727" x2="33182" y2="72727"/>
                        <a14:foregroundMark x1="31818" y1="62273" x2="31818" y2="62273"/>
                        <a14:foregroundMark x1="30455" y1="56364" x2="30455" y2="56364"/>
                        <a14:foregroundMark x1="30455" y1="47273" x2="30455" y2="47273"/>
                        <a14:foregroundMark x1="29545" y1="42273" x2="29545" y2="42273"/>
                        <a14:foregroundMark x1="40455" y1="56818" x2="40455" y2="56818"/>
                        <a14:foregroundMark x1="50909" y1="63182" x2="50909" y2="63182"/>
                        <a14:foregroundMark x1="56364" y1="61818" x2="56364" y2="61818"/>
                        <a14:foregroundMark x1="46818" y1="52727" x2="46818" y2="52727"/>
                        <a14:foregroundMark x1="70000" y1="58636" x2="70000" y2="58636"/>
                        <a14:foregroundMark x1="70000" y1="65000" x2="73636" y2="73636"/>
                        <a14:foregroundMark x1="74545" y1="74545" x2="74545" y2="74545"/>
                        <a14:foregroundMark x1="74545" y1="78636" x2="74545" y2="78636"/>
                        <a14:foregroundMark x1="74091" y1="81818" x2="74091" y2="81818"/>
                        <a14:foregroundMark x1="33182" y1="83182" x2="33182" y2="83182"/>
                        <a14:foregroundMark x1="35455" y1="85455" x2="35455" y2="85455"/>
                        <a14:foregroundMark x1="53182" y1="80909" x2="53182" y2="80909"/>
                        <a14:foregroundMark x1="47273" y1="82727" x2="47273" y2="82727"/>
                        <a14:foregroundMark x1="38182" y1="82727" x2="38182" y2="82727"/>
                        <a14:foregroundMark x1="45455" y1="84545" x2="45455" y2="84545"/>
                        <a14:foregroundMark x1="67273" y1="84545" x2="67273" y2="84545"/>
                        <a14:foregroundMark x1="62727" y1="85000" x2="62727" y2="85000"/>
                        <a14:backgroundMark x1="66818" y1="84545" x2="66818" y2="84545"/>
                        <a14:backgroundMark x1="68182" y1="83182" x2="68182" y2="83182"/>
                        <a14:backgroundMark x1="74091" y1="81364" x2="74091" y2="81364"/>
                        <a14:backgroundMark x1="74545" y1="79091" x2="74545" y2="79091"/>
                        <a14:backgroundMark x1="74545" y1="77273" x2="74545" y2="7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23" r="14325"/>
          <a:stretch/>
        </p:blipFill>
        <p:spPr bwMode="auto">
          <a:xfrm>
            <a:off x="6850396" y="2709429"/>
            <a:ext cx="492698" cy="71146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796" y="4216379"/>
            <a:ext cx="428520" cy="5171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695" y="825515"/>
            <a:ext cx="505938" cy="5171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4" name="Picture 4" descr="G:\РАБОТА\Презентация\LoraWAN\Картинки\1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9250" y1="16000" x2="29250" y2="16000"/>
                        <a14:foregroundMark x1="24000" y1="23750" x2="24000" y2="23750"/>
                        <a14:foregroundMark x1="38750" y1="13500" x2="38750" y2="13500"/>
                        <a14:foregroundMark x1="30500" y1="12250" x2="30500" y2="12250"/>
                        <a14:foregroundMark x1="35250" y1="14250" x2="35250" y2="14250"/>
                        <a14:foregroundMark x1="37750" y1="15500" x2="37750" y2="15500"/>
                        <a14:foregroundMark x1="52500" y1="16250" x2="52500" y2="16250"/>
                        <a14:foregroundMark x1="47750" y1="14500" x2="47750" y2="14500"/>
                        <a14:foregroundMark x1="52750" y1="13000" x2="52750" y2="13000"/>
                        <a14:foregroundMark x1="62250" y1="14000" x2="62250" y2="14000"/>
                        <a14:foregroundMark x1="71250" y1="15000" x2="71250" y2="15000"/>
                        <a14:foregroundMark x1="67000" y1="13000" x2="67000" y2="13000"/>
                        <a14:foregroundMark x1="57000" y1="14500" x2="57000" y2="14500"/>
                        <a14:foregroundMark x1="63250" y1="16500" x2="63250" y2="16500"/>
                        <a14:foregroundMark x1="57750" y1="14250" x2="57750" y2="14250"/>
                        <a14:foregroundMark x1="46000" y1="12500" x2="46000" y2="12500"/>
                        <a14:foregroundMark x1="42500" y1="11750" x2="42500" y2="11750"/>
                        <a14:foregroundMark x1="34000" y1="10750" x2="34000" y2="10750"/>
                        <a14:foregroundMark x1="55750" y1="10750" x2="55750" y2="10750"/>
                        <a14:foregroundMark x1="62750" y1="10750" x2="62750" y2="10750"/>
                        <a14:foregroundMark x1="64500" y1="11000" x2="64500" y2="11000"/>
                        <a14:foregroundMark x1="60250" y1="86250" x2="60250" y2="86250"/>
                        <a14:foregroundMark x1="60750" y1="88250" x2="60750" y2="88250"/>
                        <a14:foregroundMark x1="58500" y1="87000" x2="58500" y2="87000"/>
                        <a14:foregroundMark x1="58250" y1="83250" x2="58250" y2="83250"/>
                        <a14:foregroundMark x1="67250" y1="11250" x2="67250" y2="11250"/>
                        <a14:foregroundMark x1="63500" y1="11250" x2="63500" y2="11250"/>
                        <a14:foregroundMark x1="59750" y1="10750" x2="59750" y2="10750"/>
                        <a14:foregroundMark x1="54250" y1="10500" x2="54250" y2="10500"/>
                        <a14:foregroundMark x1="43750" y1="10750" x2="43750" y2="10750"/>
                        <a14:foregroundMark x1="39000" y1="10750" x2="39000" y2="10750"/>
                        <a14:foregroundMark x1="32250" y1="11000" x2="32250" y2="11000"/>
                        <a14:foregroundMark x1="31750" y1="11000" x2="31750" y2="11000"/>
                        <a14:foregroundMark x1="30500" y1="11250" x2="30500" y2="11250"/>
                        <a14:foregroundMark x1="40750" y1="10500" x2="40750" y2="10500"/>
                        <a14:foregroundMark x1="43250" y1="10750" x2="43250" y2="10750"/>
                        <a14:foregroundMark x1="46000" y1="10500" x2="46250" y2="10500"/>
                        <a14:foregroundMark x1="57500" y1="10500" x2="57500" y2="10500"/>
                        <a14:foregroundMark x1="63750" y1="10500" x2="63750" y2="10500"/>
                        <a14:foregroundMark x1="66500" y1="10750" x2="66500" y2="10750"/>
                        <a14:foregroundMark x1="65500" y1="10500" x2="65500" y2="10500"/>
                        <a14:foregroundMark x1="24516" y1="32903" x2="24516" y2="32903"/>
                        <a14:foregroundMark x1="29677" y1="16774" x2="29677" y2="16774"/>
                        <a14:foregroundMark x1="29355" y1="21613" x2="29355" y2="21613"/>
                        <a14:foregroundMark x1="30000" y1="26774" x2="30645" y2="26774"/>
                        <a14:foregroundMark x1="39677" y1="28065" x2="40645" y2="28065"/>
                        <a14:foregroundMark x1="52903" y1="29032" x2="52903" y2="29032"/>
                        <a14:foregroundMark x1="53548" y1="27097" x2="53548" y2="27097"/>
                        <a14:foregroundMark x1="52581" y1="27097" x2="52581" y2="27097"/>
                        <a14:foregroundMark x1="44194" y1="28065" x2="44194" y2="28065"/>
                        <a14:foregroundMark x1="41613" y1="27097" x2="41613" y2="27097"/>
                        <a14:foregroundMark x1="41290" y1="25484" x2="41290" y2="25484"/>
                        <a14:foregroundMark x1="48065" y1="24194" x2="49677" y2="24194"/>
                        <a14:foregroundMark x1="53226" y1="24194" x2="54194" y2="25161"/>
                        <a14:foregroundMark x1="50645" y1="31935" x2="50645" y2="31935"/>
                        <a14:foregroundMark x1="50968" y1="33548" x2="50968" y2="33548"/>
                        <a14:foregroundMark x1="51935" y1="35161" x2="51935" y2="35161"/>
                        <a14:foregroundMark x1="49032" y1="28065" x2="49032" y2="28065"/>
                        <a14:foregroundMark x1="57097" y1="48387" x2="57097" y2="48387"/>
                        <a14:foregroundMark x1="58710" y1="44516" x2="58710" y2="44516"/>
                        <a14:foregroundMark x1="58710" y1="42903" x2="58710" y2="42903"/>
                        <a14:foregroundMark x1="53548" y1="41935" x2="53548" y2="41935"/>
                        <a14:foregroundMark x1="40968" y1="43548" x2="40968" y2="43548"/>
                        <a14:foregroundMark x1="62581" y1="87419" x2="62581" y2="87419"/>
                        <a14:foregroundMark x1="73636" y1="32727" x2="73636" y2="32727"/>
                        <a14:foregroundMark x1="77727" y1="21818" x2="77727" y2="21818"/>
                        <a14:foregroundMark x1="79091" y1="18182" x2="79091" y2="18182"/>
                        <a14:foregroundMark x1="78182" y1="36364" x2="78182" y2="36364"/>
                        <a14:foregroundMark x1="70909" y1="45455" x2="70909" y2="45455"/>
                        <a14:foregroundMark x1="67273" y1="53636" x2="67273" y2="53636"/>
                        <a14:foregroundMark x1="68636" y1="29091" x2="68636" y2="29091"/>
                        <a14:foregroundMark x1="60000" y1="25455" x2="60000" y2="25455"/>
                        <a14:foregroundMark x1="60000" y1="36364" x2="60909" y2="39545"/>
                        <a14:foregroundMark x1="68636" y1="43182" x2="68636" y2="43182"/>
                        <a14:foregroundMark x1="68182" y1="54091" x2="68182" y2="54091"/>
                        <a14:foregroundMark x1="66818" y1="66364" x2="66818" y2="66364"/>
                        <a14:foregroundMark x1="64545" y1="70455" x2="64545" y2="70455"/>
                        <a14:foregroundMark x1="57727" y1="72273" x2="57727" y2="72273"/>
                        <a14:foregroundMark x1="46364" y1="74545" x2="46364" y2="74545"/>
                        <a14:foregroundMark x1="34545" y1="75000" x2="34545" y2="75000"/>
                        <a14:foregroundMark x1="33182" y1="72727" x2="33182" y2="72727"/>
                        <a14:foregroundMark x1="31818" y1="62273" x2="31818" y2="62273"/>
                        <a14:foregroundMark x1="30455" y1="56364" x2="30455" y2="56364"/>
                        <a14:foregroundMark x1="30455" y1="47273" x2="30455" y2="47273"/>
                        <a14:foregroundMark x1="29545" y1="42273" x2="29545" y2="42273"/>
                        <a14:foregroundMark x1="40455" y1="56818" x2="40455" y2="56818"/>
                        <a14:foregroundMark x1="50909" y1="63182" x2="50909" y2="63182"/>
                        <a14:foregroundMark x1="56364" y1="61818" x2="56364" y2="61818"/>
                        <a14:foregroundMark x1="46818" y1="52727" x2="46818" y2="52727"/>
                        <a14:foregroundMark x1="70000" y1="58636" x2="70000" y2="58636"/>
                        <a14:foregroundMark x1="70000" y1="65000" x2="73636" y2="73636"/>
                        <a14:foregroundMark x1="74545" y1="74545" x2="74545" y2="74545"/>
                        <a14:foregroundMark x1="74545" y1="78636" x2="74545" y2="78636"/>
                        <a14:foregroundMark x1="74091" y1="81818" x2="74091" y2="81818"/>
                        <a14:foregroundMark x1="33182" y1="83182" x2="33182" y2="83182"/>
                        <a14:foregroundMark x1="35455" y1="85455" x2="35455" y2="85455"/>
                        <a14:foregroundMark x1="53182" y1="80909" x2="53182" y2="80909"/>
                        <a14:foregroundMark x1="47273" y1="82727" x2="47273" y2="82727"/>
                        <a14:foregroundMark x1="38182" y1="82727" x2="38182" y2="82727"/>
                        <a14:foregroundMark x1="45455" y1="84545" x2="45455" y2="84545"/>
                        <a14:foregroundMark x1="67273" y1="84545" x2="67273" y2="84545"/>
                        <a14:foregroundMark x1="62727" y1="85000" x2="62727" y2="85000"/>
                        <a14:backgroundMark x1="66818" y1="84545" x2="66818" y2="84545"/>
                        <a14:backgroundMark x1="68182" y1="83182" x2="68182" y2="83182"/>
                        <a14:backgroundMark x1="74091" y1="81364" x2="74091" y2="81364"/>
                        <a14:backgroundMark x1="74545" y1="79091" x2="74545" y2="79091"/>
                        <a14:backgroundMark x1="74545" y1="77273" x2="74545" y2="7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23" r="14325"/>
          <a:stretch/>
        </p:blipFill>
        <p:spPr bwMode="auto">
          <a:xfrm>
            <a:off x="6102432" y="1189153"/>
            <a:ext cx="581711" cy="71146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KashapovMM\Desktop\Безымянный-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27" y="3942258"/>
            <a:ext cx="2100574" cy="138659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TextBox 77"/>
          <p:cNvSpPr txBox="1"/>
          <p:nvPr/>
        </p:nvSpPr>
        <p:spPr>
          <a:xfrm>
            <a:off x="1851653" y="5651464"/>
            <a:ext cx="13825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Изоляция из ППУ</a:t>
            </a:r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>
            <a:off x="1781364" y="5225036"/>
            <a:ext cx="113105" cy="669881"/>
          </a:xfrm>
          <a:prstGeom prst="lin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1883122" y="5877272"/>
            <a:ext cx="971959" cy="0"/>
          </a:xfrm>
          <a:prstGeom prst="lin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5" name="TextBox 94"/>
          <p:cNvSpPr txBox="1"/>
          <p:nvPr/>
        </p:nvSpPr>
        <p:spPr>
          <a:xfrm>
            <a:off x="176272" y="3468452"/>
            <a:ext cx="13825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Труба-оболочка</a:t>
            </a:r>
          </a:p>
        </p:txBody>
      </p:sp>
      <p:cxnSp>
        <p:nvCxnSpPr>
          <p:cNvPr id="96" name="Прямая соединительная линия 95"/>
          <p:cNvCxnSpPr/>
          <p:nvPr/>
        </p:nvCxnSpPr>
        <p:spPr>
          <a:xfrm flipH="1" flipV="1">
            <a:off x="1126385" y="3716762"/>
            <a:ext cx="123929" cy="397137"/>
          </a:xfrm>
          <a:prstGeom prst="lin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flipV="1">
            <a:off x="351554" y="3714750"/>
            <a:ext cx="772396" cy="2012"/>
          </a:xfrm>
          <a:prstGeom prst="lin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8" name="TextBox 97"/>
          <p:cNvSpPr txBox="1"/>
          <p:nvPr/>
        </p:nvSpPr>
        <p:spPr>
          <a:xfrm>
            <a:off x="165409" y="5398051"/>
            <a:ext cx="13825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Стальная труба</a:t>
            </a:r>
          </a:p>
        </p:txBody>
      </p:sp>
      <p:cxnSp>
        <p:nvCxnSpPr>
          <p:cNvPr id="105" name="Прямая соединительная линия 104"/>
          <p:cNvCxnSpPr/>
          <p:nvPr/>
        </p:nvCxnSpPr>
        <p:spPr>
          <a:xfrm flipH="1">
            <a:off x="1286370" y="4813252"/>
            <a:ext cx="401375" cy="823569"/>
          </a:xfrm>
          <a:prstGeom prst="lin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 flipV="1">
            <a:off x="262737" y="5645279"/>
            <a:ext cx="1037077" cy="8827"/>
          </a:xfrm>
          <a:prstGeom prst="lin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3" name="TextBox 72"/>
          <p:cNvSpPr txBox="1"/>
          <p:nvPr/>
        </p:nvSpPr>
        <p:spPr>
          <a:xfrm>
            <a:off x="2756473" y="2383099"/>
            <a:ext cx="1366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МУР </a:t>
            </a:r>
            <a:r>
              <a:rPr lang="ru-RU" sz="1200" b="1" dirty="0"/>
              <a:t>1001.5 </a:t>
            </a:r>
            <a:r>
              <a:rPr lang="en-US" sz="1200" b="1" dirty="0"/>
              <a:t>TDT</a:t>
            </a:r>
            <a:endParaRPr lang="ru-RU" sz="1200" b="1" dirty="0"/>
          </a:p>
        </p:txBody>
      </p:sp>
      <p:sp>
        <p:nvSpPr>
          <p:cNvPr id="9" name="Молния 8"/>
          <p:cNvSpPr/>
          <p:nvPr/>
        </p:nvSpPr>
        <p:spPr>
          <a:xfrm rot="5152715">
            <a:off x="5000270" y="1757396"/>
            <a:ext cx="1382782" cy="717263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Молния 93"/>
          <p:cNvSpPr/>
          <p:nvPr/>
        </p:nvSpPr>
        <p:spPr>
          <a:xfrm rot="11615802">
            <a:off x="5017396" y="3902026"/>
            <a:ext cx="708920" cy="939777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0" name="Соединительная линия уступом 59"/>
          <p:cNvCxnSpPr>
            <a:stCxn id="54" idx="2"/>
          </p:cNvCxnSpPr>
          <p:nvPr/>
        </p:nvCxnSpPr>
        <p:spPr>
          <a:xfrm rot="5400000">
            <a:off x="2281595" y="3064023"/>
            <a:ext cx="873553" cy="1355982"/>
          </a:xfrm>
          <a:prstGeom prst="bentConnector2">
            <a:avLst/>
          </a:prstGeom>
          <a:ln>
            <a:tailEnd type="triangle" w="med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7" name="Соединительная линия уступом 106"/>
          <p:cNvCxnSpPr/>
          <p:nvPr/>
        </p:nvCxnSpPr>
        <p:spPr>
          <a:xfrm rot="5400000" flipH="1" flipV="1">
            <a:off x="1863105" y="3413316"/>
            <a:ext cx="1909507" cy="1554957"/>
          </a:xfrm>
          <a:prstGeom prst="bentConnector3">
            <a:avLst>
              <a:gd name="adj1" fmla="val 1116"/>
            </a:avLst>
          </a:prstGeom>
          <a:ln>
            <a:tailEnd type="triangle" w="med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12" name="Рисунок 111"/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1" t="11504" r="25894" b="13197"/>
          <a:stretch/>
        </p:blipFill>
        <p:spPr>
          <a:xfrm flipH="1">
            <a:off x="6773270" y="3077851"/>
            <a:ext cx="622629" cy="1446106"/>
          </a:xfrm>
          <a:prstGeom prst="rect">
            <a:avLst/>
          </a:prstGeom>
        </p:spPr>
      </p:pic>
      <p:sp>
        <p:nvSpPr>
          <p:cNvPr id="111" name="Молния 110"/>
          <p:cNvSpPr/>
          <p:nvPr/>
        </p:nvSpPr>
        <p:spPr>
          <a:xfrm rot="19916719">
            <a:off x="4006080" y="2779104"/>
            <a:ext cx="724233" cy="739911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1" t="11504" r="25894" b="13197"/>
          <a:stretch/>
        </p:blipFill>
        <p:spPr>
          <a:xfrm flipH="1">
            <a:off x="5513407" y="5053693"/>
            <a:ext cx="622629" cy="1446106"/>
          </a:xfrm>
          <a:prstGeom prst="rect">
            <a:avLst/>
          </a:prstGeom>
        </p:spPr>
      </p:pic>
      <p:pic>
        <p:nvPicPr>
          <p:cNvPr id="82" name="Picture 4" descr="G:\РАБОТА\Презентация\LoraWAN\Картинки\1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9250" y1="16000" x2="29250" y2="16000"/>
                        <a14:foregroundMark x1="24000" y1="23750" x2="24000" y2="23750"/>
                        <a14:foregroundMark x1="38750" y1="13500" x2="38750" y2="13500"/>
                        <a14:foregroundMark x1="30500" y1="12250" x2="30500" y2="12250"/>
                        <a14:foregroundMark x1="35250" y1="14250" x2="35250" y2="14250"/>
                        <a14:foregroundMark x1="37750" y1="15500" x2="37750" y2="15500"/>
                        <a14:foregroundMark x1="52500" y1="16250" x2="52500" y2="16250"/>
                        <a14:foregroundMark x1="47750" y1="14500" x2="47750" y2="14500"/>
                        <a14:foregroundMark x1="52750" y1="13000" x2="52750" y2="13000"/>
                        <a14:foregroundMark x1="62250" y1="14000" x2="62250" y2="14000"/>
                        <a14:foregroundMark x1="71250" y1="15000" x2="71250" y2="15000"/>
                        <a14:foregroundMark x1="67000" y1="13000" x2="67000" y2="13000"/>
                        <a14:foregroundMark x1="57000" y1="14500" x2="57000" y2="14500"/>
                        <a14:foregroundMark x1="63250" y1="16500" x2="63250" y2="16500"/>
                        <a14:foregroundMark x1="57750" y1="14250" x2="57750" y2="14250"/>
                        <a14:foregroundMark x1="46000" y1="12500" x2="46000" y2="12500"/>
                        <a14:foregroundMark x1="42500" y1="11750" x2="42500" y2="11750"/>
                        <a14:foregroundMark x1="34000" y1="10750" x2="34000" y2="10750"/>
                        <a14:foregroundMark x1="55750" y1="10750" x2="55750" y2="10750"/>
                        <a14:foregroundMark x1="62750" y1="10750" x2="62750" y2="10750"/>
                        <a14:foregroundMark x1="64500" y1="11000" x2="64500" y2="11000"/>
                        <a14:foregroundMark x1="60250" y1="86250" x2="60250" y2="86250"/>
                        <a14:foregroundMark x1="60750" y1="88250" x2="60750" y2="88250"/>
                        <a14:foregroundMark x1="58500" y1="87000" x2="58500" y2="87000"/>
                        <a14:foregroundMark x1="58250" y1="83250" x2="58250" y2="83250"/>
                        <a14:foregroundMark x1="67250" y1="11250" x2="67250" y2="11250"/>
                        <a14:foregroundMark x1="63500" y1="11250" x2="63500" y2="11250"/>
                        <a14:foregroundMark x1="59750" y1="10750" x2="59750" y2="10750"/>
                        <a14:foregroundMark x1="54250" y1="10500" x2="54250" y2="10500"/>
                        <a14:foregroundMark x1="43750" y1="10750" x2="43750" y2="10750"/>
                        <a14:foregroundMark x1="39000" y1="10750" x2="39000" y2="10750"/>
                        <a14:foregroundMark x1="32250" y1="11000" x2="32250" y2="11000"/>
                        <a14:foregroundMark x1="31750" y1="11000" x2="31750" y2="11000"/>
                        <a14:foregroundMark x1="30500" y1="11250" x2="30500" y2="11250"/>
                        <a14:foregroundMark x1="40750" y1="10500" x2="40750" y2="10500"/>
                        <a14:foregroundMark x1="43250" y1="10750" x2="43250" y2="10750"/>
                        <a14:foregroundMark x1="46000" y1="10500" x2="46250" y2="10500"/>
                        <a14:foregroundMark x1="57500" y1="10500" x2="57500" y2="10500"/>
                        <a14:foregroundMark x1="63750" y1="10500" x2="63750" y2="10500"/>
                        <a14:foregroundMark x1="66500" y1="10750" x2="66500" y2="10750"/>
                        <a14:foregroundMark x1="65500" y1="10500" x2="65500" y2="10500"/>
                        <a14:foregroundMark x1="24516" y1="32903" x2="24516" y2="32903"/>
                        <a14:foregroundMark x1="29677" y1="16774" x2="29677" y2="16774"/>
                        <a14:foregroundMark x1="29355" y1="21613" x2="29355" y2="21613"/>
                        <a14:foregroundMark x1="30000" y1="26774" x2="30645" y2="26774"/>
                        <a14:foregroundMark x1="39677" y1="28065" x2="40645" y2="28065"/>
                        <a14:foregroundMark x1="52903" y1="29032" x2="52903" y2="29032"/>
                        <a14:foregroundMark x1="53548" y1="27097" x2="53548" y2="27097"/>
                        <a14:foregroundMark x1="52581" y1="27097" x2="52581" y2="27097"/>
                        <a14:foregroundMark x1="44194" y1="28065" x2="44194" y2="28065"/>
                        <a14:foregroundMark x1="41613" y1="27097" x2="41613" y2="27097"/>
                        <a14:foregroundMark x1="41290" y1="25484" x2="41290" y2="25484"/>
                        <a14:foregroundMark x1="48065" y1="24194" x2="49677" y2="24194"/>
                        <a14:foregroundMark x1="53226" y1="24194" x2="54194" y2="25161"/>
                        <a14:foregroundMark x1="50645" y1="31935" x2="50645" y2="31935"/>
                        <a14:foregroundMark x1="50968" y1="33548" x2="50968" y2="33548"/>
                        <a14:foregroundMark x1="51935" y1="35161" x2="51935" y2="35161"/>
                        <a14:foregroundMark x1="49032" y1="28065" x2="49032" y2="28065"/>
                        <a14:foregroundMark x1="57097" y1="48387" x2="57097" y2="48387"/>
                        <a14:foregroundMark x1="58710" y1="44516" x2="58710" y2="44516"/>
                        <a14:foregroundMark x1="58710" y1="42903" x2="58710" y2="42903"/>
                        <a14:foregroundMark x1="53548" y1="41935" x2="53548" y2="41935"/>
                        <a14:foregroundMark x1="40968" y1="43548" x2="40968" y2="43548"/>
                        <a14:foregroundMark x1="62581" y1="87419" x2="62581" y2="87419"/>
                        <a14:foregroundMark x1="73636" y1="32727" x2="73636" y2="32727"/>
                        <a14:foregroundMark x1="77727" y1="21818" x2="77727" y2="21818"/>
                        <a14:foregroundMark x1="79091" y1="18182" x2="79091" y2="18182"/>
                        <a14:foregroundMark x1="78182" y1="36364" x2="78182" y2="36364"/>
                        <a14:foregroundMark x1="70909" y1="45455" x2="70909" y2="45455"/>
                        <a14:foregroundMark x1="67273" y1="53636" x2="67273" y2="53636"/>
                        <a14:foregroundMark x1="68636" y1="29091" x2="68636" y2="29091"/>
                        <a14:foregroundMark x1="60000" y1="25455" x2="60000" y2="25455"/>
                        <a14:foregroundMark x1="60000" y1="36364" x2="60909" y2="39545"/>
                        <a14:foregroundMark x1="68636" y1="43182" x2="68636" y2="43182"/>
                        <a14:foregroundMark x1="68182" y1="54091" x2="68182" y2="54091"/>
                        <a14:foregroundMark x1="66818" y1="66364" x2="66818" y2="66364"/>
                        <a14:foregroundMark x1="64545" y1="70455" x2="64545" y2="70455"/>
                        <a14:foregroundMark x1="57727" y1="72273" x2="57727" y2="72273"/>
                        <a14:foregroundMark x1="46364" y1="74545" x2="46364" y2="74545"/>
                        <a14:foregroundMark x1="34545" y1="75000" x2="34545" y2="75000"/>
                        <a14:foregroundMark x1="33182" y1="72727" x2="33182" y2="72727"/>
                        <a14:foregroundMark x1="31818" y1="62273" x2="31818" y2="62273"/>
                        <a14:foregroundMark x1="30455" y1="56364" x2="30455" y2="56364"/>
                        <a14:foregroundMark x1="30455" y1="47273" x2="30455" y2="47273"/>
                        <a14:foregroundMark x1="29545" y1="42273" x2="29545" y2="42273"/>
                        <a14:foregroundMark x1="40455" y1="56818" x2="40455" y2="56818"/>
                        <a14:foregroundMark x1="50909" y1="63182" x2="50909" y2="63182"/>
                        <a14:foregroundMark x1="56364" y1="61818" x2="56364" y2="61818"/>
                        <a14:foregroundMark x1="46818" y1="52727" x2="46818" y2="52727"/>
                        <a14:foregroundMark x1="70000" y1="58636" x2="70000" y2="58636"/>
                        <a14:foregroundMark x1="70000" y1="65000" x2="73636" y2="73636"/>
                        <a14:foregroundMark x1="74545" y1="74545" x2="74545" y2="74545"/>
                        <a14:foregroundMark x1="74545" y1="78636" x2="74545" y2="78636"/>
                        <a14:foregroundMark x1="74091" y1="81818" x2="74091" y2="81818"/>
                        <a14:foregroundMark x1="33182" y1="83182" x2="33182" y2="83182"/>
                        <a14:foregroundMark x1="35455" y1="85455" x2="35455" y2="85455"/>
                        <a14:foregroundMark x1="53182" y1="80909" x2="53182" y2="80909"/>
                        <a14:foregroundMark x1="47273" y1="82727" x2="47273" y2="82727"/>
                        <a14:foregroundMark x1="38182" y1="82727" x2="38182" y2="82727"/>
                        <a14:foregroundMark x1="45455" y1="84545" x2="45455" y2="84545"/>
                        <a14:foregroundMark x1="67273" y1="84545" x2="67273" y2="84545"/>
                        <a14:foregroundMark x1="62727" y1="85000" x2="62727" y2="85000"/>
                        <a14:backgroundMark x1="66818" y1="84545" x2="66818" y2="84545"/>
                        <a14:backgroundMark x1="68182" y1="83182" x2="68182" y2="83182"/>
                        <a14:backgroundMark x1="74091" y1="81364" x2="74091" y2="81364"/>
                        <a14:backgroundMark x1="74545" y1="79091" x2="74545" y2="79091"/>
                        <a14:backgroundMark x1="74545" y1="77273" x2="74545" y2="7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23" r="14325"/>
          <a:stretch/>
        </p:blipFill>
        <p:spPr bwMode="auto">
          <a:xfrm>
            <a:off x="5590796" y="4624222"/>
            <a:ext cx="492698" cy="71146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Рисунок 112"/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1" t="11504" r="25894" b="13197"/>
          <a:stretch/>
        </p:blipFill>
        <p:spPr>
          <a:xfrm flipH="1">
            <a:off x="6101064" y="1572674"/>
            <a:ext cx="622629" cy="1446106"/>
          </a:xfrm>
          <a:prstGeom prst="rect">
            <a:avLst/>
          </a:prstGeom>
        </p:spPr>
      </p:pic>
      <p:sp>
        <p:nvSpPr>
          <p:cNvPr id="93" name="Молния 92"/>
          <p:cNvSpPr/>
          <p:nvPr/>
        </p:nvSpPr>
        <p:spPr>
          <a:xfrm rot="7926564">
            <a:off x="5686686" y="2699016"/>
            <a:ext cx="1393926" cy="52362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Соединительная линия уступом 16"/>
          <p:cNvCxnSpPr/>
          <p:nvPr/>
        </p:nvCxnSpPr>
        <p:spPr>
          <a:xfrm rot="16200000" flipH="1">
            <a:off x="5763373" y="2321418"/>
            <a:ext cx="3412607" cy="1571064"/>
          </a:xfrm>
          <a:prstGeom prst="bentConnector3">
            <a:avLst>
              <a:gd name="adj1" fmla="val 318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Соединительная линия уступом 69"/>
          <p:cNvCxnSpPr>
            <a:stCxn id="77" idx="3"/>
          </p:cNvCxnSpPr>
          <p:nvPr/>
        </p:nvCxnSpPr>
        <p:spPr>
          <a:xfrm>
            <a:off x="7343094" y="3065160"/>
            <a:ext cx="781585" cy="1742497"/>
          </a:xfrm>
          <a:prstGeom prst="bentConnector2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Соединительная линия уступом 73"/>
          <p:cNvCxnSpPr>
            <a:stCxn id="82" idx="3"/>
          </p:cNvCxnSpPr>
          <p:nvPr/>
        </p:nvCxnSpPr>
        <p:spPr>
          <a:xfrm>
            <a:off x="6083494" y="4979953"/>
            <a:ext cx="1789726" cy="3705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048328" y="1189153"/>
            <a:ext cx="3076040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 smtClean="0"/>
              <a:t>Участники</a:t>
            </a:r>
            <a:r>
              <a:rPr lang="ru-RU" sz="1600" dirty="0" smtClean="0"/>
              <a:t>:</a:t>
            </a:r>
          </a:p>
          <a:p>
            <a:r>
              <a:rPr lang="ru-RU" b="0" dirty="0"/>
              <a:t> </a:t>
            </a:r>
            <a:r>
              <a:rPr lang="ru-RU" b="0" dirty="0" smtClean="0"/>
              <a:t>- АО «Татэнерго»;</a:t>
            </a:r>
          </a:p>
          <a:p>
            <a:r>
              <a:rPr lang="ru-RU" b="0" dirty="0"/>
              <a:t> </a:t>
            </a:r>
            <a:r>
              <a:rPr lang="ru-RU" b="0" dirty="0" smtClean="0"/>
              <a:t>- ООО «ТатАИСЭнерго»;</a:t>
            </a:r>
          </a:p>
          <a:p>
            <a:r>
              <a:rPr lang="ru-RU" b="0" dirty="0"/>
              <a:t> </a:t>
            </a:r>
            <a:r>
              <a:rPr lang="ru-RU" b="0" dirty="0" smtClean="0"/>
              <a:t>- ООО «Вега-Абсолют»;</a:t>
            </a:r>
          </a:p>
          <a:p>
            <a:r>
              <a:rPr lang="ru-RU" b="0" dirty="0"/>
              <a:t> </a:t>
            </a:r>
            <a:r>
              <a:rPr lang="ru-RU" b="0" dirty="0" smtClean="0"/>
              <a:t>- ООО «НТЦ АРГО».</a:t>
            </a:r>
          </a:p>
          <a:p>
            <a:endParaRPr lang="ru-RU" dirty="0"/>
          </a:p>
          <a:p>
            <a:r>
              <a:rPr lang="ru-RU" sz="1600" u="sng" dirty="0" smtClean="0"/>
              <a:t>Параметры проекта</a:t>
            </a:r>
            <a:r>
              <a:rPr lang="ru-RU" sz="1600" dirty="0" smtClean="0"/>
              <a:t>:</a:t>
            </a:r>
          </a:p>
          <a:p>
            <a:r>
              <a:rPr lang="ru-RU" dirty="0" smtClean="0"/>
              <a:t>Стоимость проекта</a:t>
            </a:r>
          </a:p>
          <a:p>
            <a:r>
              <a:rPr lang="ru-RU" dirty="0"/>
              <a:t> </a:t>
            </a:r>
            <a:r>
              <a:rPr lang="ru-RU" dirty="0" smtClean="0"/>
              <a:t>  29,3 </a:t>
            </a:r>
            <a:r>
              <a:rPr lang="ru-RU" dirty="0" err="1" smtClean="0"/>
              <a:t>млн.руб</a:t>
            </a:r>
            <a:r>
              <a:rPr lang="ru-RU" dirty="0" smtClean="0"/>
              <a:t>.:</a:t>
            </a:r>
          </a:p>
          <a:p>
            <a:r>
              <a:rPr lang="ru-RU" b="0" dirty="0" smtClean="0"/>
              <a:t> </a:t>
            </a:r>
            <a:r>
              <a:rPr lang="ru-RU" b="0" dirty="0"/>
              <a:t>- </a:t>
            </a:r>
            <a:r>
              <a:rPr lang="ru-RU" b="0" dirty="0" smtClean="0"/>
              <a:t>средства АО «Татэнерго»</a:t>
            </a:r>
          </a:p>
          <a:p>
            <a:r>
              <a:rPr lang="ru-RU" b="0" dirty="0"/>
              <a:t> </a:t>
            </a:r>
            <a:r>
              <a:rPr lang="ru-RU" b="0" dirty="0" smtClean="0"/>
              <a:t>  16,7 </a:t>
            </a:r>
            <a:r>
              <a:rPr lang="ru-RU" b="0" dirty="0" err="1" smtClean="0"/>
              <a:t>млн.руб</a:t>
            </a:r>
            <a:r>
              <a:rPr lang="ru-RU" b="0" dirty="0" smtClean="0"/>
              <a:t>. (57,2%);</a:t>
            </a:r>
            <a:endParaRPr lang="ru-RU" b="0" dirty="0"/>
          </a:p>
          <a:p>
            <a:r>
              <a:rPr lang="ru-RU" b="0" dirty="0"/>
              <a:t> - </a:t>
            </a:r>
            <a:r>
              <a:rPr lang="ru-RU" b="0" dirty="0" smtClean="0"/>
              <a:t>средства бюджетного гранта РФРИТ - 12,5 </a:t>
            </a:r>
            <a:r>
              <a:rPr lang="ru-RU" b="0" dirty="0" err="1" smtClean="0"/>
              <a:t>млн.руб</a:t>
            </a:r>
            <a:r>
              <a:rPr lang="ru-RU" b="0" dirty="0" smtClean="0"/>
              <a:t>. (42,8%).</a:t>
            </a:r>
          </a:p>
          <a:p>
            <a:endParaRPr lang="ru-RU" b="0" dirty="0"/>
          </a:p>
          <a:p>
            <a:r>
              <a:rPr lang="ru-RU" sz="1600" u="sng" dirty="0"/>
              <a:t>Срок реализации:</a:t>
            </a:r>
          </a:p>
          <a:p>
            <a:r>
              <a:rPr lang="ru-RU" b="0" dirty="0" smtClean="0"/>
              <a:t>2020г. – 2021г. (5 этапов).</a:t>
            </a:r>
            <a:endParaRPr lang="ru-RU" b="0" dirty="0"/>
          </a:p>
        </p:txBody>
      </p:sp>
      <p:sp>
        <p:nvSpPr>
          <p:cNvPr id="34" name="TextBox 33"/>
          <p:cNvSpPr txBox="1"/>
          <p:nvPr/>
        </p:nvSpPr>
        <p:spPr>
          <a:xfrm>
            <a:off x="262736" y="908720"/>
            <a:ext cx="3947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 smtClean="0"/>
              <a:t>Участники конкурса РФРИТ </a:t>
            </a:r>
            <a:r>
              <a:rPr lang="ru-RU" sz="1600" u="sng" dirty="0"/>
              <a:t>2019г.: </a:t>
            </a:r>
            <a:r>
              <a:rPr lang="ru-RU" sz="1600" dirty="0" smtClean="0"/>
              <a:t>участников - 118 заявок,  победителей  -13 заявок.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42131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559" y="122752"/>
            <a:ext cx="11247966" cy="1042970"/>
          </a:xfrm>
        </p:spPr>
        <p:txBody>
          <a:bodyPr/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Требования к получателям Гранта 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 развитие информационных технологий 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(применительно к АО «Татэнерго») (1/2)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343472" y="1169394"/>
            <a:ext cx="3960440" cy="369332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/>
              <a:t>Ключевые требования</a:t>
            </a:r>
            <a:endParaRPr lang="ru-RU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6960096" y="1173066"/>
            <a:ext cx="3960440" cy="369332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/>
              <a:t>Реализация требований</a:t>
            </a:r>
            <a:endParaRPr lang="ru-RU" sz="1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254922"/>
              </p:ext>
            </p:extLst>
          </p:nvPr>
        </p:nvGraphicFramePr>
        <p:xfrm>
          <a:off x="551383" y="1628800"/>
          <a:ext cx="11183142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1571">
                  <a:extLst>
                    <a:ext uri="{9D8B030D-6E8A-4147-A177-3AD203B41FA5}">
                      <a16:colId xmlns:a16="http://schemas.microsoft.com/office/drawing/2014/main" xmlns="" val="1483507915"/>
                    </a:ext>
                  </a:extLst>
                </a:gridCol>
                <a:gridCol w="5591571">
                  <a:extLst>
                    <a:ext uri="{9D8B030D-6E8A-4147-A177-3AD203B41FA5}">
                      <a16:colId xmlns:a16="http://schemas.microsoft.com/office/drawing/2014/main" xmlns="" val="21248575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1. </a:t>
                      </a:r>
                      <a:r>
                        <a:rPr lang="ru-RU" b="1" u="sng" dirty="0" smtClean="0">
                          <a:solidFill>
                            <a:schemeClr val="tx1"/>
                          </a:solidFill>
                        </a:rPr>
                        <a:t>Российские решения</a:t>
                      </a:r>
                      <a:r>
                        <a:rPr lang="ru-RU" b="1" u="sng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(из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Единого реестра российских программ для электронных вычислительных машин и баз данных или Единого реестра российской радиоэлектронной продукции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а) базовая станция Вега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БС2.2 включена в Реестр </a:t>
                      </a:r>
                      <a:r>
                        <a:rPr lang="ru-RU" sz="1800" b="0" smtClean="0">
                          <a:solidFill>
                            <a:schemeClr val="tx1"/>
                          </a:solidFill>
                        </a:rPr>
                        <a:t>(№ТКО-695/21 от 03.08.2021г.)</a:t>
                      </a:r>
                      <a:r>
                        <a:rPr lang="ru-RU" b="0" smtClean="0">
                          <a:solidFill>
                            <a:schemeClr val="tx1"/>
                          </a:solidFill>
                        </a:rPr>
                        <a:t>;</a:t>
                      </a:r>
                      <a:endParaRPr lang="ru-RU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б) модем </a:t>
                      </a:r>
                      <a:r>
                        <a:rPr lang="ru-RU" sz="1800" b="0" i="0" dirty="0" smtClean="0">
                          <a:solidFill>
                            <a:schemeClr val="tx1"/>
                          </a:solidFill>
                        </a:rPr>
                        <a:t>МУР 1001.9 LR </a:t>
                      </a:r>
                      <a:r>
                        <a:rPr lang="ru-RU" sz="1800" b="0" i="0" dirty="0" err="1" smtClean="0">
                          <a:solidFill>
                            <a:schemeClr val="tx1"/>
                          </a:solidFill>
                        </a:rPr>
                        <a:t>Tube</a:t>
                      </a:r>
                      <a:r>
                        <a:rPr lang="ru-RU" sz="1800" b="0" i="0" dirty="0" smtClean="0">
                          <a:solidFill>
                            <a:schemeClr val="tx1"/>
                          </a:solidFill>
                        </a:rPr>
                        <a:t> включена в Реестр (№РЭ-1696/20 от 31.07.2020г.)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0516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1" u="sng" baseline="0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r>
                        <a:rPr lang="ru-RU" sz="1800" b="1" u="sng" dirty="0" smtClean="0">
                          <a:solidFill>
                            <a:schemeClr val="tx1"/>
                          </a:solidFill>
                        </a:rPr>
                        <a:t>ысокая уровень готовности технологии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ГОСТ Р 58048-2017 «Трансфер технологий. Методические указания по оценке уровня зрелости технологий»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).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В начале – не ниже УГТ-7, в конце – УГТ-9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93927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3. </a:t>
                      </a:r>
                      <a:r>
                        <a:rPr lang="ru-RU" b="1" u="sng" dirty="0" smtClean="0">
                          <a:solidFill>
                            <a:schemeClr val="tx1"/>
                          </a:solidFill>
                        </a:rPr>
                        <a:t>Высокая социально-экономическая значимость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а) 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повышение надежности теплоснабжения за счет оперативности обнаружения и устранения дефектов на тепловых сетях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;</a:t>
                      </a:r>
                    </a:p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б) сокращение объемов аварийных ремонтных работ и повышение качества услуг теплоснабжения.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80085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200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559" y="122752"/>
            <a:ext cx="11247966" cy="1042970"/>
          </a:xfrm>
        </p:spPr>
        <p:txBody>
          <a:bodyPr/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Требования к получателям Гранта 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 развитие информационных технологий 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(применительно к АО «Татэнерго») (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/2)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343472" y="1169394"/>
            <a:ext cx="3960440" cy="369332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/>
              <a:t>Ключевые требования</a:t>
            </a:r>
            <a:endParaRPr lang="ru-RU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6960096" y="1173066"/>
            <a:ext cx="3960440" cy="369332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/>
              <a:t>Реализация требований</a:t>
            </a:r>
            <a:endParaRPr lang="ru-RU" sz="1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551383" y="1628800"/>
          <a:ext cx="11183142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1571">
                  <a:extLst>
                    <a:ext uri="{9D8B030D-6E8A-4147-A177-3AD203B41FA5}">
                      <a16:colId xmlns:a16="http://schemas.microsoft.com/office/drawing/2014/main" xmlns="" val="1483507915"/>
                    </a:ext>
                  </a:extLst>
                </a:gridCol>
                <a:gridCol w="5591571">
                  <a:extLst>
                    <a:ext uri="{9D8B030D-6E8A-4147-A177-3AD203B41FA5}">
                      <a16:colId xmlns:a16="http://schemas.microsoft.com/office/drawing/2014/main" xmlns="" val="21248575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  <a:r>
                        <a:rPr lang="ru-RU" b="1" u="sng" baseline="0" dirty="0" smtClean="0">
                          <a:solidFill>
                            <a:schemeClr val="tx1"/>
                          </a:solidFill>
                        </a:rPr>
                        <a:t>Отчетность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а) изменение учетной политики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</a:rPr>
                        <a:t>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б) разработка требований и первичных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</a:rPr>
                        <a:t> форм (</a:t>
                      </a:r>
                      <a:r>
                        <a:rPr lang="ru-RU" sz="1800" b="0" i="1" baseline="0" dirty="0" smtClean="0">
                          <a:solidFill>
                            <a:schemeClr val="tx1"/>
                          </a:solidFill>
                        </a:rPr>
                        <a:t>журналы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</a:rPr>
                        <a:t>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</a:rPr>
                        <a:t>в) подтверждение выполнения этапов (</a:t>
                      </a:r>
                      <a:r>
                        <a:rPr lang="ru-RU" sz="1800" b="0" i="1" baseline="0" dirty="0" smtClean="0">
                          <a:solidFill>
                            <a:schemeClr val="tx1"/>
                          </a:solidFill>
                        </a:rPr>
                        <a:t>фотографии, паспорта оборудования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</a:rPr>
                        <a:t>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</a:rPr>
                        <a:t>г) достижение показателей в течение 1 года после завершения. 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0516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5. </a:t>
                      </a:r>
                      <a:r>
                        <a:rPr lang="ru-RU" b="1" u="sng" dirty="0" smtClean="0">
                          <a:solidFill>
                            <a:schemeClr val="tx1"/>
                          </a:solidFill>
                        </a:rPr>
                        <a:t>Параметры финансирования.</a:t>
                      </a:r>
                      <a:endParaRPr lang="ru-RU" b="1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2019г. – 50% (Грант)/50% (участник).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2022г.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 – 80% (Грант)/20% (участник).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Сумма гранта в 2022г. – от 20 </a:t>
                      </a:r>
                      <a:r>
                        <a:rPr lang="ru-RU" b="0" baseline="0" dirty="0" err="1" smtClean="0">
                          <a:solidFill>
                            <a:schemeClr val="tx1"/>
                          </a:solidFill>
                        </a:rPr>
                        <a:t>млн.руб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57432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9309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/>
          <p:cNvSpPr txBox="1">
            <a:spLocks/>
          </p:cNvSpPr>
          <p:nvPr/>
        </p:nvSpPr>
        <p:spPr>
          <a:xfrm>
            <a:off x="408530" y="260648"/>
            <a:ext cx="11247966" cy="569944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Мнение.</a:t>
            </a:r>
            <a:endParaRPr lang="ru-RU" kern="0" dirty="0"/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472017" y="908720"/>
            <a:ext cx="11247966" cy="3312368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66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400" b="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Высокая трудоемкость подготовки отчетной документации.</a:t>
            </a:r>
          </a:p>
          <a:p>
            <a:pPr eaLnBrk="1" hangingPunct="1"/>
            <a:endParaRPr lang="ru-RU" sz="2400" b="0" kern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u-RU" sz="2400" b="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Требования новизны технических решений для получения Гранта исключает возможность льготного финансирования насущных цифровых проектов (</a:t>
            </a:r>
            <a:r>
              <a:rPr lang="ru-RU" sz="2400" b="0" i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ВКС, видеонаблюдение, инфраструктура и т.п.</a:t>
            </a:r>
            <a:r>
              <a:rPr lang="ru-RU" sz="2400" b="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2400" b="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ru-RU" sz="2400" b="0" kern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u-RU" sz="2400" b="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Привлечение средств Гранта оправдано только при реализации крупных проектов </a:t>
            </a:r>
            <a:r>
              <a:rPr lang="ru-RU" sz="2400" b="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цифровизации</a:t>
            </a:r>
            <a:r>
              <a:rPr lang="ru-RU" sz="2400" b="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(от 40-50 млн. руб.). Необходимо упрощение процедуры получения Гранта и сдачи отчетности.</a:t>
            </a:r>
          </a:p>
          <a:p>
            <a:pPr eaLnBrk="1" hangingPunct="1"/>
            <a:endParaRPr lang="ru-RU" sz="2400" b="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ru-RU" sz="2400" kern="0" dirty="0" smtClean="0"/>
          </a:p>
          <a:p>
            <a:pPr eaLnBrk="1" hangingPunct="1"/>
            <a:endParaRPr lang="ru-RU" sz="2400" kern="0" dirty="0"/>
          </a:p>
        </p:txBody>
      </p:sp>
    </p:spTree>
    <p:extLst>
      <p:ext uri="{BB962C8B-B14F-4D97-AF65-F5344CB8AC3E}">
        <p14:creationId xmlns:p14="http://schemas.microsoft.com/office/powerpoint/2010/main" val="4231104218"/>
      </p:ext>
    </p:extLst>
  </p:cSld>
  <p:clrMapOvr>
    <a:masterClrMapping/>
  </p:clrMapOvr>
</p:sld>
</file>

<file path=ppt/theme/theme1.xml><?xml version="1.0" encoding="utf-8"?>
<a:theme xmlns:a="http://schemas.openxmlformats.org/drawingml/2006/main" name="1_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6" id="{26D02FFF-B2A6-4574-B194-30B94B2C8243}" vid="{B07F89C1-CC90-476C-8935-C942ECE103F1}"/>
    </a:ext>
  </a:extLst>
</a:theme>
</file>

<file path=ppt/theme/theme2.xml><?xml version="1.0" encoding="utf-8"?>
<a:theme xmlns:a="http://schemas.openxmlformats.org/drawingml/2006/main" name="2_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6" id="{26D02FFF-B2A6-4574-B194-30B94B2C8243}" vid="{992A8AE4-5EA6-4B87-A2A8-81460215543A}"/>
    </a:ext>
  </a:extLst>
</a:theme>
</file>

<file path=ppt/theme/theme3.xml><?xml version="1.0" encoding="utf-8"?>
<a:theme xmlns:a="http://schemas.openxmlformats.org/drawingml/2006/main" name="3_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6" id="{26D02FFF-B2A6-4574-B194-30B94B2C8243}" vid="{BEA238AF-A389-4FA5-B07C-11E806F2AD42}"/>
    </a:ext>
  </a:extLst>
</a:theme>
</file>

<file path=ppt/theme/theme4.xml><?xml version="1.0" encoding="utf-8"?>
<a:theme xmlns:a="http://schemas.openxmlformats.org/drawingml/2006/main" name="6_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6" id="{26D02FFF-B2A6-4574-B194-30B94B2C8243}" vid="{D0A02D90-A2F3-451F-9B26-9F40EFA92B5D}"/>
    </a:ext>
  </a:ext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</Template>
  <TotalTime>13253</TotalTime>
  <Words>812</Words>
  <Application>Microsoft Office PowerPoint</Application>
  <PresentationFormat>Широкоэкранный</PresentationFormat>
  <Paragraphs>246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Tahoma</vt:lpstr>
      <vt:lpstr>Times New Roman</vt:lpstr>
      <vt:lpstr>1_Специальное оформление</vt:lpstr>
      <vt:lpstr>2_Специальное оформление</vt:lpstr>
      <vt:lpstr>3_Специальное оформление</vt:lpstr>
      <vt:lpstr>6_Специальное оформление</vt:lpstr>
      <vt:lpstr>Презентация PowerPoint</vt:lpstr>
      <vt:lpstr>Презентация PowerPoint</vt:lpstr>
      <vt:lpstr>Презентация PowerPoint</vt:lpstr>
      <vt:lpstr>Факторы исполнения инвестиционной программы  АО «Татэнерго» 2022г.</vt:lpstr>
      <vt:lpstr>Презентация PowerPoint</vt:lpstr>
      <vt:lpstr>Презентация PowerPoint</vt:lpstr>
      <vt:lpstr>Требования к получателям Гранта  на развитие информационных технологий  (применительно к АО «Татэнерго») (1/2)</vt:lpstr>
      <vt:lpstr>Требования к получателям Гранта  на развитие информационных технологий  (применительно к АО «Татэнерго») (2/2)</vt:lpstr>
      <vt:lpstr>Презентация PowerPoint</vt:lpstr>
      <vt:lpstr>СПАСИБО ЗА ВНИМАНИЕ!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Банникова Светлана Михайловна</dc:creator>
  <cp:lastModifiedBy>Сафина Аделя Ильдаровна</cp:lastModifiedBy>
  <cp:revision>726</cp:revision>
  <cp:lastPrinted>2022-08-01T07:21:17Z</cp:lastPrinted>
  <dcterms:created xsi:type="dcterms:W3CDTF">2016-10-06T13:45:57Z</dcterms:created>
  <dcterms:modified xsi:type="dcterms:W3CDTF">2022-08-02T05:20:03Z</dcterms:modified>
</cp:coreProperties>
</file>