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720" r:id="rId2"/>
  </p:sldMasterIdLst>
  <p:notesMasterIdLst>
    <p:notesMasterId r:id="rId15"/>
  </p:notesMasterIdLst>
  <p:handoutMasterIdLst>
    <p:handoutMasterId r:id="rId16"/>
  </p:handoutMasterIdLst>
  <p:sldIdLst>
    <p:sldId id="3587" r:id="rId3"/>
    <p:sldId id="3595" r:id="rId4"/>
    <p:sldId id="3588" r:id="rId5"/>
    <p:sldId id="3597" r:id="rId6"/>
    <p:sldId id="3596" r:id="rId7"/>
    <p:sldId id="3598" r:id="rId8"/>
    <p:sldId id="3599" r:id="rId9"/>
    <p:sldId id="3600" r:id="rId10"/>
    <p:sldId id="3582" r:id="rId11"/>
    <p:sldId id="3585" r:id="rId12"/>
    <p:sldId id="3601" r:id="rId13"/>
    <p:sldId id="3602" r:id="rId14"/>
  </p:sldIdLst>
  <p:sldSz cx="20104100" cy="1130935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 userDrawn="1">
          <p15:clr>
            <a:srgbClr val="A4A3A4"/>
          </p15:clr>
        </p15:guide>
        <p15:guide id="2" pos="63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йдар Сафин" initials="АС" lastIdx="1" clrIdx="0">
    <p:extLst>
      <p:ext uri="{19B8F6BF-5375-455C-9EA6-DF929625EA0E}">
        <p15:presenceInfo xmlns:p15="http://schemas.microsoft.com/office/powerpoint/2012/main" userId="S-1-5-21-300243030-962753352-4547331-81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850"/>
    <a:srgbClr val="EB6022"/>
    <a:srgbClr val="D7E4BD"/>
    <a:srgbClr val="E6B9B8"/>
    <a:srgbClr val="DEDFE5"/>
    <a:srgbClr val="ACB59C"/>
    <a:srgbClr val="FFFF99"/>
    <a:srgbClr val="F2DCDB"/>
    <a:srgbClr val="FFFF66"/>
    <a:srgbClr val="B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47" autoAdjust="0"/>
    <p:restoredTop sz="96433" autoAdjust="0"/>
  </p:normalViewPr>
  <p:slideViewPr>
    <p:cSldViewPr>
      <p:cViewPr varScale="1">
        <p:scale>
          <a:sx n="71" d="100"/>
          <a:sy n="71" d="100"/>
        </p:scale>
        <p:origin x="654" y="84"/>
      </p:cViewPr>
      <p:guideLst>
        <p:guide orient="horz" pos="3562"/>
        <p:guide pos="6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205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3"/>
            <a:ext cx="4302125" cy="339726"/>
          </a:xfrm>
          <a:prstGeom prst="rect">
            <a:avLst/>
          </a:prstGeom>
        </p:spPr>
        <p:txBody>
          <a:bodyPr vert="horz" lIns="91024" tIns="45511" rIns="91024" bIns="455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933" y="3"/>
            <a:ext cx="4302125" cy="339726"/>
          </a:xfrm>
          <a:prstGeom prst="rect">
            <a:avLst/>
          </a:prstGeom>
        </p:spPr>
        <p:txBody>
          <a:bodyPr vert="horz" lIns="91024" tIns="45511" rIns="91024" bIns="45511" rtlCol="0"/>
          <a:lstStyle>
            <a:lvl1pPr algn="r">
              <a:defRPr sz="1200"/>
            </a:lvl1pPr>
          </a:lstStyle>
          <a:p>
            <a:fld id="{250C7CB5-59E6-418A-B628-F8C9B94037FF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456366"/>
            <a:ext cx="4302125" cy="339726"/>
          </a:xfrm>
          <a:prstGeom prst="rect">
            <a:avLst/>
          </a:prstGeom>
        </p:spPr>
        <p:txBody>
          <a:bodyPr vert="horz" lIns="91024" tIns="45511" rIns="91024" bIns="455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933" y="6456366"/>
            <a:ext cx="4302125" cy="339726"/>
          </a:xfrm>
          <a:prstGeom prst="rect">
            <a:avLst/>
          </a:prstGeom>
        </p:spPr>
        <p:txBody>
          <a:bodyPr vert="horz" lIns="91024" tIns="45511" rIns="91024" bIns="45511" rtlCol="0" anchor="b"/>
          <a:lstStyle>
            <a:lvl1pPr algn="r">
              <a:defRPr sz="1200"/>
            </a:lvl1pPr>
          </a:lstStyle>
          <a:p>
            <a:fld id="{421806B0-6340-4917-9EB0-AC012F15A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34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26"/>
            <a:ext cx="4301751" cy="340647"/>
          </a:xfrm>
          <a:prstGeom prst="rect">
            <a:avLst/>
          </a:prstGeom>
        </p:spPr>
        <p:txBody>
          <a:bodyPr vert="horz" lIns="48453" tIns="24226" rIns="48453" bIns="24226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41" y="26"/>
            <a:ext cx="4301751" cy="340647"/>
          </a:xfrm>
          <a:prstGeom prst="rect">
            <a:avLst/>
          </a:prstGeom>
        </p:spPr>
        <p:txBody>
          <a:bodyPr vert="horz" lIns="48453" tIns="24226" rIns="48453" bIns="24226" rtlCol="0"/>
          <a:lstStyle>
            <a:lvl1pPr algn="r">
              <a:defRPr sz="600"/>
            </a:lvl1pPr>
          </a:lstStyle>
          <a:p>
            <a:fld id="{11415E88-8FDD-49A5-B542-5ED6E1B42B79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453" tIns="24226" rIns="48453" bIns="2422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76" y="3270997"/>
            <a:ext cx="7941936" cy="2677467"/>
          </a:xfrm>
          <a:prstGeom prst="rect">
            <a:avLst/>
          </a:prstGeom>
        </p:spPr>
        <p:txBody>
          <a:bodyPr vert="horz" lIns="48453" tIns="24226" rIns="48453" bIns="2422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7052"/>
            <a:ext cx="4301751" cy="340647"/>
          </a:xfrm>
          <a:prstGeom prst="rect">
            <a:avLst/>
          </a:prstGeom>
        </p:spPr>
        <p:txBody>
          <a:bodyPr vert="horz" lIns="48453" tIns="24226" rIns="48453" bIns="24226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41" y="6457052"/>
            <a:ext cx="4301751" cy="340647"/>
          </a:xfrm>
          <a:prstGeom prst="rect">
            <a:avLst/>
          </a:prstGeom>
        </p:spPr>
        <p:txBody>
          <a:bodyPr vert="horz" lIns="48453" tIns="24226" rIns="48453" bIns="24226" rtlCol="0" anchor="b"/>
          <a:lstStyle>
            <a:lvl1pPr algn="r">
              <a:defRPr sz="600"/>
            </a:lvl1pPr>
          </a:lstStyle>
          <a:p>
            <a:fld id="{9713E870-A7BB-4D18-A646-869F368C68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90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42E8A-EEA2-41FA-BCE4-96EC8EBF1924}" type="datetime1">
              <a:rPr lang="en-US" smtClean="0"/>
              <a:t>8/1/2022</a:t>
            </a:fld>
            <a:endParaRPr lang="en-US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73545" y="10755417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3013" y="1851025"/>
            <a:ext cx="15078075" cy="39370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3013" y="5940425"/>
            <a:ext cx="15078075" cy="2730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2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2713" y="3009900"/>
            <a:ext cx="17338675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4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819400"/>
            <a:ext cx="17340263" cy="47037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7567613"/>
            <a:ext cx="17340263" cy="2474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64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82713" y="3009900"/>
            <a:ext cx="8593137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128250" y="3009900"/>
            <a:ext cx="8593138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87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601663"/>
            <a:ext cx="17340263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4300" y="2771775"/>
            <a:ext cx="8505825" cy="1358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84300" y="4130675"/>
            <a:ext cx="8505825" cy="6076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177463" y="2771775"/>
            <a:ext cx="8547100" cy="1358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177463" y="4130675"/>
            <a:ext cx="8547100" cy="6076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621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843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4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754063"/>
            <a:ext cx="6484938" cy="26384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47100" y="1628775"/>
            <a:ext cx="10177463" cy="80359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300" y="3392488"/>
            <a:ext cx="6484938" cy="6286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00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754063"/>
            <a:ext cx="6484938" cy="26384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547100" y="1628775"/>
            <a:ext cx="10177463" cy="803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300" y="3392488"/>
            <a:ext cx="6484938" cy="6286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92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0450" y="3063875"/>
            <a:ext cx="17338675" cy="7177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53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809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E3617-8399-463F-89E6-35D17BAAF5D6}" type="datetime1">
              <a:rPr lang="en-US" smtClean="0"/>
              <a:t>8/1/2022</a:t>
            </a:fld>
            <a:endParaRPr lang="en-US"/>
          </a:p>
        </p:txBody>
      </p:sp>
      <p:sp>
        <p:nvSpPr>
          <p:cNvPr id="9" name="Номер слайда 10"/>
          <p:cNvSpPr txBox="1">
            <a:spLocks/>
          </p:cNvSpPr>
          <p:nvPr userDrawn="1"/>
        </p:nvSpPr>
        <p:spPr>
          <a:xfrm>
            <a:off x="19473545" y="10768669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bg object 18">
            <a:extLst>
              <a:ext uri="{FF2B5EF4-FFF2-40B4-BE49-F238E27FC236}">
                <a16:creationId xmlns:a16="http://schemas.microsoft.com/office/drawing/2014/main" xmlns="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387513" y="601663"/>
            <a:ext cx="4333875" cy="95853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82713" y="601663"/>
            <a:ext cx="12852400" cy="9585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79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045C9-726B-4AE1-B1CA-5916335C8C25}" type="datetime1">
              <a:rPr lang="en-US" smtClean="0"/>
              <a:t>8/1/2022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43452" y="10768669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77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43452" y="10742164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948A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948A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506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Ввод жиль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5751" y="35595"/>
            <a:ext cx="11847068" cy="746358"/>
          </a:xfrm>
        </p:spPr>
        <p:txBody>
          <a:bodyPr/>
          <a:lstStyle>
            <a:lvl1pPr>
              <a:defRPr>
                <a:solidFill>
                  <a:srgbClr val="21285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8" name="Номер слайда 10"/>
          <p:cNvSpPr txBox="1">
            <a:spLocks/>
          </p:cNvSpPr>
          <p:nvPr userDrawn="1"/>
        </p:nvSpPr>
        <p:spPr>
          <a:xfrm>
            <a:off x="19423850" y="10766046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0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43452" y="10766046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1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9339" y="184236"/>
            <a:ext cx="14233038" cy="746358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9440107" y="10801804"/>
            <a:ext cx="548548" cy="4476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976F5423-8922-40E9-A11F-8071BAD917D5}" type="slidenum">
              <a:rPr kumimoji="0" lang="es-ES" sz="2309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ru-RU" sz="2968" dirty="0"/>
          </a:p>
        </p:txBody>
      </p:sp>
    </p:spTree>
    <p:extLst>
      <p:ext uri="{BB962C8B-B14F-4D97-AF65-F5344CB8AC3E}">
        <p14:creationId xmlns:p14="http://schemas.microsoft.com/office/powerpoint/2010/main" val="233146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2713" y="3009900"/>
            <a:ext cx="17338675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BC0C3F5-89EA-4F41-97DB-C899725A6096}" type="datetimeFigureOut">
              <a:rPr lang="ru-RU" smtClean="0"/>
              <a:t>01.08.2022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9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1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7266" y="653040"/>
            <a:ext cx="10502900" cy="767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3468" y="3078440"/>
            <a:ext cx="17969230" cy="737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C03B4-FACE-4539-B0B8-A721E3BBC526}" type="datetime1">
              <a:rPr lang="en-US" smtClean="0"/>
              <a:t>8/1/2022</a:t>
            </a:fld>
            <a:endParaRPr lang="en-US"/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xmlns="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13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7" r:id="rId4"/>
    <p:sldLayoutId id="2147483668" r:id="rId5"/>
    <p:sldLayoutId id="2147483717" r:id="rId6"/>
    <p:sldLayoutId id="2147483734" r:id="rId7"/>
    <p:sldLayoutId id="2147483740" r:id="rId8"/>
    <p:sldLayoutId id="2147483742" r:id="rId9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g object 16"/>
          <p:cNvSpPr/>
          <p:nvPr userDrawn="1"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1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bg object 19"/>
          <p:cNvSpPr/>
          <p:nvPr userDrawn="1"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Holder 2"/>
          <p:cNvSpPr>
            <a:spLocks noGrp="1"/>
          </p:cNvSpPr>
          <p:nvPr>
            <p:ph type="title"/>
          </p:nvPr>
        </p:nvSpPr>
        <p:spPr>
          <a:xfrm>
            <a:off x="1617266" y="653040"/>
            <a:ext cx="10502900" cy="6717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1643468" y="3078440"/>
            <a:ext cx="17969230" cy="737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4"/>
          <p:cNvSpPr>
            <a:spLocks noGrp="1"/>
          </p:cNvSpPr>
          <p:nvPr>
            <p:ph type="ftr" sz="quarter" idx="3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5" name="Holder 5"/>
          <p:cNvSpPr>
            <a:spLocks noGrp="1"/>
          </p:cNvSpPr>
          <p:nvPr>
            <p:ph type="dt" sz="half" idx="2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C03B4-FACE-4539-B0B8-A721E3BBC526}" type="datetime1">
              <a:rPr lang="en-US" smtClean="0"/>
              <a:t>8/1/2022</a:t>
            </a:fld>
            <a:endParaRPr lang="en-US"/>
          </a:p>
        </p:txBody>
      </p:sp>
      <p:sp>
        <p:nvSpPr>
          <p:cNvPr id="18" name="Номер слайда 10"/>
          <p:cNvSpPr txBox="1">
            <a:spLocks/>
          </p:cNvSpPr>
          <p:nvPr userDrawn="1"/>
        </p:nvSpPr>
        <p:spPr>
          <a:xfrm>
            <a:off x="19443452" y="10765252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bg object 18">
            <a:extLst>
              <a:ext uri="{FF2B5EF4-FFF2-40B4-BE49-F238E27FC236}">
                <a16:creationId xmlns:a16="http://schemas.microsoft.com/office/drawing/2014/main" xmlns="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1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141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128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/>
          <p:nvPr/>
        </p:nvSpPr>
        <p:spPr>
          <a:xfrm>
            <a:off x="6775450" y="3883324"/>
            <a:ext cx="12420600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lang="ru-RU" sz="4400" b="1" dirty="0" smtClean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 ХОДЕ ИСПОЛНЕНИЯ ЗАДАЧ ПО РАЗРАБОТКЕ, УТВЕРЖДЕНИЮ И ИСПОЛНЕНИЮ ИНВЕСТИЦИОННЫХ ПРОГРАММ В СФЕРЕ ВОДОСНАБЖЕНИЯ И ВОДООТВЕДЕНИЯ</a:t>
            </a:r>
            <a:endParaRPr lang="ru-RU" sz="4400" b="1" dirty="0">
              <a:solidFill>
                <a:srgbClr val="20284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14319251" y="10074276"/>
            <a:ext cx="5257800" cy="5655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ru-RU" sz="3600" i="1" dirty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</a:t>
            </a:r>
            <a:r>
              <a:rPr lang="ru-RU" sz="3600" i="1" dirty="0" smtClean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августа </a:t>
            </a:r>
            <a:r>
              <a:rPr sz="3600" i="1" dirty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</a:t>
            </a:r>
            <a:r>
              <a:rPr lang="ru-RU" sz="3600" i="1" dirty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</a:t>
            </a:r>
            <a:r>
              <a:rPr sz="3600" i="1" dirty="0" smtClean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</a:t>
            </a:r>
            <a:r>
              <a:rPr lang="ru-RU" sz="3600" i="1" dirty="0" smtClean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ода</a:t>
            </a:r>
            <a:endParaRPr sz="3600" b="1" i="1" dirty="0">
              <a:solidFill>
                <a:srgbClr val="20284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bg object 18">
            <a:extLst>
              <a:ext uri="{FF2B5EF4-FFF2-40B4-BE49-F238E27FC236}">
                <a16:creationId xmlns:a16="http://schemas.microsoft.com/office/drawing/2014/main" xmlns="" id="{4846333E-98D9-EA48-9106-2B18CD6BA9EF}"/>
              </a:ext>
            </a:extLst>
          </p:cNvPr>
          <p:cNvSpPr/>
          <p:nvPr/>
        </p:nvSpPr>
        <p:spPr>
          <a:xfrm>
            <a:off x="2051050" y="3368675"/>
            <a:ext cx="4114800" cy="3913015"/>
          </a:xfrm>
          <a:prstGeom prst="rect">
            <a:avLst/>
          </a:prstGeom>
          <a:blipFill>
            <a:blip r:embed="rId2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512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17650" y="244476"/>
            <a:ext cx="17449798" cy="1981200"/>
          </a:xfrm>
        </p:spPr>
        <p:txBody>
          <a:bodyPr/>
          <a:lstStyle/>
          <a:p>
            <a: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коммунального комплекса, которым</a:t>
            </a:r>
            <a:b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провести работу по разработке инвестиционных программ </a:t>
            </a:r>
            <a:r>
              <a:rPr lang="ru-RU" altLang="ko-KR" sz="40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(амортизация </a:t>
            </a:r>
            <a:r>
              <a:rPr lang="en-US" altLang="ko-KR" sz="40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ru-RU" altLang="ko-KR" sz="40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ru-RU" altLang="ko-KR" sz="4000" dirty="0" err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тыс.рублей</a:t>
            </a:r>
            <a:r>
              <a:rPr lang="ru-RU" altLang="ko-KR" sz="40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614566"/>
              </p:ext>
            </p:extLst>
          </p:nvPr>
        </p:nvGraphicFramePr>
        <p:xfrm>
          <a:off x="1517650" y="2706687"/>
          <a:ext cx="8991600" cy="8342948"/>
        </p:xfrm>
        <a:graphic>
          <a:graphicData uri="http://schemas.openxmlformats.org/drawingml/2006/table">
            <a:tbl>
              <a:tblPr/>
              <a:tblGrid>
                <a:gridCol w="33968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947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9588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В сфере водоснабжения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2000" algn="ctr" fontAlgn="ctr"/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23414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МО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организации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654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8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Собственность</a:t>
                      </a:r>
                      <a:endParaRPr lang="ru-RU" sz="2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643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Альметьевский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«УПТЖ для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ППД»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Зеленодольский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«ЗВКС»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81330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Менделеевский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«Газпром 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теплоэнерго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Казань»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Ютазинский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«Уруссу-Водоканал»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Пестречинский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«Энергоресурс»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Нурлатский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Промочистка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570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Алексеевский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ОАО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Алесеевскводоканал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570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Мамадышский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«Мамадышский 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0831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Азнакаевский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МУП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Сельхозжилсервис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707822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8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Аренда, концессия, иные документы</a:t>
                      </a:r>
                      <a:endParaRPr lang="ru-RU" sz="2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40665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Чистопольский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«Чистополь-Водоканал»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65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Балтасинский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Балтасинское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МПП ЖКХ»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65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Альметьевский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МУП «ЖКХ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(Инженерные сети)»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14268"/>
              </p:ext>
            </p:extLst>
          </p:nvPr>
        </p:nvGraphicFramePr>
        <p:xfrm>
          <a:off x="10814050" y="2706687"/>
          <a:ext cx="8153398" cy="746978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57798">
                  <a:extLst>
                    <a:ext uri="{9D8B030D-6E8A-4147-A177-3AD203B41FA5}">
                      <a16:colId xmlns:a16="http://schemas.microsoft.com/office/drawing/2014/main" xmlns="" val="2842353776"/>
                    </a:ext>
                  </a:extLst>
                </a:gridCol>
              </a:tblGrid>
              <a:tr h="509588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В сфере</a:t>
                      </a:r>
                      <a:r>
                        <a:rPr lang="ru-RU" sz="2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водоотведения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3602889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МО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организации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271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8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Собственность</a:t>
                      </a:r>
                      <a:endParaRPr lang="ru-RU" sz="2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6790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Зеленодольский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«ЗВКС»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06790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Пестречинский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«Энергоресурс»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06790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Нурлатский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Промочистка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833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Сабинский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«Сабинское МПП ЖКХ»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33953">
                <a:tc gridSpan="2">
                  <a:txBody>
                    <a:bodyPr/>
                    <a:lstStyle/>
                    <a:p>
                      <a:pPr marL="72000" algn="ctr" fontAlgn="ctr"/>
                      <a:r>
                        <a:rPr lang="ru-RU" sz="28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Аренда, концессия, иные документы</a:t>
                      </a:r>
                      <a:endParaRPr lang="ru-RU" sz="2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06790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Чистопольский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«Чистополь-Водоканал»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453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17650" y="244476"/>
            <a:ext cx="17449798" cy="1231106"/>
          </a:xfrm>
        </p:spPr>
        <p:txBody>
          <a:bodyPr/>
          <a:lstStyle/>
          <a:p>
            <a: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концессионеров, не утвердивших инвестиционные программы и не начавших их разработку</a:t>
            </a:r>
            <a:endParaRPr lang="ru-RU" sz="40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190510"/>
              </p:ext>
            </p:extLst>
          </p:nvPr>
        </p:nvGraphicFramePr>
        <p:xfrm>
          <a:off x="1517650" y="1616075"/>
          <a:ext cx="18211800" cy="8839199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xmlns="" val="1283391643"/>
                    </a:ext>
                  </a:extLst>
                </a:gridCol>
                <a:gridCol w="8991600">
                  <a:extLst>
                    <a:ext uri="{9D8B030D-6E8A-4147-A177-3AD203B41FA5}">
                      <a16:colId xmlns:a16="http://schemas.microsoft.com/office/drawing/2014/main" xmlns="" val="37476571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20571703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156646496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147536862"/>
                    </a:ext>
                  </a:extLst>
                </a:gridCol>
              </a:tblGrid>
              <a:tr h="1863048"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Концессионер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Отрасль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Дата </a:t>
                      </a:r>
                      <a:r>
                        <a:rPr lang="ru-RU" sz="2800" b="1" i="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заключе-ния</a:t>
                      </a:r>
                      <a:endParaRPr lang="ru-RU" sz="2800" b="1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Период</a:t>
                      </a:r>
                      <a:endParaRPr lang="ru-RU" sz="2800" b="1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22831337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город Агрыз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30.12.06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9659112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город Заинск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Теплосервис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25.08.15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5481739"/>
                  </a:ext>
                </a:extLst>
              </a:tr>
              <a:tr h="124661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город Заинск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Заинский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 и водоотведение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01.07.15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9601434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Кукморский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ВодоТехноСервис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16.12.15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1398014"/>
                  </a:ext>
                </a:extLst>
              </a:tr>
              <a:tr h="70178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Кукморский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«Сток»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Водоотведение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30.03.17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9505816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Сабинский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ОАО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Шеморданское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МПП ЖКХ 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Сабинского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района»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09.08.18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3607816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Сабинский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«Сабинское МПП ЖКХ»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09.08.18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0956963"/>
                  </a:ext>
                </a:extLst>
              </a:tr>
              <a:tr h="6301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Буинский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ОАО «</a:t>
                      </a:r>
                      <a:r>
                        <a:rPr lang="ru-RU" sz="2800" b="0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Киятское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МПП ЖКХ»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08.02.21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4176063"/>
                  </a:ext>
                </a:extLst>
              </a:tr>
              <a:tr h="124661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Лаишевский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МР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«Центр </a:t>
                      </a:r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водоснабжения и 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канализации»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Водоснабжение и водоотведение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09.06.21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33094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365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32250" y="4587875"/>
            <a:ext cx="1264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СПАСИБО ЗА </a:t>
            </a:r>
            <a:r>
              <a:rPr lang="ru-RU" sz="8000" b="1" dirty="0" smtClean="0">
                <a:solidFill>
                  <a:srgbClr val="20284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ВНИМАНИЕ!</a:t>
            </a:r>
            <a:endParaRPr lang="ru-RU" sz="8000" b="1" dirty="0">
              <a:solidFill>
                <a:srgbClr val="20284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47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549275"/>
            <a:ext cx="17338675" cy="1495794"/>
          </a:xfrm>
        </p:spPr>
        <p:txBody>
          <a:bodyPr/>
          <a:lstStyle/>
          <a:p>
            <a:r>
              <a:rPr lang="ru-RU" altLang="ko-KR" sz="54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Водопроводно-канализационный комплекс Республики Татарстан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382713" y="2378075"/>
            <a:ext cx="11741150" cy="85869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 организаций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оказывают услуги водоснабжения и водоотведения </a:t>
            </a:r>
            <a:endParaRPr lang="ru-RU" sz="4800" b="1" dirty="0" smtClean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endParaRPr lang="ru-RU" sz="4800" b="1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222 млн. </a:t>
            </a:r>
            <a:r>
              <a:rPr lang="ru-RU" sz="4800" b="1" dirty="0" err="1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куб.м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оказано услуг водоснабжения за 2021 год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48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 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 куб. м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реализовано услуг водоотведения за 2021 год</a:t>
            </a:r>
          </a:p>
          <a:p>
            <a:pPr algn="just">
              <a:lnSpc>
                <a:spcPct val="130000"/>
              </a:lnSpc>
            </a:pPr>
            <a:endParaRPr lang="ru-RU" sz="4800" b="1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9,5 млрд. рублей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реализованных услуг</a:t>
            </a:r>
            <a:endParaRPr lang="ru-RU" sz="4800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38"/>
          <a:stretch/>
        </p:blipFill>
        <p:spPr>
          <a:xfrm>
            <a:off x="13862050" y="2022844"/>
            <a:ext cx="5830304" cy="7530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20973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93850" y="2812"/>
            <a:ext cx="17449798" cy="1661993"/>
          </a:xfrm>
        </p:spPr>
        <p:txBody>
          <a:bodyPr/>
          <a:lstStyle/>
          <a:p>
            <a:r>
              <a:rPr lang="ru-RU" altLang="ko-KR" sz="54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Водопроводно-канализационный комплекс Республики Татарстан</a:t>
            </a:r>
            <a:endParaRPr lang="ru-RU" sz="54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93850" y="1788193"/>
            <a:ext cx="18288000" cy="92517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Водоснабжение</a:t>
            </a:r>
          </a:p>
          <a:p>
            <a:pPr lvl="0">
              <a:defRPr/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2 406 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систем централизованного водоснабжения</a:t>
            </a:r>
            <a:r>
              <a:rPr lang="ru-RU" sz="48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48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2,9 млн. куб. м в сутки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проектная мощность</a:t>
            </a:r>
          </a:p>
          <a:p>
            <a:pPr>
              <a:lnSpc>
                <a:spcPct val="130000"/>
              </a:lnSpc>
            </a:pP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18 571 км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водопроводных сетей</a:t>
            </a:r>
            <a:endParaRPr lang="ru-RU" sz="4800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31,9 % или 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5 930 км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подлежат замене  </a:t>
            </a:r>
          </a:p>
          <a:p>
            <a:pPr>
              <a:lnSpc>
                <a:spcPct val="130000"/>
              </a:lnSpc>
            </a:pP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Водоотведение</a:t>
            </a:r>
          </a:p>
          <a:p>
            <a:pPr>
              <a:lnSpc>
                <a:spcPct val="130000"/>
              </a:lnSpc>
            </a:pPr>
            <a:r>
              <a:rPr lang="ru-RU" sz="4800" b="1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79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систем централизованного водоотведения</a:t>
            </a:r>
          </a:p>
          <a:p>
            <a:pPr>
              <a:lnSpc>
                <a:spcPct val="130000"/>
              </a:lnSpc>
            </a:pP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очистных сооружений</a:t>
            </a:r>
          </a:p>
          <a:p>
            <a:pPr>
              <a:lnSpc>
                <a:spcPct val="130000"/>
              </a:lnSpc>
            </a:pP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4 824 км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канализационных сетей</a:t>
            </a:r>
          </a:p>
          <a:p>
            <a:pPr>
              <a:lnSpc>
                <a:spcPct val="130000"/>
              </a:lnSpc>
            </a:pP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38%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1 835 км </a:t>
            </a: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подлежат замене  </a:t>
            </a:r>
          </a:p>
        </p:txBody>
      </p:sp>
    </p:spTree>
    <p:extLst>
      <p:ext uri="{BB962C8B-B14F-4D97-AF65-F5344CB8AC3E}">
        <p14:creationId xmlns:p14="http://schemas.microsoft.com/office/powerpoint/2010/main" val="359283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93850" y="2812"/>
            <a:ext cx="17449798" cy="1661993"/>
          </a:xfrm>
        </p:spPr>
        <p:txBody>
          <a:bodyPr/>
          <a:lstStyle/>
          <a:p>
            <a:r>
              <a:rPr lang="ru-RU" altLang="ko-KR" sz="54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Водопроводно-канализационный комплекс Республики Татарстан</a:t>
            </a:r>
            <a:endParaRPr lang="ru-RU" sz="54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5600" y="2454275"/>
            <a:ext cx="18288000" cy="58539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53% </a:t>
            </a: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800" b="1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общий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износ ОФ организаций ВКХ</a:t>
            </a:r>
          </a:p>
          <a:p>
            <a:pPr>
              <a:lnSpc>
                <a:spcPct val="130000"/>
              </a:lnSpc>
            </a:pPr>
            <a:endParaRPr lang="ru-RU" sz="4800" b="1" dirty="0" smtClean="0">
              <a:solidFill>
                <a:srgbClr val="21285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 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575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количество аварий в сфере ЖКХ за 2021 год;</a:t>
            </a:r>
            <a:endParaRPr lang="ru-RU" sz="48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2 702  или 75%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аварии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системах водоснабжения и водоотведения за 2021 год</a:t>
            </a:r>
            <a:endParaRPr lang="ru-RU" sz="48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endParaRPr lang="ru-RU" sz="4800" b="1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1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25600" y="1768475"/>
            <a:ext cx="18288000" cy="96857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54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153 млн. рублей </a:t>
            </a:r>
            <a:r>
              <a:rPr lang="ru-RU" sz="54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совокупный убыток по отрасли</a:t>
            </a:r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48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79 млн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по услуге водоснабжения</a:t>
            </a:r>
          </a:p>
          <a:p>
            <a:pPr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74 млн. рублей 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 услуге водоотведения</a:t>
            </a:r>
          </a:p>
          <a:p>
            <a:pPr>
              <a:lnSpc>
                <a:spcPct val="130000"/>
              </a:lnSpc>
            </a:pPr>
            <a:endParaRPr lang="ru-RU" sz="4800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54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52%</a:t>
            </a:r>
            <a:r>
              <a:rPr lang="ru-RU" sz="54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доля убыточных организаций </a:t>
            </a:r>
            <a:endParaRPr lang="ru-RU" sz="5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41%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 услуге водоснабжения</a:t>
            </a:r>
          </a:p>
          <a:p>
            <a:pPr>
              <a:lnSpc>
                <a:spcPct val="130000"/>
              </a:lnSpc>
            </a:pP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59%  </a:t>
            </a: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 услуге водоотведения</a:t>
            </a:r>
          </a:p>
          <a:p>
            <a:pPr>
              <a:lnSpc>
                <a:spcPct val="130000"/>
              </a:lnSpc>
            </a:pPr>
            <a:endParaRPr lang="ru-RU" sz="4800" b="1" dirty="0" smtClean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млрд. </a:t>
            </a:r>
            <a:r>
              <a:rPr lang="ru-RU" sz="4800" b="1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 </a:t>
            </a:r>
            <a:r>
              <a:rPr lang="ru-RU" sz="4800" b="1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4800" b="1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просроченная задолженность потребителей услуг</a:t>
            </a:r>
            <a:r>
              <a:rPr lang="ru-RU" sz="4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4800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93850" y="3175"/>
            <a:ext cx="17449800" cy="830263"/>
          </a:xfrm>
        </p:spPr>
        <p:txBody>
          <a:bodyPr/>
          <a:lstStyle/>
          <a:p>
            <a:r>
              <a:rPr lang="ru-RU" altLang="ko-KR" sz="54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Водопроводно-канализационный комплекс Республики Татарстан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501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46250" y="2780"/>
            <a:ext cx="16687800" cy="2031325"/>
          </a:xfrm>
        </p:spPr>
        <p:txBody>
          <a:bodyPr lIns="0" tIns="0" rIns="0" bIns="0"/>
          <a:lstStyle/>
          <a:p>
            <a:r>
              <a:rPr lang="ru-RU" altLang="ko-KR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</a:t>
            </a:r>
            <a:r>
              <a:rPr lang="ru-RU" altLang="ko-KR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ИП в сфере ВС и ВО организаций </a:t>
            </a:r>
            <a:r>
              <a:rPr lang="ru-RU" altLang="ko-KR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коммунального комплекса РТ </a:t>
            </a:r>
            <a:r>
              <a:rPr lang="ru-RU" altLang="ko-KR" sz="4400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2021 году, млн.рублей</a:t>
            </a:r>
            <a:r>
              <a:rPr lang="ru-RU" altLang="ko-KR" sz="4400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ko-KR" sz="4400" dirty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344299"/>
              </p:ext>
            </p:extLst>
          </p:nvPr>
        </p:nvGraphicFramePr>
        <p:xfrm>
          <a:off x="1289053" y="1463675"/>
          <a:ext cx="17906993" cy="9671685"/>
        </p:xfrm>
        <a:graphic>
          <a:graphicData uri="http://schemas.openxmlformats.org/drawingml/2006/table">
            <a:tbl>
              <a:tblPr/>
              <a:tblGrid>
                <a:gridCol w="4724397">
                  <a:extLst>
                    <a:ext uri="{9D8B030D-6E8A-4147-A177-3AD203B41FA5}">
                      <a16:colId xmlns:a16="http://schemas.microsoft.com/office/drawing/2014/main" xmlns="" val="1998057936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42750682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84252822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16637636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974915559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370675657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5333303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9178154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953589516"/>
                    </a:ext>
                  </a:extLst>
                </a:gridCol>
                <a:gridCol w="761996">
                  <a:extLst>
                    <a:ext uri="{9D8B030D-6E8A-4147-A177-3AD203B41FA5}">
                      <a16:colId xmlns:a16="http://schemas.microsoft.com/office/drawing/2014/main" xmlns="" val="3315572837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algn="ctr" fontAlgn="b"/>
                      <a:endParaRPr lang="ru-RU" sz="2800" b="1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ВСЕГО ПО ИП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в сфере </a:t>
                      </a:r>
                      <a:r>
                        <a:rPr lang="ru-RU" sz="2800" b="1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ВС</a:t>
                      </a:r>
                      <a:endParaRPr lang="ru-RU" sz="2800" b="1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fontAlgn="b"/>
                      <a:r>
                        <a:rPr lang="ru-RU" sz="2800" b="1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в сфере </a:t>
                      </a:r>
                      <a:r>
                        <a:rPr lang="ru-RU" sz="2800" b="1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ВО</a:t>
                      </a:r>
                      <a:endParaRPr lang="ru-RU" sz="2800" b="1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fontAlgn="b"/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4443411"/>
                  </a:ext>
                </a:extLst>
              </a:tr>
              <a:tr h="653143">
                <a:tc vMerge="1">
                  <a:txBody>
                    <a:bodyPr/>
                    <a:lstStyle/>
                    <a:p>
                      <a:pPr algn="l" fontAlgn="ctr"/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План 2021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План 2021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План 2021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 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192158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algn="l" fontAlgn="b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ВСЕГО по РТ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446,44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929,51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532,40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323,64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914,05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605,87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128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9747160"/>
                  </a:ext>
                </a:extLst>
              </a:tr>
              <a:tr h="1959428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"Водопроводно-канализационное энергетическое хозяйство", Нижнекамский МР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7,06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</a:t>
                      </a:r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7,12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7,06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7,12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28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872324381"/>
                  </a:ext>
                </a:extLst>
              </a:tr>
              <a:tr h="1343842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"Станция очистки воды-Нижнекамскнефтехим", Нижнекамский МР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60,51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60,51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60,51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60,51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2835518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"РСК", г.Казань, Лаишевский МР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24,65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24,65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24,65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24,65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-  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28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85492359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«Альметьевск-Водоканал» , </a:t>
                      </a:r>
                      <a:r>
                        <a:rPr lang="ru-RU" sz="2800" b="0" i="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Альметьевский</a:t>
                      </a:r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3,16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2,98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1,37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1,49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1,78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1,49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5177578"/>
                  </a:ext>
                </a:extLst>
              </a:tr>
              <a:tr h="931001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ЧЕЛНЫВОДОКАНАЛ" </a:t>
                      </a:r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г. Набережные Челны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236,16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217,81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104,79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94,24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131,37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123,58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00826682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l" fontAlgn="t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МУП "Водоканал", </a:t>
                      </a:r>
                      <a:r>
                        <a:rPr lang="ru-RU" sz="2800" b="0" i="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г.Казань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1 114,92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616,44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334,03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135,65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780,89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480,80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1935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76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5965" y="0"/>
            <a:ext cx="17180485" cy="1492716"/>
          </a:xfrm>
        </p:spPr>
        <p:txBody>
          <a:bodyPr/>
          <a:lstStyle/>
          <a:p>
            <a:r>
              <a:rPr lang="ru-RU" dirty="0" smtClean="0">
                <a:solidFill>
                  <a:srgbClr val="212850"/>
                </a:solidFill>
              </a:rPr>
              <a:t>Реализация инвестиционных программ водоснабжения и водоотведения в 2022 году, млн. рублей (на 01.07.22)</a:t>
            </a:r>
            <a:endParaRPr lang="ru-RU" dirty="0">
              <a:solidFill>
                <a:srgbClr val="21285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248411"/>
              </p:ext>
            </p:extLst>
          </p:nvPr>
        </p:nvGraphicFramePr>
        <p:xfrm>
          <a:off x="1405965" y="1492716"/>
          <a:ext cx="18247284" cy="96594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26685">
                  <a:extLst>
                    <a:ext uri="{9D8B030D-6E8A-4147-A177-3AD203B41FA5}">
                      <a16:colId xmlns:a16="http://schemas.microsoft.com/office/drawing/2014/main" xmlns="" val="2177181422"/>
                    </a:ext>
                  </a:extLst>
                </a:gridCol>
                <a:gridCol w="1446215">
                  <a:extLst>
                    <a:ext uri="{9D8B030D-6E8A-4147-A177-3AD203B41FA5}">
                      <a16:colId xmlns:a16="http://schemas.microsoft.com/office/drawing/2014/main" xmlns="" val="1128007546"/>
                    </a:ext>
                  </a:extLst>
                </a:gridCol>
                <a:gridCol w="1325501">
                  <a:extLst>
                    <a:ext uri="{9D8B030D-6E8A-4147-A177-3AD203B41FA5}">
                      <a16:colId xmlns:a16="http://schemas.microsoft.com/office/drawing/2014/main" xmlns="" val="1910287097"/>
                    </a:ext>
                  </a:extLst>
                </a:gridCol>
                <a:gridCol w="1419284">
                  <a:extLst>
                    <a:ext uri="{9D8B030D-6E8A-4147-A177-3AD203B41FA5}">
                      <a16:colId xmlns:a16="http://schemas.microsoft.com/office/drawing/2014/main" xmlns="" val="411470545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47912888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355904274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4100593296"/>
                    </a:ext>
                  </a:extLst>
                </a:gridCol>
                <a:gridCol w="1323193">
                  <a:extLst>
                    <a:ext uri="{9D8B030D-6E8A-4147-A177-3AD203B41FA5}">
                      <a16:colId xmlns:a16="http://schemas.microsoft.com/office/drawing/2014/main" xmlns="" val="3039883892"/>
                    </a:ext>
                  </a:extLst>
                </a:gridCol>
                <a:gridCol w="1490369">
                  <a:extLst>
                    <a:ext uri="{9D8B030D-6E8A-4147-A177-3AD203B41FA5}">
                      <a16:colId xmlns:a16="http://schemas.microsoft.com/office/drawing/2014/main" xmlns="" val="1923922426"/>
                    </a:ext>
                  </a:extLst>
                </a:gridCol>
                <a:gridCol w="844037">
                  <a:extLst>
                    <a:ext uri="{9D8B030D-6E8A-4147-A177-3AD203B41FA5}">
                      <a16:colId xmlns:a16="http://schemas.microsoft.com/office/drawing/2014/main" xmlns="" val="1711463949"/>
                    </a:ext>
                  </a:extLst>
                </a:gridCol>
              </a:tblGrid>
              <a:tr h="2598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Организация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ВСЕГО по ИП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tc gridSpan="3"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Водоснабжение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tc gridSpan="3"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Водоотведение</a:t>
                      </a:r>
                    </a:p>
                  </a:txBody>
                  <a:tcPr marL="4463" marR="4463" marT="4463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/>
                </a:tc>
                <a:extLst>
                  <a:ext uri="{0D108BD9-81ED-4DB2-BD59-A6C34878D82A}">
                    <a16:rowId xmlns:a16="http://schemas.microsoft.com/office/drawing/2014/main" xmlns="" val="4090508969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63" marR="4463" marT="4463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Факт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Факт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План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28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Факт</a:t>
                      </a:r>
                      <a:endParaRPr lang="ru-RU" sz="28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721303"/>
                  </a:ext>
                </a:extLst>
              </a:tr>
              <a:tr h="403993">
                <a:tc>
                  <a:txBody>
                    <a:bodyPr/>
                    <a:lstStyle/>
                    <a:p>
                      <a:pPr marL="0" algn="l" fontAlgn="b"/>
                      <a:r>
                        <a:rPr lang="ru-RU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ВСЕГО по РТ</a:t>
                      </a: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8 515,06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259,84   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269,04   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072,01   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25,1</a:t>
                      </a:r>
                      <a:endParaRPr lang="ru-RU" sz="24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246,02   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187,83   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8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1140530"/>
                  </a:ext>
                </a:extLst>
              </a:tr>
              <a:tr h="43001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«ЧЕЛНЫВОДОКАНАЛ»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84,56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27,65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32,7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33,19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25,88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51,36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1,77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3634291"/>
                  </a:ext>
                </a:extLst>
              </a:tr>
              <a:tr h="653512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«Станция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очистки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воды-Нижнекамскнефтехим»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58,01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12,96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22,3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58,01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12,96   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22,3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55607265"/>
                  </a:ext>
                </a:extLst>
              </a:tr>
              <a:tr h="41779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«РСК», 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г.Казань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437,22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049,72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16,3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340,38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981,31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29,4</a:t>
                      </a:r>
                      <a:endParaRPr lang="ru-RU" sz="2400" b="0" i="0" u="none" strike="noStrike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096,84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68,41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228110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МУП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«Водоканал»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2014-2028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гг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г.Казань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179,82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153,59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610,74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51,63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569,08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101,96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495170"/>
                  </a:ext>
                </a:extLst>
              </a:tr>
              <a:tr h="478262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«ОЭЗ «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Иннополис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»,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Верхнеуслонский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МР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358,09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14,44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23,39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334,70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14,44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89638012"/>
                  </a:ext>
                </a:extLst>
              </a:tr>
              <a:tr h="359938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«Альметьевск-Водоканал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07694768"/>
                  </a:ext>
                </a:extLst>
              </a:tr>
              <a:tr h="402597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МУП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«Водоканал» ИП на 2022-2028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г.Казань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367,48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1,25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182,07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185,42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1,25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464251"/>
                  </a:ext>
                </a:extLst>
              </a:tr>
              <a:tr h="550491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Азнакаевское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ПТС», 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г.Азнакаево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0,89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76853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Азнакаевское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ПТС», 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пгт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Актюба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0,25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0,03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413762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«</a:t>
                      </a:r>
                      <a:r>
                        <a:rPr lang="ru-RU" sz="2400" u="none" strike="noStrike" dirty="0" err="1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Азнакаевское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ПТС»,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Сармановский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МР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0,28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0,04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2696440"/>
                  </a:ext>
                </a:extLst>
              </a:tr>
              <a:tr h="833246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«Коммунальные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сети </a:t>
                      </a:r>
                      <a:r>
                        <a:rPr lang="ru-RU" sz="2400" u="none" strike="noStrike" dirty="0" err="1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Мензелинского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района»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1,92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0,91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34790604"/>
                  </a:ext>
                </a:extLst>
              </a:tr>
              <a:tr h="951574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«Водопроводно-канализационное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энергетическое </a:t>
                      </a:r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хозяйство», </a:t>
                      </a:r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Нижнекамский МР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12,10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12,10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u="none" strike="noStrike" dirty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-     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400" b="0" i="0" u="none" strike="noStrike" dirty="0" smtClean="0">
                          <a:solidFill>
                            <a:srgbClr val="2128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2400" b="0" i="0" u="none" strike="noStrike" dirty="0">
                        <a:solidFill>
                          <a:srgbClr val="2128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63" marR="4463" marT="4463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1510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60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549275"/>
            <a:ext cx="17338675" cy="5170646"/>
          </a:xfrm>
        </p:spPr>
        <p:txBody>
          <a:bodyPr/>
          <a:lstStyle/>
          <a:p>
            <a:r>
              <a:rPr lang="ru-RU" altLang="ko-KR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Постановлением </a:t>
            </a:r>
            <a:r>
              <a:rPr lang="ru-RU" altLang="ko-KR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Правительства Российской Федерации от 29.04.2022 №785 «Об особенностях корректировки инвестиционных программ организаций, осуществляющих регулируемые виды деятельности в сфере теплоснабжения, организаций, осуществляющих горячее водоснабжение, холодное водоснабжение и (или) водоотведение, в 2022 </a:t>
            </a:r>
            <a:r>
              <a:rPr lang="ru-RU" altLang="ko-KR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году»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898650" y="6188075"/>
            <a:ext cx="176784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sz="4800" dirty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ноября 2022 года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подать заявление о корректировке инвестиционной программы</a:t>
            </a:r>
            <a:endParaRPr lang="ru-RU" sz="4800" b="1" dirty="0" smtClean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endParaRPr lang="ru-RU" sz="4800" b="1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sz="4800" b="1" dirty="0" smtClean="0">
                <a:solidFill>
                  <a:srgbClr val="EB60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декабря 2022 года </a:t>
            </a:r>
            <a:r>
              <a:rPr lang="ru-RU" sz="48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принимается приказ об утверждении инвестиционной программы</a:t>
            </a:r>
            <a:endParaRPr lang="ru-RU" sz="4800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44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17650" y="244475"/>
            <a:ext cx="17449798" cy="3077766"/>
          </a:xfrm>
        </p:spPr>
        <p:txBody>
          <a:bodyPr/>
          <a:lstStyle/>
          <a:p>
            <a: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коммунального комплекса, которым утверждены технические задания на разработку инвестиционных программ в сфере водоснабжения и водоотведения на 2023 год и последующие периоды </a:t>
            </a:r>
            <a:br>
              <a:rPr lang="ru-RU" altLang="ko-KR" sz="4000" dirty="0" smtClean="0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000" dirty="0">
              <a:solidFill>
                <a:srgbClr val="EB60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13153"/>
              </p:ext>
            </p:extLst>
          </p:nvPr>
        </p:nvGraphicFramePr>
        <p:xfrm>
          <a:off x="1593850" y="2788002"/>
          <a:ext cx="17145000" cy="6905273"/>
        </p:xfrm>
        <a:graphic>
          <a:graphicData uri="http://schemas.openxmlformats.org/drawingml/2006/table">
            <a:tbl>
              <a:tblPr/>
              <a:tblGrid>
                <a:gridCol w="3175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255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344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464526"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МО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организации</a:t>
                      </a:r>
                      <a:endParaRPr lang="ru-RU" sz="2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Выдано</a:t>
                      </a:r>
                      <a:r>
                        <a:rPr lang="ru-RU" sz="2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техническое задание по ВС   </a:t>
                      </a:r>
                      <a:endParaRPr lang="ru-RU" sz="2400" b="1" i="0" u="none" strike="noStrike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Выдано</a:t>
                      </a:r>
                      <a:r>
                        <a:rPr lang="ru-RU" sz="2400" b="1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техническое задание по ВО</a:t>
                      </a:r>
                      <a:endParaRPr lang="ru-RU" sz="2400" b="1" i="0" u="none" strike="noStrike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019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Бавлинский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МКП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БМР «Водоканал»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21.02.2022 № 19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21.02.2022 № 19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96772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Бугульминский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ООО «Бугульма-Водоканал» 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 12.02.2021 № 209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 12.02.2021 № 209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427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Буинский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«Буинск-Водоканал»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22.02.2022 № 48/</a:t>
                      </a:r>
                      <a:r>
                        <a:rPr lang="ru-RU" sz="2800" b="0" i="0" u="none" strike="noStrike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ик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-п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22.02.2022 № 48/</a:t>
                      </a:r>
                      <a:r>
                        <a:rPr lang="ru-RU" sz="2800" b="0" i="0" u="none" strike="noStrike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ик</a:t>
                      </a:r>
                      <a:r>
                        <a:rPr lang="ru-RU" sz="2800" b="0" i="0" u="none" strike="noStrike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-п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06414">
                <a:tc>
                  <a:txBody>
                    <a:bodyPr/>
                    <a:lstStyle/>
                    <a:p>
                      <a:pPr marL="7200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Нижнекамский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«Водопроводно-канализационное и энергетическое хозяйство»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от 25.02.2022 №40а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0213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Елабужский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АО «ОЭЗ ППТ «</a:t>
                      </a:r>
                      <a:r>
                        <a:rPr lang="ru-RU" sz="2800" b="0" i="0" u="none" strike="noStrike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Алабуга</a:t>
                      </a: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утверждено</a:t>
                      </a:r>
                      <a:endParaRPr lang="ru-RU" sz="2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утверждено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645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40602</TotalTime>
  <Words>943</Words>
  <Application>Microsoft Office PowerPoint</Application>
  <PresentationFormat>Произвольный</PresentationFormat>
  <Paragraphs>383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맑은 고딕</vt:lpstr>
      <vt:lpstr>Arial</vt:lpstr>
      <vt:lpstr>Calibri</vt:lpstr>
      <vt:lpstr>Office Theme</vt:lpstr>
      <vt:lpstr>Специальное оформление</vt:lpstr>
      <vt:lpstr>Презентация PowerPoint</vt:lpstr>
      <vt:lpstr>Водопроводно-канализационный комплекс Республики Татарстан</vt:lpstr>
      <vt:lpstr>Водопроводно-канализационный комплекс Республики Татарстан</vt:lpstr>
      <vt:lpstr>Водопроводно-канализационный комплекс Республики Татарстан</vt:lpstr>
      <vt:lpstr>Водопроводно-канализационный комплекс Республики Татарстан</vt:lpstr>
      <vt:lpstr>Реализация ИП в сфере ВС и ВО организаций коммунального комплекса РТ в 2021 году, млн.рублей </vt:lpstr>
      <vt:lpstr>Реализация инвестиционных программ водоснабжения и водоотведения в 2022 году, млн. рублей (на 01.07.22)</vt:lpstr>
      <vt:lpstr>Постановлением Правительства Российской Федерации от 29.04.2022 №785 «Об особенностях корректировки инвестиционных программ организаций, осуществляющих регулируемые виды деятельности в сфере теплоснабжения, организаций, осуществляющих горячее водоснабжение, холодное водоснабжение и (или) водоотведение, в 2022 году»</vt:lpstr>
      <vt:lpstr>Организации коммунального комплекса, которым утверждены технические задания на разработку инвестиционных программ в сфере водоснабжения и водоотведения на 2023 год и последующие периоды  </vt:lpstr>
      <vt:lpstr>Организации коммунального комплекса, которым необходимо провести работу по разработке инвестиционных программ (амортизация &gt; 500 тыс.рублей) </vt:lpstr>
      <vt:lpstr>Перечень концессионеров, не утвердивших инвестиционные программы и не начавших их разработку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 Лазункова</dc:creator>
  <cp:lastModifiedBy>Приемная</cp:lastModifiedBy>
  <cp:revision>4294</cp:revision>
  <cp:lastPrinted>2022-06-01T13:44:10Z</cp:lastPrinted>
  <dcterms:created xsi:type="dcterms:W3CDTF">2021-01-08T21:00:49Z</dcterms:created>
  <dcterms:modified xsi:type="dcterms:W3CDTF">2022-08-01T10:49:59Z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2021-01-08T00:00:00Z</vt:filetime>
  </property>
</Properties>
</file>