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986" r:id="rId2"/>
    <p:sldId id="963" r:id="rId3"/>
    <p:sldId id="978" r:id="rId4"/>
    <p:sldId id="980" r:id="rId5"/>
    <p:sldId id="981" r:id="rId6"/>
    <p:sldId id="982" r:id="rId7"/>
    <p:sldId id="983" r:id="rId8"/>
    <p:sldId id="984" r:id="rId9"/>
    <p:sldId id="965" r:id="rId10"/>
    <p:sldId id="944" r:id="rId11"/>
    <p:sldId id="975" r:id="rId12"/>
    <p:sldId id="977" r:id="rId13"/>
    <p:sldId id="976" r:id="rId14"/>
    <p:sldId id="967" r:id="rId15"/>
    <p:sldId id="960" r:id="rId16"/>
    <p:sldId id="970" r:id="rId17"/>
    <p:sldId id="968" r:id="rId18"/>
    <p:sldId id="961" r:id="rId19"/>
    <p:sldId id="985" r:id="rId20"/>
    <p:sldId id="969" r:id="rId21"/>
    <p:sldId id="952" r:id="rId22"/>
    <p:sldId id="958" r:id="rId23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AC7EA00-E240-4079-B196-C5A67F6B3DA1}">
          <p14:sldIdLst>
            <p14:sldId id="986"/>
            <p14:sldId id="963"/>
            <p14:sldId id="978"/>
            <p14:sldId id="980"/>
            <p14:sldId id="981"/>
            <p14:sldId id="982"/>
            <p14:sldId id="983"/>
            <p14:sldId id="984"/>
            <p14:sldId id="965"/>
            <p14:sldId id="944"/>
            <p14:sldId id="975"/>
            <p14:sldId id="977"/>
            <p14:sldId id="976"/>
            <p14:sldId id="967"/>
            <p14:sldId id="960"/>
            <p14:sldId id="970"/>
            <p14:sldId id="968"/>
            <p14:sldId id="961"/>
            <p14:sldId id="985"/>
            <p14:sldId id="969"/>
            <p14:sldId id="952"/>
            <p14:sldId id="9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795"/>
    <a:srgbClr val="FF7C80"/>
    <a:srgbClr val="94DEF9"/>
    <a:srgbClr val="FFFF99"/>
    <a:srgbClr val="FFCC66"/>
    <a:srgbClr val="F9BAB9"/>
    <a:srgbClr val="FFFFCC"/>
    <a:srgbClr val="2EC0FB"/>
    <a:srgbClr val="31B5F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42" autoAdjust="0"/>
    <p:restoredTop sz="91369" autoAdjust="0"/>
  </p:normalViewPr>
  <p:slideViewPr>
    <p:cSldViewPr snapToGrid="0">
      <p:cViewPr varScale="1">
        <p:scale>
          <a:sx n="46" d="100"/>
          <a:sy n="46" d="100"/>
        </p:scale>
        <p:origin x="48" y="5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znetsovaMV\Documents\7.2.%20&#1043;&#1086;&#1089;.&#1082;&#1086;&#1084;&#1080;&#1090;&#1077;&#1090;%20&#1087;&#1086;%20&#1090;&#1072;&#1088;&#1080;&#1092;&#1072;&#1084;\&#1042;&#1089;&#1087;&#1086;&#1084;&#1086;&#1075;&#1072;&#1090;&#1077;&#1083;&#1100;&#1085;&#1099;&#1077;%20&#1084;&#1072;&#1090;&#1077;&#1088;&#1080;&#1072;&#1083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znetsovaMV\Documents\7.2.%20&#1043;&#1086;&#1089;.&#1082;&#1086;&#1084;&#1080;&#1090;&#1077;&#1090;%20&#1087;&#1086;%20&#1090;&#1072;&#1088;&#1080;&#1092;&#1072;&#1084;\&#1042;&#1089;&#1087;&#1086;&#1084;&#1086;&#1075;&#1072;&#1090;&#1077;&#1083;&#1100;&#1085;&#1099;&#1077;%20&#1084;&#1072;&#1090;&#1077;&#1088;&#1080;&#1072;&#1083;&#109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'2021'!$B$28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'2021'!$C$27:$D$27</c:f>
              <c:strCache>
                <c:ptCount val="2"/>
                <c:pt idx="0">
                  <c:v>Источники финансирования на 2021 год</c:v>
                </c:pt>
                <c:pt idx="1">
                  <c:v> Освоение источников  финансирования в 2021г.</c:v>
                </c:pt>
              </c:strCache>
            </c:strRef>
          </c:cat>
          <c:val>
            <c:numRef>
              <c:f>'2021'!$C$28:$D$28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AE33-4E00-A6A4-01CB3A99C0DE}"/>
            </c:ext>
          </c:extLst>
        </c:ser>
        <c:ser>
          <c:idx val="3"/>
          <c:order val="1"/>
          <c:tx>
            <c:strRef>
              <c:f>'2021'!$B$30</c:f>
              <c:strCache>
                <c:ptCount val="1"/>
                <c:pt idx="0">
                  <c:v>Нетарифные источники </c:v>
                </c:pt>
              </c:strCache>
            </c:strRef>
          </c:tx>
          <c:spPr>
            <a:solidFill>
              <a:srgbClr val="F797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'2021'!$C$27:$D$27</c:f>
              <c:strCache>
                <c:ptCount val="2"/>
                <c:pt idx="0">
                  <c:v>Источники финансирования на 2021 год</c:v>
                </c:pt>
                <c:pt idx="1">
                  <c:v> Освоение источников  финансирования в 2021г.</c:v>
                </c:pt>
              </c:strCache>
            </c:strRef>
          </c:cat>
          <c:val>
            <c:numRef>
              <c:f>'2021'!$C$30:$D$30</c:f>
              <c:numCache>
                <c:formatCode>#,##0</c:formatCode>
                <c:ptCount val="2"/>
                <c:pt idx="1">
                  <c:v>1357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33-4E00-A6A4-01CB3A99C0DE}"/>
            </c:ext>
          </c:extLst>
        </c:ser>
        <c:ser>
          <c:idx val="2"/>
          <c:order val="2"/>
          <c:tx>
            <c:strRef>
              <c:f>'2022'!#REF!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'2021'!$C$27:$D$27</c:f>
              <c:strCache>
                <c:ptCount val="2"/>
                <c:pt idx="0">
                  <c:v>Источники финансирования на 2021 год</c:v>
                </c:pt>
                <c:pt idx="1">
                  <c:v> Освоение источников  финансирования в 2021г.</c:v>
                </c:pt>
              </c:strCache>
            </c:strRef>
          </c:cat>
          <c:val>
            <c:numRef>
              <c:f>'2022'!#REF!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33-4E00-A6A4-01CB3A99C0DE}"/>
            </c:ext>
          </c:extLst>
        </c:ser>
        <c:ser>
          <c:idx val="1"/>
          <c:order val="3"/>
          <c:tx>
            <c:strRef>
              <c:f>'2021'!$B$29</c:f>
              <c:strCache>
                <c:ptCount val="1"/>
                <c:pt idx="0">
                  <c:v>Тарифные источники текущего периода</c:v>
                </c:pt>
              </c:strCache>
            </c:strRef>
          </c:tx>
          <c:spPr>
            <a:solidFill>
              <a:srgbClr val="94DEF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'2021'!$C$27:$D$27</c:f>
              <c:strCache>
                <c:ptCount val="2"/>
                <c:pt idx="0">
                  <c:v>Источники финансирования на 2021 год</c:v>
                </c:pt>
                <c:pt idx="1">
                  <c:v> Освоение источников  финансирования в 2021г.</c:v>
                </c:pt>
              </c:strCache>
            </c:strRef>
          </c:cat>
          <c:val>
            <c:numRef>
              <c:f>'2021'!$C$29:$D$29</c:f>
              <c:numCache>
                <c:formatCode>#,##0</c:formatCode>
                <c:ptCount val="2"/>
                <c:pt idx="0">
                  <c:v>7818</c:v>
                </c:pt>
                <c:pt idx="1">
                  <c:v>7818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33-4E00-A6A4-01CB3A99C0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53520208"/>
        <c:axId val="153518640"/>
      </c:barChart>
      <c:catAx>
        <c:axId val="15352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518640"/>
        <c:crosses val="autoZero"/>
        <c:auto val="1"/>
        <c:lblAlgn val="ctr"/>
        <c:lblOffset val="100"/>
        <c:noMultiLvlLbl val="0"/>
      </c:catAx>
      <c:valAx>
        <c:axId val="15351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52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62464989330301"/>
          <c:y val="0.10995043570252028"/>
          <c:w val="0.54952061926218476"/>
          <c:h val="0.8004351153920468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62464989330301"/>
          <c:y val="0.10995043570252028"/>
          <c:w val="0.54952061926218476"/>
          <c:h val="0.8004351153920468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'2022'!$B$28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'2022'!$C$27:$D$27</c:f>
              <c:strCache>
                <c:ptCount val="2"/>
                <c:pt idx="0">
                  <c:v>Источники финансирования на 2022 год</c:v>
                </c:pt>
                <c:pt idx="1">
                  <c:v> Освоение источников  финансирования в 2022г.</c:v>
                </c:pt>
              </c:strCache>
            </c:strRef>
          </c:cat>
          <c:val>
            <c:numRef>
              <c:f>'2022'!$C$28:$D$28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AE33-4E00-A6A4-01CB3A99C0DE}"/>
            </c:ext>
          </c:extLst>
        </c:ser>
        <c:ser>
          <c:idx val="3"/>
          <c:order val="1"/>
          <c:tx>
            <c:strRef>
              <c:f>'2022'!$B$30</c:f>
              <c:strCache>
                <c:ptCount val="1"/>
                <c:pt idx="0">
                  <c:v>Нетарифные источники </c:v>
                </c:pt>
              </c:strCache>
            </c:strRef>
          </c:tx>
          <c:spPr>
            <a:solidFill>
              <a:srgbClr val="F797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'2022'!$C$27:$D$27</c:f>
              <c:strCache>
                <c:ptCount val="2"/>
                <c:pt idx="0">
                  <c:v>Источники финансирования на 2022 год</c:v>
                </c:pt>
                <c:pt idx="1">
                  <c:v> Освоение источников  финансирования в 2022г.</c:v>
                </c:pt>
              </c:strCache>
            </c:strRef>
          </c:cat>
          <c:val>
            <c:numRef>
              <c:f>'2022'!$C$30:$D$30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AE33-4E00-A6A4-01CB3A99C0DE}"/>
            </c:ext>
          </c:extLst>
        </c:ser>
        <c:ser>
          <c:idx val="2"/>
          <c:order val="2"/>
          <c:tx>
            <c:strRef>
              <c:f>'2022'!#REF!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'2022'!$C$27:$D$27</c:f>
              <c:strCache>
                <c:ptCount val="2"/>
                <c:pt idx="0">
                  <c:v>Источники финансирования на 2022 год</c:v>
                </c:pt>
                <c:pt idx="1">
                  <c:v> Освоение источников  финансирования в 2022г.</c:v>
                </c:pt>
              </c:strCache>
            </c:strRef>
          </c:cat>
          <c:val>
            <c:numRef>
              <c:f>'2022'!#REF!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33-4E00-A6A4-01CB3A99C0DE}"/>
            </c:ext>
          </c:extLst>
        </c:ser>
        <c:ser>
          <c:idx val="1"/>
          <c:order val="3"/>
          <c:tx>
            <c:strRef>
              <c:f>'2022'!$B$29</c:f>
              <c:strCache>
                <c:ptCount val="1"/>
                <c:pt idx="0">
                  <c:v>Тарифные источники текущего периода</c:v>
                </c:pt>
              </c:strCache>
            </c:strRef>
          </c:tx>
          <c:spPr>
            <a:solidFill>
              <a:srgbClr val="94DEF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'2022'!$C$27:$D$27</c:f>
              <c:strCache>
                <c:ptCount val="2"/>
                <c:pt idx="0">
                  <c:v>Источники финансирования на 2022 год</c:v>
                </c:pt>
                <c:pt idx="1">
                  <c:v> Освоение источников  финансирования в 2022г.</c:v>
                </c:pt>
              </c:strCache>
            </c:strRef>
          </c:cat>
          <c:val>
            <c:numRef>
              <c:f>'2022'!$C$29:$D$29</c:f>
              <c:numCache>
                <c:formatCode>#,##0</c:formatCode>
                <c:ptCount val="2"/>
                <c:pt idx="0">
                  <c:v>7958</c:v>
                </c:pt>
                <c:pt idx="1">
                  <c:v>2929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33-4E00-A6A4-01CB3A99C0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53515896"/>
        <c:axId val="153513152"/>
      </c:barChart>
      <c:catAx>
        <c:axId val="15351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513152"/>
        <c:crosses val="autoZero"/>
        <c:auto val="1"/>
        <c:lblAlgn val="ctr"/>
        <c:lblOffset val="100"/>
        <c:noMultiLvlLbl val="0"/>
      </c:catAx>
      <c:valAx>
        <c:axId val="153513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515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A5774-FDC4-47B5-9F9B-0D284C633F5F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879AB8D-30D3-4493-AE8F-8AD5E1694F2C}">
      <dgm:prSet phldrT="[Текст]"/>
      <dgm:spPr>
        <a:xfrm>
          <a:off x="3531509" y="2785555"/>
          <a:ext cx="2612349" cy="2612349"/>
        </a:xfrm>
        <a:prstGeom prst="ellipse">
          <a:avLst/>
        </a:prstGeom>
        <a:gradFill rotWithShape="0">
          <a:gsLst>
            <a:gs pos="0">
              <a:srgbClr val="008CC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8CC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8CC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rPr>
            <a:t> Инвестиционная программа </a:t>
          </a:r>
          <a:br>
            <a:rPr lang="ru-RU" b="1" dirty="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rPr>
          </a:br>
          <a:r>
            <a:rPr lang="ru-RU" b="1" dirty="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rPr>
            <a:t>АО «Сетевая компания»</a:t>
          </a:r>
          <a:endParaRPr lang="ru-RU" b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CD2C898C-1B8C-47F7-A026-6EBF7AF936E9}" type="parTrans" cxnId="{06D316B7-D39B-48CF-BE65-7A98D3E3834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D5B1F86-FC65-445A-82C8-D26E1A451902}" type="sibTrans" cxnId="{06D316B7-D39B-48CF-BE65-7A98D3E3834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DFDA59D-D022-4009-8E1B-5A324648E286}">
      <dgm:prSet custT="1"/>
      <dgm:spPr>
        <a:xfrm>
          <a:off x="2151979" y="572"/>
          <a:ext cx="2481731" cy="198538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2D05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2D05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2D05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Государственный комитет Республики Татарстан </a:t>
          </a:r>
          <a:br>
            <a:rPr lang="ru-RU" sz="1800" b="1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</a:br>
          <a:r>
            <a:rPr lang="ru-RU" sz="1800" b="1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по тарифам </a:t>
          </a:r>
          <a:endParaRPr lang="ru-RU" sz="1800" b="1" dirty="0" smtClean="0">
            <a:solidFill>
              <a:schemeClr val="tx1"/>
            </a:solidFill>
            <a:latin typeface="Arial Narrow" pitchFamily="34" charset="0"/>
            <a:ea typeface="+mn-ea"/>
            <a:cs typeface="+mn-cs"/>
          </a:endParaRPr>
        </a:p>
      </dgm:t>
    </dgm:pt>
    <dgm:pt modelId="{0BE690E6-1D8A-4AC9-9D6C-2A0B2551AC5A}" type="parTrans" cxnId="{984B5DB7-D07F-4656-9747-02A771D46AB7}">
      <dgm:prSet/>
      <dgm:spPr>
        <a:xfrm rot="14700000">
          <a:off x="2816500" y="1525686"/>
          <a:ext cx="1996410" cy="7445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2D05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2D05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2D05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1D15133-894D-4B5C-A15B-4C55296969BD}" type="sibTrans" cxnId="{984B5DB7-D07F-4656-9747-02A771D46AB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12EDEDF-9090-42BB-BC2E-8257697D6435}">
      <dgm:prSet custT="1"/>
      <dgm:spPr>
        <a:xfrm>
          <a:off x="5041656" y="572"/>
          <a:ext cx="2481731" cy="198538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4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4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4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Филиал ОАО "СО ЕЭС" Объединенное Диспетчерское Управление Энергосистемами Средней Волги</a:t>
          </a:r>
          <a:endParaRPr lang="ru-RU" sz="1800" b="1" dirty="0" smtClean="0">
            <a:solidFill>
              <a:schemeClr val="tx1"/>
            </a:solidFill>
            <a:latin typeface="Arial Narrow" pitchFamily="34" charset="0"/>
            <a:ea typeface="+mn-ea"/>
            <a:cs typeface="+mn-cs"/>
          </a:endParaRPr>
        </a:p>
      </dgm:t>
    </dgm:pt>
    <dgm:pt modelId="{919FF1C1-49CA-412C-8591-90E9198D4EC7}" type="sibTrans" cxnId="{59609032-A733-4DB3-800A-5642C41FA5C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2BE87A3-6D23-41CD-90D0-B6253C07E83E}" type="parTrans" cxnId="{59609032-A733-4DB3-800A-5642C41FA5C1}">
      <dgm:prSet/>
      <dgm:spPr>
        <a:xfrm rot="17700000">
          <a:off x="4862457" y="1525686"/>
          <a:ext cx="1996410" cy="7445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C4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4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4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8FDC60F-D5A9-4FA2-86E6-61783E7FA5FE}">
      <dgm:prSet custT="1"/>
      <dgm:spPr>
        <a:xfrm>
          <a:off x="294531" y="2214192"/>
          <a:ext cx="2481731" cy="198538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9D2E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9D2E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9D2E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Министерство промышленности и торговли </a:t>
          </a:r>
        </a:p>
        <a:p>
          <a:r>
            <a:rPr lang="ru-RU" sz="1800" b="1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Республики Татарстан </a:t>
          </a:r>
          <a:endParaRPr lang="ru-RU" sz="1800" b="1" dirty="0" smtClean="0">
            <a:solidFill>
              <a:schemeClr val="tx1"/>
            </a:solidFill>
            <a:latin typeface="Arial Narrow" pitchFamily="34" charset="0"/>
            <a:ea typeface="+mn-ea"/>
            <a:cs typeface="+mn-cs"/>
          </a:endParaRPr>
        </a:p>
      </dgm:t>
    </dgm:pt>
    <dgm:pt modelId="{41BD62DE-E975-4EDB-9D48-6E2E72C21A8E}" type="sibTrans" cxnId="{DB848C9B-C346-426B-97F1-D8E1337E832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824CBA-F167-4F66-A82F-A7A9B656EFE7}" type="parTrans" cxnId="{DB848C9B-C346-426B-97F1-D8E1337E832A}">
      <dgm:prSet/>
      <dgm:spPr>
        <a:xfrm rot="11700000">
          <a:off x="1501384" y="3092980"/>
          <a:ext cx="1996410" cy="7445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9D2E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9D2E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9D2E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F9D1FFA-133C-4668-B96A-835FAA06A544}">
      <dgm:prSet custT="1"/>
      <dgm:spPr>
        <a:xfrm>
          <a:off x="7027883" y="2214201"/>
          <a:ext cx="2481731" cy="198538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E912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E912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E912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Межотраслевой совет потребителей по вопросам деятельности субъектов естественных монополий при Президенте </a:t>
          </a:r>
          <a:br>
            <a:rPr lang="ru-RU" sz="1800" b="1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</a:br>
          <a:r>
            <a:rPr lang="ru-RU" sz="1800" b="1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Республики Татарстан</a:t>
          </a:r>
          <a:endParaRPr lang="ru-RU" sz="1800" b="1" dirty="0" smtClean="0">
            <a:solidFill>
              <a:schemeClr val="tx1"/>
            </a:solidFill>
            <a:latin typeface="Arial Narrow" pitchFamily="34" charset="0"/>
            <a:ea typeface="+mn-ea"/>
            <a:cs typeface="+mn-cs"/>
          </a:endParaRPr>
        </a:p>
      </dgm:t>
    </dgm:pt>
    <dgm:pt modelId="{24949DAA-E68D-402F-B36E-9C53122AFFE5}" type="sibTrans" cxnId="{565773D7-03C5-414C-BCE0-3375B802C9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5A10D30-5525-4AF9-9627-5FDC2862584A}" type="parTrans" cxnId="{565773D7-03C5-414C-BCE0-3375B802C9F7}">
      <dgm:prSet/>
      <dgm:spPr>
        <a:xfrm rot="20732346">
          <a:off x="6188132" y="3098600"/>
          <a:ext cx="2114106" cy="7445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E912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E912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E912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B46C9B1-F9DD-4C71-BB47-F76EF9B821F7}">
      <dgm:prSet custScaleX="141617" custRadScaleRad="151918" custRadScaleInc="61096"/>
      <dgm:spPr>
        <a:xfrm>
          <a:off x="5041656" y="572"/>
          <a:ext cx="2481731" cy="198538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4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4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4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A165798-6C78-4B5D-995D-65FB3B45DE05}" type="parTrans" cxnId="{84FE563E-EB34-4925-9C5E-9BC05FFE6E0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F584BD-C447-4DC8-A789-D110ABA8EADA}" type="sibTrans" cxnId="{84FE563E-EB34-4925-9C5E-9BC05FFE6E0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94E8325-60D1-44EE-8747-1E2F3AE534E2}">
      <dgm:prSet custScaleX="127588" custScaleY="114520" custRadScaleRad="124171" custRadScaleInc="-39151"/>
      <dgm:spPr>
        <a:xfrm>
          <a:off x="294531" y="2214192"/>
          <a:ext cx="2481731" cy="198538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9D2E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9D2E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9D2E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3290C9F-A0D5-4EA4-AF72-2DE3DD725678}" type="parTrans" cxnId="{ED3EC17C-8A19-401E-9177-5DCB2B1ECDFC}">
      <dgm:prSet custScaleX="105533"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F05EE3-A8CD-4CE4-9CBD-887BA30CF06F}" type="sibTrans" cxnId="{ED3EC17C-8A19-401E-9177-5DCB2B1ECDF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734BE4-8F59-4574-93CF-6B2F7E10036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F6FE895-F600-42A3-9498-BB1097640201}" type="parTrans" cxnId="{E7E5E5DF-475C-4D38-BB1E-B3E9BFE0EB8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65838A-D347-4FFC-BECB-3B96C7DC9C60}" type="sibTrans" cxnId="{E7E5E5DF-475C-4D38-BB1E-B3E9BFE0EB8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AA4F6A9-562C-4511-9965-2A7263194D4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CF89E79-BC6E-486E-B3D1-E2DA85550E5A}" type="parTrans" cxnId="{F4F55B44-C0B4-4F86-809B-F5347A0247C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BC4BA94-F0A8-45F1-B428-55D12CBF53F2}" type="sibTrans" cxnId="{F4F55B44-C0B4-4F86-809B-F5347A0247C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9737E0E-99BC-48C8-81F6-F3D1248EC3C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10D786-7301-44C2-A69C-399FE92BA5CA}" type="parTrans" cxnId="{FC36B767-0491-4A0A-B8C2-DDC834A288D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8D2E96B-E2F4-48F5-8FBA-ECA9EF8377F8}" type="sibTrans" cxnId="{FC36B767-0491-4A0A-B8C2-DDC834A288D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C52F6E6-4BA2-4219-B53F-5E9EDCFB573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48D114C-5421-49F7-A85C-48E6F806C2B6}" type="parTrans" cxnId="{47D258D9-D8BA-46C5-9C16-27FD3A0D36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8566961-F0FE-4893-9C6C-E32E4E767A08}" type="sibTrans" cxnId="{47D258D9-D8BA-46C5-9C16-27FD3A0D36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35A1F4A-A673-4E13-A4FE-93AF6C48B6BD}">
      <dgm:prSet custScaleX="141617" custRadScaleRad="151918" custRadScaleInc="61096"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8E6C820-FB2C-4C59-97D8-C7097A78E8CC}" type="parTrans" cxnId="{C0F389FF-BF1B-44CB-9523-508EBAB5ED7D}">
      <dgm:prSet custLinFactNeighborX="-5370" custLinFactNeighborY="19387"/>
      <dgm:spPr>
        <a:xfrm rot="17700000">
          <a:off x="4862457" y="1525686"/>
          <a:ext cx="1996410" cy="7445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C4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4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4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35DA45C-DF6F-4B5B-87FE-2DA9260A9ADD}" type="sibTrans" cxnId="{C0F389FF-BF1B-44CB-9523-508EBAB5ED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2CA3CCD-7CF0-436C-A27B-519858BB8BA0}" type="pres">
      <dgm:prSet presAssocID="{9F9A5774-FDC4-47B5-9F9B-0D284C633F5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693012-EFF2-407A-B98F-0ADCBFE74495}" type="pres">
      <dgm:prSet presAssocID="{C879AB8D-30D3-4493-AE8F-8AD5E1694F2C}" presName="centerShape" presStyleLbl="node0" presStyleIdx="0" presStyleCnt="1"/>
      <dgm:spPr/>
      <dgm:t>
        <a:bodyPr/>
        <a:lstStyle/>
        <a:p>
          <a:endParaRPr lang="ru-RU"/>
        </a:p>
      </dgm:t>
    </dgm:pt>
    <dgm:pt modelId="{6DB75D5A-8055-4CF7-A4CC-4FA836B11A1A}" type="pres">
      <dgm:prSet presAssocID="{DD824CBA-F167-4F66-A82F-A7A9B656EFE7}" presName="parTrans" presStyleLbl="bgSibTrans2D1" presStyleIdx="0" presStyleCnt="4" custAng="139624" custScaleX="103639" custScaleY="105451" custLinFactNeighborX="4699" custLinFactNeighborY="9971"/>
      <dgm:spPr/>
      <dgm:t>
        <a:bodyPr/>
        <a:lstStyle/>
        <a:p>
          <a:endParaRPr lang="ru-RU"/>
        </a:p>
      </dgm:t>
    </dgm:pt>
    <dgm:pt modelId="{54CF173F-06E5-47BC-A7E6-11F56FDF6B7E}" type="pres">
      <dgm:prSet presAssocID="{B8FDC60F-D5A9-4FA2-86E6-61783E7FA5FE}" presName="node" presStyleLbl="node1" presStyleIdx="0" presStyleCnt="4" custScaleX="127588" custScaleY="114520" custRadScaleRad="124171" custRadScaleInc="-39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29A40-41F6-478C-A3EB-1D4651D8F33D}" type="pres">
      <dgm:prSet presAssocID="{0BE690E6-1D8A-4AC9-9D6C-2A0B2551AC5A}" presName="parTrans" presStyleLbl="bgSibTrans2D1" presStyleIdx="1" presStyleCnt="4" custLinFactNeighborX="7419" custLinFactNeighborY="-2780"/>
      <dgm:spPr/>
      <dgm:t>
        <a:bodyPr/>
        <a:lstStyle/>
        <a:p>
          <a:endParaRPr lang="ru-RU"/>
        </a:p>
      </dgm:t>
    </dgm:pt>
    <dgm:pt modelId="{7596E657-9522-4EFB-AD56-DD805157909C}" type="pres">
      <dgm:prSet presAssocID="{BDFDA59D-D022-4009-8E1B-5A324648E286}" presName="node" presStyleLbl="node1" presStyleIdx="1" presStyleCnt="4" custScaleX="133041" custRadScaleRad="152277" custRadScaleInc="-61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E8ECF-6D35-4510-8369-DE9121B03D1A}" type="pres">
      <dgm:prSet presAssocID="{42BE87A3-6D23-41CD-90D0-B6253C07E83E}" presName="parTrans" presStyleLbl="bgSibTrans2D1" presStyleIdx="2" presStyleCnt="4" custLinFactNeighborX="-5370" custLinFactNeighborY="19387"/>
      <dgm:spPr/>
      <dgm:t>
        <a:bodyPr/>
        <a:lstStyle/>
        <a:p>
          <a:endParaRPr lang="ru-RU"/>
        </a:p>
      </dgm:t>
    </dgm:pt>
    <dgm:pt modelId="{41811333-AAE8-4F0B-B2D4-14C39BF6EC1A}" type="pres">
      <dgm:prSet presAssocID="{012EDEDF-9090-42BB-BC2E-8257697D6435}" presName="node" presStyleLbl="node1" presStyleIdx="2" presStyleCnt="4" custScaleX="141617" custRadScaleRad="151918" custRadScaleInc="61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9AF50-AA90-440F-A7B2-303576C9988B}" type="pres">
      <dgm:prSet presAssocID="{A5A10D30-5525-4AF9-9627-5FDC2862584A}" presName="parTrans" presStyleLbl="bgSibTrans2D1" presStyleIdx="3" presStyleCnt="4" custAng="63392" custLinFactNeighborX="-7500" custLinFactNeighborY="-2849"/>
      <dgm:spPr/>
      <dgm:t>
        <a:bodyPr/>
        <a:lstStyle/>
        <a:p>
          <a:endParaRPr lang="ru-RU"/>
        </a:p>
      </dgm:t>
    </dgm:pt>
    <dgm:pt modelId="{2FACC675-1C2F-4BB2-9D29-D170FF52D178}" type="pres">
      <dgm:prSet presAssocID="{CF9D1FFA-133C-4668-B96A-835FAA06A544}" presName="node" presStyleLbl="node1" presStyleIdx="3" presStyleCnt="4" custScaleX="134027" custScaleY="117727" custRadScaleRad="123483" custRadScaleInc="38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36B767-0491-4A0A-B8C2-DDC834A288D2}" srcId="{9F9A5774-FDC4-47B5-9F9B-0D284C633F5F}" destId="{E9737E0E-99BC-48C8-81F6-F3D1248EC3C1}" srcOrd="5" destOrd="0" parTransId="{FB10D786-7301-44C2-A69C-399FE92BA5CA}" sibTransId="{38D2E96B-E2F4-48F5-8FBA-ECA9EF8377F8}"/>
    <dgm:cxn modelId="{60905CCE-600C-49A8-A492-307B3DF07CB8}" type="presOf" srcId="{012EDEDF-9090-42BB-BC2E-8257697D6435}" destId="{41811333-AAE8-4F0B-B2D4-14C39BF6EC1A}" srcOrd="0" destOrd="0" presId="urn:microsoft.com/office/officeart/2005/8/layout/radial4"/>
    <dgm:cxn modelId="{486FEC06-81D4-4164-9001-223754240377}" type="presOf" srcId="{A5A10D30-5525-4AF9-9627-5FDC2862584A}" destId="{E249AF50-AA90-440F-A7B2-303576C9988B}" srcOrd="0" destOrd="0" presId="urn:microsoft.com/office/officeart/2005/8/layout/radial4"/>
    <dgm:cxn modelId="{47D258D9-D8BA-46C5-9C16-27FD3A0D36D7}" srcId="{9F9A5774-FDC4-47B5-9F9B-0D284C633F5F}" destId="{EC52F6E6-4BA2-4219-B53F-5E9EDCFB5738}" srcOrd="6" destOrd="0" parTransId="{F48D114C-5421-49F7-A85C-48E6F806C2B6}" sibTransId="{58566961-F0FE-4893-9C6C-E32E4E767A08}"/>
    <dgm:cxn modelId="{217C91C8-5DCF-45AE-B678-9D8A154120C4}" type="presOf" srcId="{C879AB8D-30D3-4493-AE8F-8AD5E1694F2C}" destId="{AC693012-EFF2-407A-B98F-0ADCBFE74495}" srcOrd="0" destOrd="0" presId="urn:microsoft.com/office/officeart/2005/8/layout/radial4"/>
    <dgm:cxn modelId="{0A151AEC-D5EB-4D5F-8F49-5B23729E0557}" type="presOf" srcId="{CF9D1FFA-133C-4668-B96A-835FAA06A544}" destId="{2FACC675-1C2F-4BB2-9D29-D170FF52D178}" srcOrd="0" destOrd="0" presId="urn:microsoft.com/office/officeart/2005/8/layout/radial4"/>
    <dgm:cxn modelId="{8C9C4FF1-3219-4A98-81D9-453628F6CBEE}" type="presOf" srcId="{0BE690E6-1D8A-4AC9-9D6C-2A0B2551AC5A}" destId="{2A429A40-41F6-478C-A3EB-1D4651D8F33D}" srcOrd="0" destOrd="0" presId="urn:microsoft.com/office/officeart/2005/8/layout/radial4"/>
    <dgm:cxn modelId="{C0F389FF-BF1B-44CB-9523-508EBAB5ED7D}" srcId="{9F9A5774-FDC4-47B5-9F9B-0D284C633F5F}" destId="{635A1F4A-A673-4E13-A4FE-93AF6C48B6BD}" srcOrd="7" destOrd="0" parTransId="{F8E6C820-FB2C-4C59-97D8-C7097A78E8CC}" sibTransId="{635DA45C-DF6F-4B5B-87FE-2DA9260A9ADD}"/>
    <dgm:cxn modelId="{84FE563E-EB34-4925-9C5E-9BC05FFE6E01}" srcId="{9F9A5774-FDC4-47B5-9F9B-0D284C633F5F}" destId="{6B46C9B1-F9DD-4C71-BB47-F76EF9B821F7}" srcOrd="1" destOrd="0" parTransId="{2A165798-6C78-4B5D-995D-65FB3B45DE05}" sibTransId="{14F584BD-C447-4DC8-A789-D110ABA8EADA}"/>
    <dgm:cxn modelId="{2DE606CF-F5FB-4439-9F01-D39CA5A649FA}" type="presOf" srcId="{B8FDC60F-D5A9-4FA2-86E6-61783E7FA5FE}" destId="{54CF173F-06E5-47BC-A7E6-11F56FDF6B7E}" srcOrd="0" destOrd="0" presId="urn:microsoft.com/office/officeart/2005/8/layout/radial4"/>
    <dgm:cxn modelId="{317A6CBB-31EE-44E1-BAEF-0B07408BEE19}" type="presOf" srcId="{DD824CBA-F167-4F66-A82F-A7A9B656EFE7}" destId="{6DB75D5A-8055-4CF7-A4CC-4FA836B11A1A}" srcOrd="0" destOrd="0" presId="urn:microsoft.com/office/officeart/2005/8/layout/radial4"/>
    <dgm:cxn modelId="{ED3EC17C-8A19-401E-9177-5DCB2B1ECDFC}" srcId="{9F9A5774-FDC4-47B5-9F9B-0D284C633F5F}" destId="{194E8325-60D1-44EE-8747-1E2F3AE534E2}" srcOrd="2" destOrd="0" parTransId="{63290C9F-A0D5-4EA4-AF72-2DE3DD725678}" sibTransId="{3AF05EE3-A8CD-4CE4-9CBD-887BA30CF06F}"/>
    <dgm:cxn modelId="{3FDC8D12-F6CC-4A14-BFA0-179F6637A108}" type="presOf" srcId="{42BE87A3-6D23-41CD-90D0-B6253C07E83E}" destId="{B46E8ECF-6D35-4510-8369-DE9121B03D1A}" srcOrd="0" destOrd="0" presId="urn:microsoft.com/office/officeart/2005/8/layout/radial4"/>
    <dgm:cxn modelId="{DB848C9B-C346-426B-97F1-D8E1337E832A}" srcId="{C879AB8D-30D3-4493-AE8F-8AD5E1694F2C}" destId="{B8FDC60F-D5A9-4FA2-86E6-61783E7FA5FE}" srcOrd="0" destOrd="0" parTransId="{DD824CBA-F167-4F66-A82F-A7A9B656EFE7}" sibTransId="{41BD62DE-E975-4EDB-9D48-6E2E72C21A8E}"/>
    <dgm:cxn modelId="{984B5DB7-D07F-4656-9747-02A771D46AB7}" srcId="{C879AB8D-30D3-4493-AE8F-8AD5E1694F2C}" destId="{BDFDA59D-D022-4009-8E1B-5A324648E286}" srcOrd="1" destOrd="0" parTransId="{0BE690E6-1D8A-4AC9-9D6C-2A0B2551AC5A}" sibTransId="{91D15133-894D-4B5C-A15B-4C55296969BD}"/>
    <dgm:cxn modelId="{F4F55B44-C0B4-4F86-809B-F5347A0247C9}" srcId="{9F9A5774-FDC4-47B5-9F9B-0D284C633F5F}" destId="{FAA4F6A9-562C-4511-9965-2A7263194D43}" srcOrd="4" destOrd="0" parTransId="{FCF89E79-BC6E-486E-B3D1-E2DA85550E5A}" sibTransId="{4BC4BA94-F0A8-45F1-B428-55D12CBF53F2}"/>
    <dgm:cxn modelId="{565773D7-03C5-414C-BCE0-3375B802C9F7}" srcId="{C879AB8D-30D3-4493-AE8F-8AD5E1694F2C}" destId="{CF9D1FFA-133C-4668-B96A-835FAA06A544}" srcOrd="3" destOrd="0" parTransId="{A5A10D30-5525-4AF9-9627-5FDC2862584A}" sibTransId="{24949DAA-E68D-402F-B36E-9C53122AFFE5}"/>
    <dgm:cxn modelId="{06D316B7-D39B-48CF-BE65-7A98D3E38340}" srcId="{9F9A5774-FDC4-47B5-9F9B-0D284C633F5F}" destId="{C879AB8D-30D3-4493-AE8F-8AD5E1694F2C}" srcOrd="0" destOrd="0" parTransId="{CD2C898C-1B8C-47F7-A026-6EBF7AF936E9}" sibTransId="{AD5B1F86-FC65-445A-82C8-D26E1A451902}"/>
    <dgm:cxn modelId="{59609032-A733-4DB3-800A-5642C41FA5C1}" srcId="{C879AB8D-30D3-4493-AE8F-8AD5E1694F2C}" destId="{012EDEDF-9090-42BB-BC2E-8257697D6435}" srcOrd="2" destOrd="0" parTransId="{42BE87A3-6D23-41CD-90D0-B6253C07E83E}" sibTransId="{919FF1C1-49CA-412C-8591-90E9198D4EC7}"/>
    <dgm:cxn modelId="{3139B584-61B9-4FC8-98B2-FC768BB1FFD2}" type="presOf" srcId="{BDFDA59D-D022-4009-8E1B-5A324648E286}" destId="{7596E657-9522-4EFB-AD56-DD805157909C}" srcOrd="0" destOrd="0" presId="urn:microsoft.com/office/officeart/2005/8/layout/radial4"/>
    <dgm:cxn modelId="{A2E6DBF8-0740-4037-92AA-60A2EFB576E1}" type="presOf" srcId="{9F9A5774-FDC4-47B5-9F9B-0D284C633F5F}" destId="{82CA3CCD-7CF0-436C-A27B-519858BB8BA0}" srcOrd="0" destOrd="0" presId="urn:microsoft.com/office/officeart/2005/8/layout/radial4"/>
    <dgm:cxn modelId="{E7E5E5DF-475C-4D38-BB1E-B3E9BFE0EB8B}" srcId="{9F9A5774-FDC4-47B5-9F9B-0D284C633F5F}" destId="{45734BE4-8F59-4574-93CF-6B2F7E100363}" srcOrd="3" destOrd="0" parTransId="{9F6FE895-F600-42A3-9498-BB1097640201}" sibTransId="{D765838A-D347-4FFC-BECB-3B96C7DC9C60}"/>
    <dgm:cxn modelId="{0A91C0C9-1BDF-402E-8BF3-FB8A6FF3E635}" type="presParOf" srcId="{82CA3CCD-7CF0-436C-A27B-519858BB8BA0}" destId="{AC693012-EFF2-407A-B98F-0ADCBFE74495}" srcOrd="0" destOrd="0" presId="urn:microsoft.com/office/officeart/2005/8/layout/radial4"/>
    <dgm:cxn modelId="{25D8A0E4-F87E-4243-8E96-C06EDC5DAF8D}" type="presParOf" srcId="{82CA3CCD-7CF0-436C-A27B-519858BB8BA0}" destId="{6DB75D5A-8055-4CF7-A4CC-4FA836B11A1A}" srcOrd="1" destOrd="0" presId="urn:microsoft.com/office/officeart/2005/8/layout/radial4"/>
    <dgm:cxn modelId="{B53596DE-D7E2-40E2-9F1C-CCE2F2F4CEA0}" type="presParOf" srcId="{82CA3CCD-7CF0-436C-A27B-519858BB8BA0}" destId="{54CF173F-06E5-47BC-A7E6-11F56FDF6B7E}" srcOrd="2" destOrd="0" presId="urn:microsoft.com/office/officeart/2005/8/layout/radial4"/>
    <dgm:cxn modelId="{93A6D965-B48C-45C5-8156-800DA92052CC}" type="presParOf" srcId="{82CA3CCD-7CF0-436C-A27B-519858BB8BA0}" destId="{2A429A40-41F6-478C-A3EB-1D4651D8F33D}" srcOrd="3" destOrd="0" presId="urn:microsoft.com/office/officeart/2005/8/layout/radial4"/>
    <dgm:cxn modelId="{64FC2731-2559-4303-802C-B9EDF2229B15}" type="presParOf" srcId="{82CA3CCD-7CF0-436C-A27B-519858BB8BA0}" destId="{7596E657-9522-4EFB-AD56-DD805157909C}" srcOrd="4" destOrd="0" presId="urn:microsoft.com/office/officeart/2005/8/layout/radial4"/>
    <dgm:cxn modelId="{34A28E61-D2C6-44F8-8D26-A9A86198563C}" type="presParOf" srcId="{82CA3CCD-7CF0-436C-A27B-519858BB8BA0}" destId="{B46E8ECF-6D35-4510-8369-DE9121B03D1A}" srcOrd="5" destOrd="0" presId="urn:microsoft.com/office/officeart/2005/8/layout/radial4"/>
    <dgm:cxn modelId="{0E6B3E84-C434-49FE-9345-BA15D17DBA80}" type="presParOf" srcId="{82CA3CCD-7CF0-436C-A27B-519858BB8BA0}" destId="{41811333-AAE8-4F0B-B2D4-14C39BF6EC1A}" srcOrd="6" destOrd="0" presId="urn:microsoft.com/office/officeart/2005/8/layout/radial4"/>
    <dgm:cxn modelId="{79024CD7-F213-493D-B5CD-3332DCBF25A7}" type="presParOf" srcId="{82CA3CCD-7CF0-436C-A27B-519858BB8BA0}" destId="{E249AF50-AA90-440F-A7B2-303576C9988B}" srcOrd="7" destOrd="0" presId="urn:microsoft.com/office/officeart/2005/8/layout/radial4"/>
    <dgm:cxn modelId="{651F4355-30D7-4344-A4EA-817D8BF81D00}" type="presParOf" srcId="{82CA3CCD-7CF0-436C-A27B-519858BB8BA0}" destId="{2FACC675-1C2F-4BB2-9D29-D170FF52D17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93012-EFF2-407A-B98F-0ADCBFE74495}">
      <dsp:nvSpPr>
        <dsp:cNvPr id="0" name=""/>
        <dsp:cNvSpPr/>
      </dsp:nvSpPr>
      <dsp:spPr>
        <a:xfrm>
          <a:off x="3919431" y="2404057"/>
          <a:ext cx="2298524" cy="2298524"/>
        </a:xfrm>
        <a:prstGeom prst="ellipse">
          <a:avLst/>
        </a:prstGeom>
        <a:gradFill rotWithShape="0">
          <a:gsLst>
            <a:gs pos="0">
              <a:srgbClr val="008CC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8CC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8CC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rPr>
            <a:t> Инвестиционная программа </a:t>
          </a:r>
          <a:br>
            <a:rPr lang="ru-RU" sz="1800" b="1" kern="1200" dirty="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rPr>
          </a:br>
          <a:r>
            <a:rPr lang="ru-RU" sz="1800" b="1" kern="1200" dirty="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rPr>
            <a:t>АО «Сетевая компания»</a:t>
          </a:r>
          <a:endParaRPr lang="ru-RU" sz="18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4256042" y="2740668"/>
        <a:ext cx="1625302" cy="1625302"/>
      </dsp:txXfrm>
    </dsp:sp>
    <dsp:sp modelId="{6DB75D5A-8055-4CF7-A4CC-4FA836B11A1A}">
      <dsp:nvSpPr>
        <dsp:cNvPr id="0" name=""/>
        <dsp:cNvSpPr/>
      </dsp:nvSpPr>
      <dsp:spPr>
        <a:xfrm rot="10800000">
          <a:off x="1468583" y="3373914"/>
          <a:ext cx="2469534" cy="6907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9D2E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9D2E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9D2E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F173F-06E5-47BC-A7E6-11F56FDF6B7E}">
      <dsp:nvSpPr>
        <dsp:cNvPr id="0" name=""/>
        <dsp:cNvSpPr/>
      </dsp:nvSpPr>
      <dsp:spPr>
        <a:xfrm>
          <a:off x="7948" y="2702103"/>
          <a:ext cx="2786009" cy="200052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9D2E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9D2E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9D2E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Министерство промышленности и торговли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Республики Татарстан </a:t>
          </a:r>
          <a:endParaRPr lang="ru-RU" sz="1800" b="1" kern="1200" dirty="0" smtClean="0">
            <a:solidFill>
              <a:schemeClr val="tx1"/>
            </a:solidFill>
            <a:latin typeface="Arial Narrow" pitchFamily="34" charset="0"/>
            <a:ea typeface="+mn-ea"/>
            <a:cs typeface="+mn-cs"/>
          </a:endParaRPr>
        </a:p>
      </dsp:txBody>
      <dsp:txXfrm>
        <a:off x="66541" y="2760696"/>
        <a:ext cx="2668823" cy="1883339"/>
      </dsp:txXfrm>
    </dsp:sp>
    <dsp:sp modelId="{2A429A40-41F6-478C-A3EB-1D4651D8F33D}">
      <dsp:nvSpPr>
        <dsp:cNvPr id="0" name=""/>
        <dsp:cNvSpPr/>
      </dsp:nvSpPr>
      <dsp:spPr>
        <a:xfrm rot="13006376">
          <a:off x="1403333" y="1468851"/>
          <a:ext cx="3144310" cy="6550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2D05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2D05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2D05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96E657-9522-4EFB-AD56-DD805157909C}">
      <dsp:nvSpPr>
        <dsp:cNvPr id="0" name=""/>
        <dsp:cNvSpPr/>
      </dsp:nvSpPr>
      <dsp:spPr>
        <a:xfrm>
          <a:off x="30353" y="0"/>
          <a:ext cx="2905080" cy="174687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2D05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2D05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2D05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Государственный комитет Республики Татарстан </a:t>
          </a:r>
          <a:br>
            <a:rPr lang="ru-RU" sz="1800" b="1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</a:br>
          <a:r>
            <a:rPr lang="ru-RU" sz="1800" b="1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по тарифам </a:t>
          </a:r>
          <a:endParaRPr lang="ru-RU" sz="1800" b="1" kern="1200" dirty="0" smtClean="0">
            <a:solidFill>
              <a:schemeClr val="tx1"/>
            </a:solidFill>
            <a:latin typeface="Arial Narrow" pitchFamily="34" charset="0"/>
            <a:ea typeface="+mn-ea"/>
            <a:cs typeface="+mn-cs"/>
          </a:endParaRPr>
        </a:p>
      </dsp:txBody>
      <dsp:txXfrm>
        <a:off x="81517" y="51164"/>
        <a:ext cx="2802752" cy="1644550"/>
      </dsp:txXfrm>
    </dsp:sp>
    <dsp:sp modelId="{B46E8ECF-6D35-4510-8369-DE9121B03D1A}">
      <dsp:nvSpPr>
        <dsp:cNvPr id="0" name=""/>
        <dsp:cNvSpPr/>
      </dsp:nvSpPr>
      <dsp:spPr>
        <a:xfrm rot="19383299">
          <a:off x="5650757" y="1612758"/>
          <a:ext cx="3127396" cy="6550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C4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4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4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811333-AAE8-4F0B-B2D4-14C39BF6EC1A}">
      <dsp:nvSpPr>
        <dsp:cNvPr id="0" name=""/>
        <dsp:cNvSpPr/>
      </dsp:nvSpPr>
      <dsp:spPr>
        <a:xfrm>
          <a:off x="7085951" y="0"/>
          <a:ext cx="3092346" cy="174687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4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4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4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Филиал ОАО "СО ЕЭС" Объединенное Диспетчерское Управление Энергосистемами Средней Волги</a:t>
          </a:r>
          <a:endParaRPr lang="ru-RU" sz="1800" b="1" kern="1200" dirty="0" smtClean="0">
            <a:solidFill>
              <a:schemeClr val="tx1"/>
            </a:solidFill>
            <a:latin typeface="Arial Narrow" pitchFamily="34" charset="0"/>
            <a:ea typeface="+mn-ea"/>
            <a:cs typeface="+mn-cs"/>
          </a:endParaRPr>
        </a:p>
      </dsp:txBody>
      <dsp:txXfrm>
        <a:off x="7137115" y="51164"/>
        <a:ext cx="2990018" cy="1644550"/>
      </dsp:txXfrm>
    </dsp:sp>
    <dsp:sp modelId="{E249AF50-AA90-440F-A7B2-303576C9988B}">
      <dsp:nvSpPr>
        <dsp:cNvPr id="0" name=""/>
        <dsp:cNvSpPr/>
      </dsp:nvSpPr>
      <dsp:spPr>
        <a:xfrm rot="177393">
          <a:off x="6176890" y="3288967"/>
          <a:ext cx="2363729" cy="6550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E912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E912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E912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ACC675-1C2F-4BB2-9D29-D170FF52D178}">
      <dsp:nvSpPr>
        <dsp:cNvPr id="0" name=""/>
        <dsp:cNvSpPr/>
      </dsp:nvSpPr>
      <dsp:spPr>
        <a:xfrm>
          <a:off x="7253945" y="2646081"/>
          <a:ext cx="2926611" cy="205654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E912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E912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E912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Межотраслевой совет потребителей по вопросам деятельности субъектов естественных монополий при Президенте </a:t>
          </a:r>
          <a:br>
            <a:rPr lang="ru-RU" sz="1800" b="1" kern="120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</a:br>
          <a:r>
            <a:rPr lang="ru-RU" sz="1800" b="1" kern="120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Республики Татарстан</a:t>
          </a:r>
          <a:endParaRPr lang="ru-RU" sz="1800" b="1" kern="1200" dirty="0" smtClean="0">
            <a:solidFill>
              <a:schemeClr val="tx1"/>
            </a:solidFill>
            <a:latin typeface="Arial Narrow" pitchFamily="34" charset="0"/>
            <a:ea typeface="+mn-ea"/>
            <a:cs typeface="+mn-cs"/>
          </a:endParaRPr>
        </a:p>
      </dsp:txBody>
      <dsp:txXfrm>
        <a:off x="7314179" y="2706315"/>
        <a:ext cx="2806143" cy="1936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547" cy="497922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1"/>
            <a:ext cx="2972547" cy="497922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0D4419A4-4E39-48B0-A650-848A280E05A1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9364"/>
            <a:ext cx="2972547" cy="497922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6C84EE65-2BAD-46EE-AE1A-3640D1943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884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6" y="13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28" y="13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D2F3B9A2-E7FC-4414-A493-D2FA31A5E946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3013"/>
            <a:ext cx="5972175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7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6" y="9448186"/>
            <a:ext cx="2971800" cy="499089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28" y="9448186"/>
            <a:ext cx="2971800" cy="499089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50AB22C5-9A87-4525-899E-3A3FCC416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0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B22C5-9A87-4525-899E-3A3FCC416A4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9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B22C5-9A87-4525-899E-3A3FCC416A4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500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B22C5-9A87-4525-899E-3A3FCC416A4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919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B22C5-9A87-4525-899E-3A3FCC416A4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59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B22C5-9A87-4525-899E-3A3FCC416A4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971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B22C5-9A87-4525-899E-3A3FCC416A45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14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0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72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7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67" r="2916"/>
          <a:stretch/>
        </p:blipFill>
        <p:spPr>
          <a:xfrm>
            <a:off x="0" y="0"/>
            <a:ext cx="9652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8" t="88566" r="13646" b="7777"/>
          <a:stretch/>
        </p:blipFill>
        <p:spPr>
          <a:xfrm flipH="1">
            <a:off x="1333500" y="6497100"/>
            <a:ext cx="10548000" cy="1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5423" y="6332537"/>
            <a:ext cx="664029" cy="36512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0BC7FCAA-181C-4B9F-B27E-A73C441322D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2" y="252663"/>
            <a:ext cx="570836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2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33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8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39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4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3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51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82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7FCAA-181C-4B9F-B27E-A73C44132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9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2"/>
          <p:cNvSpPr txBox="1">
            <a:spLocks/>
          </p:cNvSpPr>
          <p:nvPr/>
        </p:nvSpPr>
        <p:spPr>
          <a:xfrm>
            <a:off x="3083230" y="1529574"/>
            <a:ext cx="8588069" cy="19167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600" b="1" dirty="0" smtClean="0">
                <a:solidFill>
                  <a:srgbClr val="FFFFFF"/>
                </a:solidFill>
                <a:latin typeface="Calibri" panose="020F0502020204030204"/>
              </a:rPr>
              <a:t>Формирование и исполнение инвестиционной программы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600" b="1" dirty="0" smtClean="0">
                <a:solidFill>
                  <a:srgbClr val="FFFFFF"/>
                </a:solidFill>
                <a:latin typeface="Calibri" panose="020F0502020204030204"/>
              </a:rPr>
              <a:t>АО «Сетевая компания»</a:t>
            </a:r>
            <a:endParaRPr lang="ru-RU" sz="3600" b="1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Текст 15"/>
          <p:cNvSpPr txBox="1">
            <a:spLocks/>
          </p:cNvSpPr>
          <p:nvPr/>
        </p:nvSpPr>
        <p:spPr>
          <a:xfrm>
            <a:off x="3083230" y="4166225"/>
            <a:ext cx="8588069" cy="794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800" dirty="0">
                <a:solidFill>
                  <a:srgbClr val="FFFFFF"/>
                </a:solidFill>
              </a:rPr>
              <a:t>Заместитель Генерального директора </a:t>
            </a:r>
            <a:r>
              <a:rPr lang="ru-RU" sz="1800" dirty="0" smtClean="0">
                <a:solidFill>
                  <a:srgbClr val="FFFFFF"/>
                </a:solidFill>
              </a:rPr>
              <a:t>– директор по строительству</a:t>
            </a: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8" name="Текст 18"/>
          <p:cNvSpPr txBox="1">
            <a:spLocks/>
          </p:cNvSpPr>
          <p:nvPr/>
        </p:nvSpPr>
        <p:spPr>
          <a:xfrm>
            <a:off x="501821" y="1317048"/>
            <a:ext cx="2361292" cy="15088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  <a:defRPr/>
            </a:pPr>
            <a:endParaRPr lang="ru-RU" sz="11500" b="1" dirty="0">
              <a:solidFill>
                <a:srgbClr val="FFFFFF"/>
              </a:solidFill>
            </a:endParaRPr>
          </a:p>
        </p:txBody>
      </p:sp>
      <p:sp>
        <p:nvSpPr>
          <p:cNvPr id="9" name="Текст 15"/>
          <p:cNvSpPr txBox="1">
            <a:spLocks/>
          </p:cNvSpPr>
          <p:nvPr/>
        </p:nvSpPr>
        <p:spPr>
          <a:xfrm>
            <a:off x="3083230" y="3528204"/>
            <a:ext cx="1736419" cy="556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800" b="1" dirty="0" smtClean="0">
                <a:solidFill>
                  <a:srgbClr val="89D2EF"/>
                </a:solidFill>
              </a:rPr>
              <a:t>Докладчик:</a:t>
            </a:r>
            <a:endParaRPr lang="ru-RU" sz="1800" b="1" dirty="0">
              <a:solidFill>
                <a:srgbClr val="89D2EF"/>
              </a:solidFill>
            </a:endParaRPr>
          </a:p>
        </p:txBody>
      </p:sp>
      <p:sp>
        <p:nvSpPr>
          <p:cNvPr id="10" name="Текст 16"/>
          <p:cNvSpPr txBox="1">
            <a:spLocks/>
          </p:cNvSpPr>
          <p:nvPr/>
        </p:nvSpPr>
        <p:spPr>
          <a:xfrm>
            <a:off x="3083231" y="3978930"/>
            <a:ext cx="8912254" cy="404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2800" b="1" dirty="0" err="1" smtClean="0">
                <a:solidFill>
                  <a:srgbClr val="FFFFFF"/>
                </a:solidFill>
              </a:rPr>
              <a:t>Мазитов</a:t>
            </a:r>
            <a:r>
              <a:rPr lang="ru-RU" sz="2800" b="1" dirty="0" smtClean="0">
                <a:solidFill>
                  <a:srgbClr val="FFFFFF"/>
                </a:solidFill>
              </a:rPr>
              <a:t> Азат </a:t>
            </a:r>
            <a:r>
              <a:rPr lang="ru-RU" sz="2800" b="1" dirty="0" err="1" smtClean="0">
                <a:solidFill>
                  <a:srgbClr val="FFFFFF"/>
                </a:solidFill>
              </a:rPr>
              <a:t>Ильгизович</a:t>
            </a:r>
            <a:endParaRPr lang="ru-RU" sz="2800" b="1" dirty="0">
              <a:solidFill>
                <a:srgbClr val="FFFFFF"/>
              </a:solidFill>
            </a:endParaRPr>
          </a:p>
        </p:txBody>
      </p:sp>
      <p:sp>
        <p:nvSpPr>
          <p:cNvPr id="11" name="Текст 15"/>
          <p:cNvSpPr txBox="1">
            <a:spLocks/>
          </p:cNvSpPr>
          <p:nvPr/>
        </p:nvSpPr>
        <p:spPr>
          <a:xfrm>
            <a:off x="3083230" y="5717440"/>
            <a:ext cx="8588069" cy="794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ru-RU" sz="1800" b="1" dirty="0">
              <a:solidFill>
                <a:srgbClr val="FFFFFF"/>
              </a:solidFill>
            </a:endParaRPr>
          </a:p>
        </p:txBody>
      </p:sp>
      <p:sp>
        <p:nvSpPr>
          <p:cNvPr id="12" name="Текст 16"/>
          <p:cNvSpPr txBox="1">
            <a:spLocks/>
          </p:cNvSpPr>
          <p:nvPr/>
        </p:nvSpPr>
        <p:spPr>
          <a:xfrm>
            <a:off x="3083231" y="5312555"/>
            <a:ext cx="8912254" cy="404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ru-RU" sz="2800" b="1" dirty="0">
              <a:solidFill>
                <a:srgbClr val="FFFFFF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4793712" y="1475059"/>
            <a:ext cx="3612351" cy="126188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И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сточники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финансирования 2021г.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7 818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млн.руб.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03509" y="37543"/>
            <a:ext cx="10919936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2800" b="1" dirty="0" smtClean="0">
                <a:solidFill>
                  <a:srgbClr val="008CC9"/>
                </a:solidFill>
              </a:rPr>
              <a:t>ИСТОЧНИКИ ФИНАНСИРОВАНИЯ ИНВЕСТИЦИОННОЙ ДЕЯТЕЛЬНОСТИ 2021 ГОДА, млн.руб.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257034" y="600112"/>
            <a:ext cx="3666411" cy="156966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Освоение источников финансирования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2021г.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cs typeface="Arial" panose="020B0604020202020204" pitchFamily="34" charset="0"/>
              </a:rPr>
              <a:t>9 175 </a:t>
            </a:r>
            <a:r>
              <a:rPr lang="ru-RU" b="1" dirty="0" err="1" smtClean="0">
                <a:cs typeface="Arial" panose="020B0604020202020204" pitchFamily="34" charset="0"/>
              </a:rPr>
              <a:t>млн.руб</a:t>
            </a:r>
            <a:r>
              <a:rPr lang="ru-RU" b="1" dirty="0" smtClean="0">
                <a:cs typeface="Arial" panose="020B0604020202020204" pitchFamily="34" charset="0"/>
              </a:rPr>
              <a:t>., 117%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63117" y="3727537"/>
            <a:ext cx="3532525" cy="2144958"/>
            <a:chOff x="979022" y="3769882"/>
            <a:chExt cx="1291223" cy="1726602"/>
          </a:xfrm>
        </p:grpSpPr>
        <p:sp>
          <p:nvSpPr>
            <p:cNvPr id="7" name="TextBox 6"/>
            <p:cNvSpPr txBox="1"/>
            <p:nvPr/>
          </p:nvSpPr>
          <p:spPr>
            <a:xfrm>
              <a:off x="1362805" y="3769882"/>
              <a:ext cx="907440" cy="247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Тарифные источники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62805" y="5000989"/>
              <a:ext cx="907440" cy="4954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defRPr/>
              </a:pPr>
              <a:r>
                <a:rPr lang="ru-RU" sz="20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Нетарифные источники</a:t>
              </a:r>
              <a:endParaRPr lang="ru-RU" sz="2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93599" y="5000989"/>
              <a:ext cx="303969" cy="191603"/>
            </a:xfrm>
            <a:prstGeom prst="rect">
              <a:avLst/>
            </a:prstGeom>
            <a:solidFill>
              <a:srgbClr val="F79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79022" y="3861500"/>
              <a:ext cx="303969" cy="191603"/>
            </a:xfrm>
            <a:prstGeom prst="rect">
              <a:avLst/>
            </a:prstGeom>
            <a:solidFill>
              <a:srgbClr val="94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036577"/>
              </p:ext>
            </p:extLst>
          </p:nvPr>
        </p:nvGraphicFramePr>
        <p:xfrm>
          <a:off x="4793712" y="2343896"/>
          <a:ext cx="7214786" cy="4171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80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63485" y="245205"/>
            <a:ext cx="8712968" cy="601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ru-RU" sz="2800" b="1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8434" y="426720"/>
            <a:ext cx="3739598" cy="3619069"/>
          </a:xfrm>
          <a:prstGeom prst="rect">
            <a:avLst/>
          </a:prstGeom>
          <a:gradFill flip="none" rotWithShape="1">
            <a:gsLst>
              <a:gs pos="0">
                <a:srgbClr val="1899EC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rgbClr val="2DC0F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Реконструкция </a:t>
            </a:r>
            <a:r>
              <a:rPr lang="ru-RU" sz="2800" b="1" dirty="0">
                <a:solidFill>
                  <a:schemeClr val="bg1"/>
                </a:solidFill>
              </a:rPr>
              <a:t>ОРУ 220 </a:t>
            </a:r>
            <a:r>
              <a:rPr lang="ru-RU" sz="2800" b="1" dirty="0" err="1">
                <a:solidFill>
                  <a:schemeClr val="bg1"/>
                </a:solidFill>
              </a:rPr>
              <a:t>кВ</a:t>
            </a:r>
            <a:r>
              <a:rPr lang="ru-RU" sz="2800" b="1" dirty="0">
                <a:solidFill>
                  <a:schemeClr val="bg1"/>
                </a:solidFill>
              </a:rPr>
              <a:t> ПС 500 </a:t>
            </a:r>
            <a:r>
              <a:rPr lang="ru-RU" sz="2800" b="1" dirty="0" err="1">
                <a:solidFill>
                  <a:schemeClr val="bg1"/>
                </a:solidFill>
              </a:rPr>
              <a:t>кВ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Бугульма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3760" y="4137786"/>
            <a:ext cx="7102029" cy="2263014"/>
          </a:xfrm>
          <a:prstGeom prst="rect">
            <a:avLst/>
          </a:prstGeom>
          <a:gradFill flip="none" rotWithShape="1">
            <a:gsLst>
              <a:gs pos="0">
                <a:srgbClr val="1899EC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rgbClr val="2DC0F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Цель инвестиционного проекта:</a:t>
            </a:r>
          </a:p>
          <a:p>
            <a:pPr lvl="0">
              <a:defRPr/>
            </a:pPr>
            <a:r>
              <a:rPr lang="ru-RU" sz="2400" b="1" dirty="0">
                <a:solidFill>
                  <a:schemeClr val="bg1"/>
                </a:solidFill>
              </a:rPr>
              <a:t>з</a:t>
            </a:r>
            <a:r>
              <a:rPr lang="ru-RU" sz="2400" b="1" dirty="0" smtClean="0">
                <a:solidFill>
                  <a:schemeClr val="bg1"/>
                </a:solidFill>
              </a:rPr>
              <a:t>амена физически и морально устаревшего оборудования, повышение надежности электроснабжения потребителей</a:t>
            </a:r>
          </a:p>
          <a:p>
            <a:pPr lvl="0">
              <a:defRPr/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2706" y="20083"/>
            <a:ext cx="8434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CC9"/>
                </a:solidFill>
              </a:rPr>
              <a:t>КЛЮЧЕВЫЕ ИНВЕСТИЦИОННЫЕ ПРОЕКТЫ </a:t>
            </a:r>
            <a:r>
              <a:rPr lang="ru-RU" sz="2800" b="1" dirty="0" smtClean="0">
                <a:solidFill>
                  <a:srgbClr val="008CC9"/>
                </a:solidFill>
              </a:rPr>
              <a:t>20</a:t>
            </a:r>
            <a:r>
              <a:rPr lang="en-US" sz="2800" b="1" dirty="0" smtClean="0">
                <a:solidFill>
                  <a:srgbClr val="008CC9"/>
                </a:solidFill>
              </a:rPr>
              <a:t>2</a:t>
            </a:r>
            <a:r>
              <a:rPr lang="ru-RU" sz="2800" b="1" dirty="0" smtClean="0">
                <a:solidFill>
                  <a:srgbClr val="008CC9"/>
                </a:solidFill>
              </a:rPr>
              <a:t>1 </a:t>
            </a:r>
            <a:r>
              <a:rPr lang="ru-RU" sz="2800" b="1" dirty="0">
                <a:solidFill>
                  <a:srgbClr val="008CC9"/>
                </a:solidFill>
              </a:rPr>
              <a:t>ГОДА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3"/>
          <a:stretch/>
        </p:blipFill>
        <p:spPr>
          <a:xfrm>
            <a:off x="4903082" y="426720"/>
            <a:ext cx="7102953" cy="36190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35" y="4137786"/>
            <a:ext cx="3739598" cy="226301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3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63485" y="245205"/>
            <a:ext cx="8712968" cy="601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ru-RU" sz="2800" b="1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9384" y="426719"/>
            <a:ext cx="3739598" cy="3641427"/>
          </a:xfrm>
          <a:prstGeom prst="rect">
            <a:avLst/>
          </a:prstGeom>
          <a:gradFill flip="none" rotWithShape="1">
            <a:gsLst>
              <a:gs pos="0">
                <a:srgbClr val="1899EC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rgbClr val="2DC0F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ru-RU" sz="2400" b="1" dirty="0">
                <a:solidFill>
                  <a:schemeClr val="bg1"/>
                </a:solidFill>
              </a:rPr>
              <a:t>Реконструкция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ПС </a:t>
            </a:r>
            <a:r>
              <a:rPr lang="ru-RU" sz="2400" b="1" dirty="0">
                <a:solidFill>
                  <a:schemeClr val="bg1"/>
                </a:solidFill>
              </a:rPr>
              <a:t>110 </a:t>
            </a:r>
            <a:r>
              <a:rPr lang="ru-RU" sz="2400" b="1" dirty="0" err="1">
                <a:solidFill>
                  <a:schemeClr val="bg1"/>
                </a:solidFill>
              </a:rPr>
              <a:t>кВ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Прикамская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3760" y="4137786"/>
            <a:ext cx="7102029" cy="2263014"/>
          </a:xfrm>
          <a:prstGeom prst="rect">
            <a:avLst/>
          </a:prstGeom>
          <a:gradFill flip="none" rotWithShape="1">
            <a:gsLst>
              <a:gs pos="0">
                <a:srgbClr val="1899EC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rgbClr val="2DC0F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Цель инвестиционного проекта:</a:t>
            </a:r>
          </a:p>
          <a:p>
            <a:pPr lvl="0">
              <a:defRPr/>
            </a:pPr>
            <a:r>
              <a:rPr lang="ru-RU" sz="2400" b="1" dirty="0">
                <a:solidFill>
                  <a:schemeClr val="bg1"/>
                </a:solidFill>
              </a:rPr>
              <a:t>з</a:t>
            </a:r>
            <a:r>
              <a:rPr lang="ru-RU" sz="2400" b="1" dirty="0" smtClean="0">
                <a:solidFill>
                  <a:schemeClr val="bg1"/>
                </a:solidFill>
              </a:rPr>
              <a:t>амена физически и морально устаревшего оборудования, повышение надежности электроснабжения потребителей</a:t>
            </a:r>
          </a:p>
          <a:p>
            <a:pPr lvl="0">
              <a:defRPr/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2706" y="20083"/>
            <a:ext cx="8434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CC9"/>
                </a:solidFill>
              </a:rPr>
              <a:t>КЛЮЧЕВЫЕ ИНВЕСТИЦИОННЫЕ ПРОЕКТЫ </a:t>
            </a:r>
            <a:r>
              <a:rPr lang="ru-RU" sz="2800" b="1" dirty="0" smtClean="0">
                <a:solidFill>
                  <a:srgbClr val="008CC9"/>
                </a:solidFill>
              </a:rPr>
              <a:t>20</a:t>
            </a:r>
            <a:r>
              <a:rPr lang="en-US" sz="2800" b="1" dirty="0" smtClean="0">
                <a:solidFill>
                  <a:srgbClr val="008CC9"/>
                </a:solidFill>
              </a:rPr>
              <a:t>2</a:t>
            </a:r>
            <a:r>
              <a:rPr lang="ru-RU" sz="2800" b="1" dirty="0" smtClean="0">
                <a:solidFill>
                  <a:srgbClr val="008CC9"/>
                </a:solidFill>
              </a:rPr>
              <a:t>1 </a:t>
            </a:r>
            <a:r>
              <a:rPr lang="ru-RU" sz="2800" b="1" dirty="0">
                <a:solidFill>
                  <a:srgbClr val="008CC9"/>
                </a:solidFill>
              </a:rPr>
              <a:t>ГОДА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949" y="426720"/>
            <a:ext cx="6473648" cy="364142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225112"/>
            <a:ext cx="3742182" cy="210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8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63485" y="245205"/>
            <a:ext cx="8712968" cy="601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ru-RU" sz="2800" b="1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9384" y="426719"/>
            <a:ext cx="3739598" cy="3641427"/>
          </a:xfrm>
          <a:prstGeom prst="rect">
            <a:avLst/>
          </a:prstGeom>
          <a:gradFill flip="none" rotWithShape="1">
            <a:gsLst>
              <a:gs pos="0">
                <a:srgbClr val="1899EC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rgbClr val="2DC0F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ru-RU" sz="2400" b="1" dirty="0">
                <a:solidFill>
                  <a:schemeClr val="bg1"/>
                </a:solidFill>
              </a:rPr>
              <a:t>Реконструкция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ПС </a:t>
            </a:r>
            <a:r>
              <a:rPr lang="ru-RU" sz="2400" b="1" dirty="0">
                <a:solidFill>
                  <a:schemeClr val="bg1"/>
                </a:solidFill>
              </a:rPr>
              <a:t>110 </a:t>
            </a:r>
            <a:r>
              <a:rPr lang="ru-RU" sz="2400" b="1" dirty="0" err="1">
                <a:solidFill>
                  <a:schemeClr val="bg1"/>
                </a:solidFill>
              </a:rPr>
              <a:t>кВ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Азино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3760" y="4137786"/>
            <a:ext cx="7102029" cy="2263014"/>
          </a:xfrm>
          <a:prstGeom prst="rect">
            <a:avLst/>
          </a:prstGeom>
          <a:gradFill flip="none" rotWithShape="1">
            <a:gsLst>
              <a:gs pos="0">
                <a:srgbClr val="1899EC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rgbClr val="2DC0F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Цель инвестиционного проекта:</a:t>
            </a:r>
          </a:p>
          <a:p>
            <a:pPr lvl="0">
              <a:defRPr/>
            </a:pPr>
            <a:r>
              <a:rPr lang="ru-RU" sz="2400" b="1" dirty="0">
                <a:solidFill>
                  <a:schemeClr val="bg1"/>
                </a:solidFill>
              </a:rPr>
              <a:t>з</a:t>
            </a:r>
            <a:r>
              <a:rPr lang="ru-RU" sz="2400" b="1" dirty="0" smtClean="0">
                <a:solidFill>
                  <a:schemeClr val="bg1"/>
                </a:solidFill>
              </a:rPr>
              <a:t>амена физически и морально устаревшего оборудования, повышение надежности электроснабжения потребителей</a:t>
            </a:r>
          </a:p>
          <a:p>
            <a:pPr lvl="0">
              <a:defRPr/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2706" y="20083"/>
            <a:ext cx="8434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CC9"/>
                </a:solidFill>
              </a:rPr>
              <a:t>КЛЮЧЕВЫЕ ИНВЕСТИЦИОННЫЕ ПРОЕКТЫ </a:t>
            </a:r>
            <a:r>
              <a:rPr lang="ru-RU" sz="2800" b="1" dirty="0" smtClean="0">
                <a:solidFill>
                  <a:srgbClr val="008CC9"/>
                </a:solidFill>
              </a:rPr>
              <a:t>20</a:t>
            </a:r>
            <a:r>
              <a:rPr lang="en-US" sz="2800" b="1" dirty="0" smtClean="0">
                <a:solidFill>
                  <a:srgbClr val="008CC9"/>
                </a:solidFill>
              </a:rPr>
              <a:t>2</a:t>
            </a:r>
            <a:r>
              <a:rPr lang="ru-RU" sz="2800" b="1" dirty="0" smtClean="0">
                <a:solidFill>
                  <a:srgbClr val="008CC9"/>
                </a:solidFill>
              </a:rPr>
              <a:t>1 </a:t>
            </a:r>
            <a:r>
              <a:rPr lang="ru-RU" sz="2800" b="1" dirty="0">
                <a:solidFill>
                  <a:srgbClr val="008CC9"/>
                </a:solidFill>
              </a:rPr>
              <a:t>ГОДА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84" y="426720"/>
            <a:ext cx="7112706" cy="364142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439" y="4249659"/>
            <a:ext cx="3693544" cy="2151141"/>
          </a:xfrm>
          <a:prstGeom prst="rect">
            <a:avLst/>
          </a:prstGeom>
        </p:spPr>
      </p:pic>
      <p:sp>
        <p:nvSpPr>
          <p:cNvPr id="10" name="AutoShape 2" descr="https://gridcom-rt.ru/upload/news/2022/03/31/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gridcom-rt.ru/upload/news/2022/03/31/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2"/>
          <p:cNvSpPr txBox="1">
            <a:spLocks/>
          </p:cNvSpPr>
          <p:nvPr/>
        </p:nvSpPr>
        <p:spPr>
          <a:xfrm>
            <a:off x="501820" y="533400"/>
            <a:ext cx="11096132" cy="582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200" b="1" dirty="0">
                <a:solidFill>
                  <a:srgbClr val="FFFFFF"/>
                </a:solidFill>
                <a:latin typeface="Calibri" panose="020F0502020204030204"/>
              </a:rPr>
              <a:t>ЭФФЕКТ ОТ РЕАЛИЗАЦИИ </a:t>
            </a:r>
            <a:endParaRPr lang="ru-RU" sz="3200" b="1" dirty="0" smtClean="0">
              <a:solidFill>
                <a:srgbClr val="FFFFFF"/>
              </a:solidFill>
              <a:latin typeface="Calibri" panose="020F0502020204030204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200" b="1" dirty="0" smtClean="0">
                <a:solidFill>
                  <a:srgbClr val="FFFFFF"/>
                </a:solidFill>
                <a:latin typeface="Calibri" panose="020F0502020204030204"/>
              </a:rPr>
              <a:t>ИНВЕСТИЦИОННОЙ 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/>
              </a:rPr>
              <a:t>ПРОГРАММЫ</a:t>
            </a:r>
            <a:endParaRPr lang="ru-RU" sz="3200" b="1" noProof="0" dirty="0" smtClea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Текст 18"/>
          <p:cNvSpPr txBox="1">
            <a:spLocks/>
          </p:cNvSpPr>
          <p:nvPr/>
        </p:nvSpPr>
        <p:spPr>
          <a:xfrm>
            <a:off x="501821" y="1317048"/>
            <a:ext cx="2361292" cy="15088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Текст 15"/>
          <p:cNvSpPr txBox="1">
            <a:spLocks/>
          </p:cNvSpPr>
          <p:nvPr/>
        </p:nvSpPr>
        <p:spPr>
          <a:xfrm>
            <a:off x="3083230" y="5717440"/>
            <a:ext cx="8588069" cy="794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Текст 16"/>
          <p:cNvSpPr txBox="1">
            <a:spLocks/>
          </p:cNvSpPr>
          <p:nvPr/>
        </p:nvSpPr>
        <p:spPr>
          <a:xfrm>
            <a:off x="3083231" y="5312555"/>
            <a:ext cx="8912254" cy="404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03509" y="468430"/>
            <a:ext cx="10919936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2800" b="1" dirty="0" smtClean="0">
                <a:solidFill>
                  <a:srgbClr val="008CC9"/>
                </a:solidFill>
              </a:rPr>
              <a:t>ЭФФЕКТ ОТ РЕАЛИЗАЦИИ ИНВЕСТИЦИОННОЙ ПРОГРАММЫ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156292" y="3829725"/>
            <a:ext cx="4771233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ИП 2020-2024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3509" y="991650"/>
            <a:ext cx="10919936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2800" b="1" dirty="0" smtClean="0">
                <a:solidFill>
                  <a:srgbClr val="008CC9"/>
                </a:solidFill>
              </a:rPr>
              <a:t>Основные направления инвестиционной программы</a:t>
            </a:r>
            <a:endParaRPr lang="ru-RU" sz="2800" b="1" dirty="0">
              <a:solidFill>
                <a:srgbClr val="008CC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2283327" y="2068107"/>
            <a:ext cx="1514475" cy="64633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Основная </a:t>
            </a: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сеть 35</a:t>
            </a:r>
            <a:r>
              <a:rPr lang="ru-RU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-500 </a:t>
            </a:r>
            <a:r>
              <a:rPr lang="ru-RU" sz="16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кВ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2283326" y="3658324"/>
            <a:ext cx="1514475" cy="64633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Распределительная сеть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2267936" y="5462782"/>
            <a:ext cx="1514475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СДТУ, </a:t>
            </a: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РЗА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478610" y="2065539"/>
            <a:ext cx="1172094" cy="75676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487466" y="3578581"/>
            <a:ext cx="1163238" cy="75676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487466" y="5264390"/>
            <a:ext cx="1163238" cy="75676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199023" y="1727034"/>
            <a:ext cx="4572000" cy="64633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Комплексная реконструкция ПС (замена всего оборудования на современное)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9023" y="2427109"/>
            <a:ext cx="4572000" cy="64633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Частичная реконструкция ПС (замена части оборудования)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9023" y="3285138"/>
            <a:ext cx="4572000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Реализация мероприятий ТП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9023" y="3733469"/>
            <a:ext cx="4572000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Модернизация оборудования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9023" y="4166893"/>
            <a:ext cx="4572000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«Умная сеть»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6899" y="4670712"/>
            <a:ext cx="4572000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Двухуровневая система диспетчеризации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11055" y="5107011"/>
            <a:ext cx="4572000" cy="64633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Цифровизация</a:t>
            </a: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 выполнения работ при переключениях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1055" y="5818821"/>
            <a:ext cx="4572000" cy="64633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Выполнение требований ФЗ в части взаимодействия с АО «СО ЕЭС»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3" name="Правая фигурная скобка 22"/>
          <p:cNvSpPr/>
          <p:nvPr/>
        </p:nvSpPr>
        <p:spPr>
          <a:xfrm>
            <a:off x="8917025" y="1624314"/>
            <a:ext cx="448441" cy="48402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445" y="1394063"/>
            <a:ext cx="2004066" cy="255646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8903" y="4064222"/>
            <a:ext cx="1867593" cy="2400336"/>
          </a:xfrm>
          <a:prstGeom prst="rect">
            <a:avLst/>
          </a:prstGeom>
        </p:spPr>
      </p:pic>
      <p:sp>
        <p:nvSpPr>
          <p:cNvPr id="29" name="Стрелка вправо 28"/>
          <p:cNvSpPr/>
          <p:nvPr/>
        </p:nvSpPr>
        <p:spPr>
          <a:xfrm>
            <a:off x="3441367" y="1693779"/>
            <a:ext cx="722611" cy="644896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3439797" y="2410253"/>
            <a:ext cx="722611" cy="644896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3439797" y="3249042"/>
            <a:ext cx="722611" cy="430219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3439733" y="3727089"/>
            <a:ext cx="722611" cy="430219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3432097" y="4196609"/>
            <a:ext cx="722611" cy="430219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3419315" y="4774606"/>
            <a:ext cx="730311" cy="374438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891927" y="1620927"/>
            <a:ext cx="9008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rgbClr val="0E5288"/>
                </a:solidFill>
                <a:latin typeface="VinnytsiaSans-Bold"/>
              </a:rPr>
              <a:t>Аварийные</a:t>
            </a:r>
          </a:p>
          <a:p>
            <a:r>
              <a:rPr lang="ru-RU" sz="800" b="1" dirty="0">
                <a:solidFill>
                  <a:srgbClr val="0E5288"/>
                </a:solidFill>
                <a:latin typeface="VinnytsiaSans-Bold"/>
              </a:rPr>
              <a:t>отключения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9905026" y="4197671"/>
            <a:ext cx="9008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rgbClr val="0E5288"/>
                </a:solidFill>
                <a:latin typeface="VinnytsiaSans-Bold"/>
              </a:rPr>
              <a:t>Аварийные</a:t>
            </a:r>
          </a:p>
          <a:p>
            <a:r>
              <a:rPr lang="ru-RU" sz="800" b="1" dirty="0">
                <a:solidFill>
                  <a:srgbClr val="0E5288"/>
                </a:solidFill>
                <a:latin typeface="VinnytsiaSans-Bold"/>
              </a:rPr>
              <a:t>отключения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9891430" y="2696694"/>
            <a:ext cx="9008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rgbClr val="0E5288"/>
                </a:solidFill>
                <a:latin typeface="VinnytsiaSans-Bold"/>
              </a:rPr>
              <a:t>Плановые</a:t>
            </a:r>
            <a:endParaRPr lang="ru-RU" sz="800" b="1" dirty="0">
              <a:solidFill>
                <a:srgbClr val="0E5288"/>
              </a:solidFill>
              <a:latin typeface="VinnytsiaSans-Bold"/>
            </a:endParaRPr>
          </a:p>
          <a:p>
            <a:r>
              <a:rPr lang="ru-RU" sz="800" b="1" dirty="0">
                <a:solidFill>
                  <a:srgbClr val="0E5288"/>
                </a:solidFill>
                <a:latin typeface="VinnytsiaSans-Bold"/>
              </a:rPr>
              <a:t>отключения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9967303" y="5240302"/>
            <a:ext cx="9008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rgbClr val="0E5288"/>
                </a:solidFill>
                <a:latin typeface="VinnytsiaSans-Bold"/>
              </a:rPr>
              <a:t>Плановые</a:t>
            </a:r>
            <a:endParaRPr lang="ru-RU" sz="800" b="1" dirty="0">
              <a:solidFill>
                <a:srgbClr val="0E5288"/>
              </a:solidFill>
              <a:latin typeface="VinnytsiaSans-Bold"/>
            </a:endParaRPr>
          </a:p>
          <a:p>
            <a:r>
              <a:rPr lang="ru-RU" sz="800" b="1" dirty="0">
                <a:solidFill>
                  <a:srgbClr val="0E5288"/>
                </a:solidFill>
                <a:latin typeface="VinnytsiaSans-Bold"/>
              </a:rPr>
              <a:t>отключения</a:t>
            </a:r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3428246" y="5296822"/>
            <a:ext cx="730311" cy="374438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3412760" y="5914120"/>
            <a:ext cx="730311" cy="374438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03509" y="468430"/>
            <a:ext cx="10919936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2800" b="1" dirty="0" smtClean="0">
                <a:solidFill>
                  <a:srgbClr val="008CC9"/>
                </a:solidFill>
              </a:rPr>
              <a:t>ЭФФЕКТ ОТ РЕАЛИЗАЦИИ ИНВЕСТИЦИОННОЙ ПРОГРАММЫ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156292" y="3829725"/>
            <a:ext cx="4771233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ИП 2020-2024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3509" y="991650"/>
            <a:ext cx="10919936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2800" b="1" dirty="0" smtClean="0">
                <a:solidFill>
                  <a:srgbClr val="008CC9"/>
                </a:solidFill>
              </a:rPr>
              <a:t>Дополнительные направления инвестиционной программы</a:t>
            </a:r>
            <a:endParaRPr lang="ru-RU" sz="2800" b="1" dirty="0">
              <a:solidFill>
                <a:srgbClr val="008CC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2283327" y="2197081"/>
            <a:ext cx="1514475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ИУЭЭ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2206398" y="3697151"/>
            <a:ext cx="1668332" cy="64633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Приобретение ОФ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2283326" y="5335720"/>
            <a:ext cx="1514475" cy="64633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noProof="0" dirty="0" smtClean="0">
                <a:solidFill>
                  <a:prstClr val="black"/>
                </a:solidFill>
                <a:cs typeface="Arial" panose="020B0604020202020204" pitchFamily="34" charset="0"/>
              </a:rPr>
              <a:t>Автоматизация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538770" y="2065539"/>
            <a:ext cx="1163238" cy="75676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487466" y="3578581"/>
            <a:ext cx="1163238" cy="75676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487466" y="5264390"/>
            <a:ext cx="1163238" cy="75676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199023" y="1771649"/>
            <a:ext cx="4572000" cy="64633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Установка интеллектуальных приборов учета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9023" y="2598559"/>
            <a:ext cx="4572000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Замена отработавших срок приборов учета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7477" y="3399865"/>
            <a:ext cx="4572000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Консолидация электрических сетей РТ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5776" y="4014391"/>
            <a:ext cx="4572000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prstClr val="black"/>
                </a:solidFill>
                <a:cs typeface="Arial" panose="020B0604020202020204" pitchFamily="34" charset="0"/>
              </a:rPr>
              <a:t>Принятие на баланс «бесхозных сетей»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9023" y="4761955"/>
            <a:ext cx="4572000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Личный кабинет потребителя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5776" y="5219438"/>
            <a:ext cx="4572000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ПО для организации внутренних процессов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3" name="Правая фигурная скобка 22"/>
          <p:cNvSpPr/>
          <p:nvPr/>
        </p:nvSpPr>
        <p:spPr>
          <a:xfrm>
            <a:off x="8839415" y="1605079"/>
            <a:ext cx="448441" cy="47037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322" y="3645137"/>
            <a:ext cx="2434130" cy="22994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392" y="1605079"/>
            <a:ext cx="2888526" cy="18696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99023" y="5671099"/>
            <a:ext cx="4572000" cy="64633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Управление вопросами информационной безопасности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414487" y="1773084"/>
            <a:ext cx="722611" cy="644896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421304" y="2443918"/>
            <a:ext cx="722611" cy="644896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3421303" y="3372971"/>
            <a:ext cx="722611" cy="430219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3426573" y="4845000"/>
            <a:ext cx="730311" cy="374438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3430424" y="3989474"/>
            <a:ext cx="722611" cy="430219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3414487" y="5264390"/>
            <a:ext cx="730311" cy="374438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3447166" y="5757373"/>
            <a:ext cx="730311" cy="374438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51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2"/>
          <p:cNvSpPr txBox="1">
            <a:spLocks/>
          </p:cNvSpPr>
          <p:nvPr/>
        </p:nvSpPr>
        <p:spPr>
          <a:xfrm>
            <a:off x="501820" y="476250"/>
            <a:ext cx="11096132" cy="588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200" b="1" dirty="0">
                <a:solidFill>
                  <a:srgbClr val="FFFFFF"/>
                </a:solidFill>
                <a:latin typeface="Calibri" panose="020F0502020204030204"/>
              </a:rPr>
              <a:t>ПРОБЛЕМНЫЕ ВОПРОСЫ, ВОЗНИКАЮЩИЕ В ХОДЕ ИСПОЛНЕНИЯ </a:t>
            </a:r>
            <a:r>
              <a:rPr lang="ru-RU" sz="3200" b="1" dirty="0" smtClean="0">
                <a:solidFill>
                  <a:srgbClr val="FFFFFF"/>
                </a:solidFill>
                <a:latin typeface="Calibri" panose="020F0502020204030204"/>
              </a:rPr>
              <a:t>ИНВЕСТИЦИОННОЙ ПРОГРАММЫ</a:t>
            </a:r>
          </a:p>
        </p:txBody>
      </p:sp>
      <p:sp>
        <p:nvSpPr>
          <p:cNvPr id="8" name="Текст 18"/>
          <p:cNvSpPr txBox="1">
            <a:spLocks/>
          </p:cNvSpPr>
          <p:nvPr/>
        </p:nvSpPr>
        <p:spPr>
          <a:xfrm>
            <a:off x="501821" y="1317048"/>
            <a:ext cx="2361292" cy="15088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Текст 15"/>
          <p:cNvSpPr txBox="1">
            <a:spLocks/>
          </p:cNvSpPr>
          <p:nvPr/>
        </p:nvSpPr>
        <p:spPr>
          <a:xfrm>
            <a:off x="3083230" y="5717440"/>
            <a:ext cx="8588069" cy="794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Текст 16"/>
          <p:cNvSpPr txBox="1">
            <a:spLocks/>
          </p:cNvSpPr>
          <p:nvPr/>
        </p:nvSpPr>
        <p:spPr>
          <a:xfrm>
            <a:off x="3083231" y="5312555"/>
            <a:ext cx="8912254" cy="404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3404840" y="1072390"/>
          <a:ext cx="5457979" cy="374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86653" y="598435"/>
            <a:ext cx="10919936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2800" b="1" dirty="0" smtClean="0">
                <a:solidFill>
                  <a:srgbClr val="008CC9"/>
                </a:solidFill>
              </a:rPr>
              <a:t>ПРОБЛЕМНЫЕ ВОПРОСЫ, ВОЗНИКАЮЩИЕ В ХОДЕ ИСПОЛНЕНИЯ ИНВЕСТИЦИОННОЙ ПРОГРАММЫ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799" y="1878429"/>
            <a:ext cx="8982075" cy="64633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Изменение стоимости оборудования и материалов, что приводит к увеличению стоимости объектов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798" y="2830151"/>
            <a:ext cx="8982075" cy="120032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Проведение реконструкции в рамках действующего электрооборудования, требует длительного времени реализации, т.к. необходима разработка временных схем электроснабжения, согласование отключения элементов сети с заинтересованными субъектами электроэнергетики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798" y="4335871"/>
            <a:ext cx="8982075" cy="147732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Изменения в принципах отражения хозяйственных операций в бухгалтерском учете с 01.01.22 (вступление в силу ФСБУ №6/2020 «Основные средства», №26/2020 «Капитальные вложения», №25/2018 «Бухгалтерский учета аренды», №5/2019 «Запасы») и, соответственно, неопределенность </a:t>
            </a: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по отражению расходов в шаблоне ЕИАС источников финансирования капитальных вложений</a:t>
            </a:r>
            <a:endParaRPr lang="ru-RU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3404840" y="1072390"/>
          <a:ext cx="5457979" cy="374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86653" y="598435"/>
            <a:ext cx="10919936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2800" b="1" dirty="0" smtClean="0">
                <a:solidFill>
                  <a:srgbClr val="008CC9"/>
                </a:solidFill>
              </a:rPr>
              <a:t>ПРОБЛЕМНЫЕ ВОПРОСЫ, ВОЗНИКАЮЩИЕ В ХОДЕ ИСПОЛНЕНИЯ ИНВЕСТИЦИОННОЙ ПРОГРАММЫ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059737"/>
              </p:ext>
            </p:extLst>
          </p:nvPr>
        </p:nvGraphicFramePr>
        <p:xfrm>
          <a:off x="1900456" y="3375088"/>
          <a:ext cx="9092329" cy="2242914"/>
        </p:xfrm>
        <a:graphic>
          <a:graphicData uri="http://schemas.openxmlformats.org/drawingml/2006/table">
            <a:tbl>
              <a:tblPr/>
              <a:tblGrid>
                <a:gridCol w="2367274">
                  <a:extLst>
                    <a:ext uri="{9D8B030D-6E8A-4147-A177-3AD203B41FA5}">
                      <a16:colId xmlns:a16="http://schemas.microsoft.com/office/drawing/2014/main" val="1997481503"/>
                    </a:ext>
                  </a:extLst>
                </a:gridCol>
                <a:gridCol w="3287253">
                  <a:extLst>
                    <a:ext uri="{9D8B030D-6E8A-4147-A177-3AD203B41FA5}">
                      <a16:colId xmlns:a16="http://schemas.microsoft.com/office/drawing/2014/main" val="2100071039"/>
                    </a:ext>
                  </a:extLst>
                </a:gridCol>
                <a:gridCol w="3437802">
                  <a:extLst>
                    <a:ext uri="{9D8B030D-6E8A-4147-A177-3AD203B41FA5}">
                      <a16:colId xmlns:a16="http://schemas.microsoft.com/office/drawing/2014/main" val="2768351138"/>
                    </a:ext>
                  </a:extLst>
                </a:gridCol>
              </a:tblGrid>
              <a:tr h="7476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до 31.12.2021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 01.01.2022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831324"/>
                  </a:ext>
                </a:extLst>
              </a:tr>
              <a:tr h="7476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ПНР под "нагрузкой"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Подконтрольные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расходы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</a:t>
                      </a: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составе капитальных вложений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75694"/>
                  </a:ext>
                </a:extLst>
              </a:tr>
              <a:tr h="7476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Демонтажные работы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</a:t>
                      </a: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составе капитальных вложений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Неподконтрольные расходы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0331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43148" y="2298992"/>
            <a:ext cx="8895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cs typeface="Arial" panose="020B0604020202020204" pitchFamily="34" charset="0"/>
              </a:rPr>
              <a:t>В связи с вступлением в силу ФСБУ 20/2020 «Капитальные вложения» с 01.01.2022 поменялась методология отражения в учете пусконаладочных и демонтажных работ: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2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2"/>
          <p:cNvSpPr txBox="1">
            <a:spLocks/>
          </p:cNvSpPr>
          <p:nvPr/>
        </p:nvSpPr>
        <p:spPr>
          <a:xfrm>
            <a:off x="501820" y="737118"/>
            <a:ext cx="11096132" cy="56192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Char char="-"/>
              <a:defRPr/>
            </a:pPr>
            <a:r>
              <a:rPr lang="ru-RU" sz="3200" b="1" dirty="0">
                <a:solidFill>
                  <a:srgbClr val="FFFFFF"/>
                </a:solidFill>
                <a:latin typeface="Calibri" panose="020F0502020204030204"/>
              </a:rPr>
              <a:t>П</a:t>
            </a:r>
            <a:r>
              <a:rPr lang="ru-RU" sz="3200" b="1" dirty="0" smtClean="0">
                <a:solidFill>
                  <a:srgbClr val="FFFFFF"/>
                </a:solidFill>
                <a:latin typeface="Calibri" panose="020F0502020204030204"/>
              </a:rPr>
              <a:t>ОРЯДОК ФОРМИРОВАНИЯ ИНВЕСТИЦИОННОЙ ПРОГРАММЫ;</a:t>
            </a:r>
            <a:endParaRPr lang="ru-RU" sz="3200" b="1" dirty="0">
              <a:solidFill>
                <a:srgbClr val="FFFFFF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b="1" dirty="0" smtClean="0">
                <a:solidFill>
                  <a:srgbClr val="FFFFFF"/>
                </a:solidFill>
                <a:latin typeface="Calibri" panose="020F0502020204030204"/>
              </a:rPr>
              <a:t>ИТОГИ РЕАЛИЗАЦИИ ИНВЕСТИЦИОННОЙ ПРОГРАММЫ </a:t>
            </a:r>
            <a:r>
              <a:rPr lang="ru-RU" sz="3200" b="1" noProof="0" dirty="0" smtClean="0">
                <a:solidFill>
                  <a:srgbClr val="FFFFFF"/>
                </a:solidFill>
                <a:latin typeface="Calibri" panose="020F0502020204030204"/>
              </a:rPr>
              <a:t>ЗА 2021 ГОД;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b="1" dirty="0" smtClean="0">
                <a:solidFill>
                  <a:srgbClr val="FFFFFF"/>
                </a:solidFill>
                <a:latin typeface="Calibri" panose="020F0502020204030204"/>
              </a:rPr>
              <a:t>ЭФФЕКТ ОТ РЕАЛИЗАЦИИ ИНВЕСТИЦИОННОЙ ПРОГРАММЫ;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b="1" noProof="0" dirty="0" smtClean="0">
                <a:solidFill>
                  <a:srgbClr val="FFFFFF"/>
                </a:solidFill>
                <a:latin typeface="Calibri" panose="020F0502020204030204"/>
              </a:rPr>
              <a:t>ПРОБЛЕМНЫЕ ВОПРОСЫ, ВОЗНИКАЮЩИЕ В ХОДЕ ИСПОЛНЕНИЯ ИВЕСТИЦИОННОЙ ПРОГРАММЫ; </a:t>
            </a:r>
            <a:endParaRPr lang="ru-RU" sz="3200" b="1" noProof="0" dirty="0">
              <a:solidFill>
                <a:srgbClr val="FFFFFF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b="1" dirty="0" smtClean="0">
                <a:solidFill>
                  <a:srgbClr val="FFFFFF"/>
                </a:solidFill>
                <a:latin typeface="Calibri" panose="020F0502020204030204"/>
              </a:rPr>
              <a:t>ХОД РЕАЛИЗАЦИИ ИНВЕСТИЦИОННОЙ ПРОГРАММЫ В 2022 ГОДУ И ПЛАНОВЫЕ ПОКАЗАТЕЛИ НА 2023 ГОД.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8" name="Текст 18"/>
          <p:cNvSpPr txBox="1">
            <a:spLocks/>
          </p:cNvSpPr>
          <p:nvPr/>
        </p:nvSpPr>
        <p:spPr>
          <a:xfrm>
            <a:off x="501821" y="1317048"/>
            <a:ext cx="2361292" cy="15088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Текст 15"/>
          <p:cNvSpPr txBox="1">
            <a:spLocks/>
          </p:cNvSpPr>
          <p:nvPr/>
        </p:nvSpPr>
        <p:spPr>
          <a:xfrm>
            <a:off x="3083230" y="5717440"/>
            <a:ext cx="8588069" cy="794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Текст 16"/>
          <p:cNvSpPr txBox="1">
            <a:spLocks/>
          </p:cNvSpPr>
          <p:nvPr/>
        </p:nvSpPr>
        <p:spPr>
          <a:xfrm>
            <a:off x="3083231" y="5312555"/>
            <a:ext cx="8912254" cy="404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6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2"/>
          <p:cNvSpPr txBox="1">
            <a:spLocks/>
          </p:cNvSpPr>
          <p:nvPr/>
        </p:nvSpPr>
        <p:spPr>
          <a:xfrm>
            <a:off x="1138336" y="737118"/>
            <a:ext cx="10459616" cy="5619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200" b="1" dirty="0" smtClean="0">
                <a:solidFill>
                  <a:srgbClr val="FFFFFF"/>
                </a:solidFill>
                <a:latin typeface="Calibri" panose="020F0502020204030204"/>
              </a:rPr>
              <a:t>ХОД РЕАЛИЗАЦИИ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200" b="1" dirty="0" smtClean="0">
                <a:solidFill>
                  <a:srgbClr val="FFFFFF"/>
                </a:solidFill>
                <a:latin typeface="Calibri" panose="020F0502020204030204"/>
              </a:rPr>
              <a:t>ИНВЕСТИЦИОННОЙ 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/>
              </a:rPr>
              <a:t>ПРОГРАММЫ В 2022 ГОДУ </a:t>
            </a:r>
            <a:endParaRPr lang="ru-RU" sz="3200" b="1" dirty="0" smtClean="0">
              <a:solidFill>
                <a:srgbClr val="FFFFFF"/>
              </a:solidFill>
              <a:latin typeface="Calibri" panose="020F0502020204030204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200" b="1" dirty="0" smtClean="0">
                <a:solidFill>
                  <a:srgbClr val="FFFFFF"/>
                </a:solidFill>
                <a:latin typeface="Calibri" panose="020F0502020204030204"/>
              </a:rPr>
              <a:t>И 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/>
              </a:rPr>
              <a:t>ПЛАНОВЫЕ ПОКАЗАТЕЛИ НА 2023 ГОД</a:t>
            </a:r>
            <a:endParaRPr lang="ru-RU" sz="3200" b="1" noProof="0" dirty="0" smtClea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Текст 18"/>
          <p:cNvSpPr txBox="1">
            <a:spLocks/>
          </p:cNvSpPr>
          <p:nvPr/>
        </p:nvSpPr>
        <p:spPr>
          <a:xfrm>
            <a:off x="501821" y="1317048"/>
            <a:ext cx="2361292" cy="15088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Текст 15"/>
          <p:cNvSpPr txBox="1">
            <a:spLocks/>
          </p:cNvSpPr>
          <p:nvPr/>
        </p:nvSpPr>
        <p:spPr>
          <a:xfrm>
            <a:off x="3083230" y="5717440"/>
            <a:ext cx="8588069" cy="794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Текст 16"/>
          <p:cNvSpPr txBox="1">
            <a:spLocks/>
          </p:cNvSpPr>
          <p:nvPr/>
        </p:nvSpPr>
        <p:spPr>
          <a:xfrm>
            <a:off x="3083231" y="5312555"/>
            <a:ext cx="8912254" cy="404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6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4936124" y="514596"/>
            <a:ext cx="3612351" cy="126188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Источники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финансирования 2022г.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7 958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млн.руб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03509" y="37543"/>
            <a:ext cx="10919936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2800" b="1" dirty="0" smtClean="0">
                <a:solidFill>
                  <a:srgbClr val="008CC9"/>
                </a:solidFill>
              </a:rPr>
              <a:t>ИСТОЧНИКИ ФИНАНСИРОВАНИЯ ИНВЕСТИЦИОННОЙ ДЕЯТЕЛЬНОСТИ 2022 ГОДА, млн.руб.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91720" y="2370133"/>
            <a:ext cx="3666411" cy="153888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Освоение источников финансирования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за 1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кв</a:t>
            </a:r>
            <a:r>
              <a:rPr lang="ru-RU" b="1" dirty="0"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2022г.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cs typeface="Arial" panose="020B0604020202020204" pitchFamily="34" charset="0"/>
              </a:rPr>
              <a:t>2 929 </a:t>
            </a:r>
            <a:r>
              <a:rPr lang="ru-RU" b="1" dirty="0" err="1" smtClean="0">
                <a:cs typeface="Arial" panose="020B0604020202020204" pitchFamily="34" charset="0"/>
              </a:rPr>
              <a:t>млн.руб</a:t>
            </a:r>
            <a:r>
              <a:rPr lang="ru-RU" b="1" dirty="0" smtClean="0">
                <a:cs typeface="Arial" panose="020B0604020202020204" pitchFamily="34" charset="0"/>
              </a:rPr>
              <a:t>., 37%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87802" y="3354319"/>
            <a:ext cx="3532525" cy="351846"/>
            <a:chOff x="979022" y="3769882"/>
            <a:chExt cx="1291223" cy="283221"/>
          </a:xfrm>
        </p:grpSpPr>
        <p:sp>
          <p:nvSpPr>
            <p:cNvPr id="7" name="TextBox 6"/>
            <p:cNvSpPr txBox="1"/>
            <p:nvPr/>
          </p:nvSpPr>
          <p:spPr>
            <a:xfrm>
              <a:off x="1362805" y="3769882"/>
              <a:ext cx="907440" cy="247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Тарифные источники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79022" y="3861500"/>
              <a:ext cx="303969" cy="191603"/>
            </a:xfrm>
            <a:prstGeom prst="rect">
              <a:avLst/>
            </a:prstGeom>
            <a:solidFill>
              <a:srgbClr val="94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765913"/>
              </p:ext>
            </p:extLst>
          </p:nvPr>
        </p:nvGraphicFramePr>
        <p:xfrm>
          <a:off x="4720327" y="1348559"/>
          <a:ext cx="7325493" cy="5207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912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8" t="88566" r="13646" b="7777"/>
          <a:stretch/>
        </p:blipFill>
        <p:spPr>
          <a:xfrm flipH="1">
            <a:off x="1333499" y="624448"/>
            <a:ext cx="10548000" cy="1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4332" y="162783"/>
            <a:ext cx="10510849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2400" b="1" dirty="0" smtClean="0">
                <a:solidFill>
                  <a:srgbClr val="008CC9"/>
                </a:solidFill>
              </a:rPr>
              <a:t>Инвестиционная программа на 2023 год, </a:t>
            </a:r>
            <a:r>
              <a:rPr lang="ru-RU" sz="2400" b="1" dirty="0">
                <a:solidFill>
                  <a:srgbClr val="008CC9"/>
                </a:solidFill>
              </a:rPr>
              <a:t>млн.руб. без </a:t>
            </a:r>
            <a:r>
              <a:rPr lang="ru-RU" sz="2400" b="1" dirty="0" smtClean="0">
                <a:solidFill>
                  <a:srgbClr val="008CC9"/>
                </a:solidFill>
              </a:rPr>
              <a:t>НДС</a:t>
            </a:r>
            <a:endParaRPr lang="ru-RU" sz="2400" b="1" dirty="0">
              <a:solidFill>
                <a:srgbClr val="008CC9"/>
              </a:solidFill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25423" y="6332537"/>
            <a:ext cx="664029" cy="365125"/>
          </a:xfrm>
        </p:spPr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22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24668"/>
              </p:ext>
            </p:extLst>
          </p:nvPr>
        </p:nvGraphicFramePr>
        <p:xfrm>
          <a:off x="1333500" y="946203"/>
          <a:ext cx="10548000" cy="5425874"/>
        </p:xfrm>
        <a:graphic>
          <a:graphicData uri="http://schemas.openxmlformats.org/drawingml/2006/table">
            <a:tbl>
              <a:tblPr/>
              <a:tblGrid>
                <a:gridCol w="6119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91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E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ИП 202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г.,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млн.руб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без НДС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E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325">
                <a:tc>
                  <a:txBody>
                    <a:bodyPr/>
                    <a:lstStyle/>
                    <a:p>
                      <a:pPr lvl="1"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по оказанию услуг передачи электроэнергии по электрическим сетям</a:t>
                      </a:r>
                    </a:p>
                  </a:txBody>
                  <a:tcPr marL="8651" marR="8651" marT="865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4203">
                <a:tc>
                  <a:txBody>
                    <a:bodyPr/>
                    <a:lstStyle/>
                    <a:p>
                      <a:pPr lvl="1"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по работам капитального характера для создания возможности технологического присоединения потребителей</a:t>
                      </a:r>
                    </a:p>
                  </a:txBody>
                  <a:tcPr marL="8651" marR="8651" marT="865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1576">
                <a:tc>
                  <a:txBody>
                    <a:bodyPr/>
                    <a:lstStyle/>
                    <a:p>
                      <a:pPr lvl="1"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по созданию внешних сетей электроснабжения к жилым домам, строящимся по программе 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lvl="1" algn="l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«ГЖФ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Президенте РТ»</a:t>
                      </a:r>
                    </a:p>
                  </a:txBody>
                  <a:tcPr marL="8651" marR="8651" marT="865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3907">
                <a:tc>
                  <a:txBody>
                    <a:bodyPr/>
                    <a:lstStyle/>
                    <a:p>
                      <a:pPr lvl="1"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Приобретение объектов электросетевого хозяйства                                    ГУП РТ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«Электрические сети», основных фондов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7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 :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E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E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1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2"/>
          <p:cNvSpPr txBox="1">
            <a:spLocks/>
          </p:cNvSpPr>
          <p:nvPr/>
        </p:nvSpPr>
        <p:spPr>
          <a:xfrm>
            <a:off x="501820" y="504825"/>
            <a:ext cx="11096132" cy="585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rgbClr val="FFFFFF"/>
                </a:solidFill>
                <a:latin typeface="Calibri" panose="020F0502020204030204"/>
              </a:rPr>
              <a:t>ПОРЯДОК ФОРМИРОВАНИЯ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rgbClr val="FFFFFF"/>
                </a:solidFill>
                <a:latin typeface="Calibri" panose="020F0502020204030204"/>
              </a:rPr>
              <a:t>ИНВЕСТИЦИОННОЙ ПРОГРАММЫ</a:t>
            </a:r>
            <a:endParaRPr lang="ru-RU" sz="3200" b="1" noProof="0" dirty="0" smtClea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Текст 18"/>
          <p:cNvSpPr txBox="1">
            <a:spLocks/>
          </p:cNvSpPr>
          <p:nvPr/>
        </p:nvSpPr>
        <p:spPr>
          <a:xfrm>
            <a:off x="501821" y="1317048"/>
            <a:ext cx="2361292" cy="15088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Текст 15"/>
          <p:cNvSpPr txBox="1">
            <a:spLocks/>
          </p:cNvSpPr>
          <p:nvPr/>
        </p:nvSpPr>
        <p:spPr>
          <a:xfrm>
            <a:off x="3083230" y="5717440"/>
            <a:ext cx="8588069" cy="794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Текст 16"/>
          <p:cNvSpPr txBox="1">
            <a:spLocks/>
          </p:cNvSpPr>
          <p:nvPr/>
        </p:nvSpPr>
        <p:spPr>
          <a:xfrm>
            <a:off x="3083231" y="5312555"/>
            <a:ext cx="8912254" cy="404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12980" y="522514"/>
            <a:ext cx="10823689" cy="5165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ru-RU" sz="2400" b="1" dirty="0" smtClean="0">
                <a:solidFill>
                  <a:srgbClr val="008CC9"/>
                </a:solidFill>
              </a:rPr>
              <a:t>ОСНОВНЫМ ЗАКОНОМ, </a:t>
            </a:r>
          </a:p>
          <a:p>
            <a:pPr algn="ctr">
              <a:lnSpc>
                <a:spcPts val="3400"/>
              </a:lnSpc>
            </a:pPr>
            <a:r>
              <a:rPr lang="ru-RU" sz="2400" b="1" dirty="0" smtClean="0">
                <a:solidFill>
                  <a:srgbClr val="008CC9"/>
                </a:solidFill>
              </a:rPr>
              <a:t>РЕГУЛИРУЮЩИМ ИНВЕСТИЦИОННУЮ ДЕЯТЕЛЬНОСТЬ </a:t>
            </a:r>
          </a:p>
          <a:p>
            <a:pPr algn="ctr">
              <a:lnSpc>
                <a:spcPts val="3400"/>
              </a:lnSpc>
            </a:pPr>
            <a:r>
              <a:rPr lang="ru-RU" sz="2400" b="1" dirty="0" smtClean="0">
                <a:solidFill>
                  <a:srgbClr val="008CC9"/>
                </a:solidFill>
              </a:rPr>
              <a:t>В ЭЛЕКТРОЭНЕРГЕТИКЕ, ЯВЛЯЕТСЯ ФЕДЕРАЛЬНЫЙ ЗАКОН ОТ 26.03.2003 №35-ФЗ «ОБ ЭЛЕКТРОЭНЕРГЕТИКЕ».</a:t>
            </a:r>
          </a:p>
          <a:p>
            <a:pPr algn="ctr">
              <a:lnSpc>
                <a:spcPts val="3400"/>
              </a:lnSpc>
            </a:pPr>
            <a:endParaRPr lang="ru-RU" sz="2400" dirty="0"/>
          </a:p>
          <a:p>
            <a:pPr algn="ctr">
              <a:lnSpc>
                <a:spcPts val="3400"/>
              </a:lnSpc>
            </a:pPr>
            <a:r>
              <a:rPr lang="ru-RU" sz="2400" dirty="0"/>
              <a:t> </a:t>
            </a:r>
            <a:r>
              <a:rPr lang="ru-RU" sz="2400" dirty="0" smtClean="0"/>
              <a:t>Закон </a:t>
            </a:r>
            <a:r>
              <a:rPr lang="ru-RU" sz="2400" dirty="0"/>
              <a:t>устанавливает </a:t>
            </a:r>
            <a:r>
              <a:rPr lang="ru-RU" sz="2400" dirty="0" smtClean="0"/>
              <a:t>полномочия органов </a:t>
            </a:r>
            <a:r>
              <a:rPr lang="ru-RU" sz="2400" dirty="0"/>
              <a:t>государственной власти </a:t>
            </a:r>
            <a:r>
              <a:rPr lang="ru-RU" sz="2400" dirty="0" smtClean="0"/>
              <a:t>Российской Федерации в области государственного регулирования и контроля в электроэнергетике, в том числе по утверждению и согласованию инвестиционных программ субъектов электроэнергетики, определяет основные  требования к определению финансовых потребностей, необходимых для реализации мероприятий инвестиционных программ.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82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03509" y="529985"/>
            <a:ext cx="1091993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2400" b="1" dirty="0">
                <a:solidFill>
                  <a:srgbClr val="008CC9"/>
                </a:solidFill>
              </a:rPr>
              <a:t>ПОРЯДОК ФОРМИРОВАНИЯ </a:t>
            </a:r>
            <a:r>
              <a:rPr lang="ru-RU" sz="2400" b="1" dirty="0" smtClean="0">
                <a:solidFill>
                  <a:srgbClr val="008CC9"/>
                </a:solidFill>
              </a:rPr>
              <a:t>ИНВЕСТИЦИОННОЙ </a:t>
            </a:r>
            <a:r>
              <a:rPr lang="ru-RU" sz="2400" b="1" dirty="0">
                <a:solidFill>
                  <a:srgbClr val="008CC9"/>
                </a:solidFill>
              </a:rPr>
              <a:t>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7585" y="1744824"/>
            <a:ext cx="10086392" cy="2784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b="1" dirty="0"/>
              <a:t>СОГЛАСНО ТРЕБОВАНИЙ ПУНКТА 30 ПОСТАНОВЛЕНИЯ ПРАВИТЕЛЬСТВА РФ </a:t>
            </a:r>
            <a:endParaRPr lang="ru-RU" b="1" dirty="0" smtClean="0"/>
          </a:p>
          <a:p>
            <a:pPr algn="ctr">
              <a:lnSpc>
                <a:spcPct val="200000"/>
              </a:lnSpc>
            </a:pPr>
            <a:r>
              <a:rPr lang="ru-RU" b="1" dirty="0" smtClean="0"/>
              <a:t>ОТ </a:t>
            </a:r>
            <a:r>
              <a:rPr lang="ru-RU" b="1" dirty="0"/>
              <a:t>17 ОКТЯБРЯ 2009 ГОДА №823 </a:t>
            </a:r>
          </a:p>
          <a:p>
            <a:pPr algn="ctr">
              <a:lnSpc>
                <a:spcPct val="200000"/>
              </a:lnSpc>
            </a:pPr>
            <a:r>
              <a:rPr lang="ru-RU" b="1" dirty="0"/>
              <a:t>«О СХЕМАХ И ПРОГРАММАХ ПЕРСПЕКТИВНОГО РАЗВИТИЯ ЭЛЕКТРОЭНЕРГЕТИКИ» </a:t>
            </a:r>
            <a:endParaRPr lang="en-US" b="1" dirty="0"/>
          </a:p>
          <a:p>
            <a:pPr algn="ctr">
              <a:lnSpc>
                <a:spcPct val="200000"/>
              </a:lnSpc>
            </a:pPr>
            <a:r>
              <a:rPr lang="ru-RU" b="1" dirty="0"/>
              <a:t>СХЕМЫ И ПРОГРАММЫ РАЗВИТИЯ ЭЛЕКТРОЭНЕРГЕТИКИ РЕГИОНОВ ЯВЛЯЮТСЯ ОСНОВОЙ ДЛЯ РАЗРАБОТКИ ИНВЕСТИЦИОННЫХ ПРОГРАММ РАСПРЕДЕЛИТЕЛЬНЫХ СЕТЕВЫХ КОМПАНИЙ. </a:t>
            </a:r>
          </a:p>
        </p:txBody>
      </p:sp>
    </p:spTree>
    <p:extLst>
      <p:ext uri="{BB962C8B-B14F-4D97-AF65-F5344CB8AC3E}">
        <p14:creationId xmlns:p14="http://schemas.microsoft.com/office/powerpoint/2010/main" val="39150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858441">
            <a:off x="5968513" y="2772480"/>
            <a:ext cx="994474" cy="86753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1446245" y="1296954"/>
          <a:ext cx="10207689" cy="4702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9633" y="396751"/>
            <a:ext cx="1055663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CC9"/>
                </a:solidFill>
              </a:rPr>
              <a:t> РАССМОТРЕНИЕ И СОГЛАСОВАНИЕ ИНВЕСТИЦИОННОЙ ПРОГРАММЫ</a:t>
            </a:r>
            <a:endParaRPr lang="ru-RU" sz="2400" b="1" dirty="0">
              <a:solidFill>
                <a:srgbClr val="008CC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47861" y="1850951"/>
            <a:ext cx="275253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ru-RU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877952" y="1212980"/>
            <a:ext cx="3314325" cy="1830852"/>
            <a:chOff x="7085951" y="-83612"/>
            <a:chExt cx="3092346" cy="1830490"/>
          </a:xfrm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7085951" y="0"/>
              <a:ext cx="3092346" cy="1746878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FFC43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FFC43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FFC43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7085951" y="-83612"/>
              <a:ext cx="2990018" cy="16445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ysClr val="windowText" lastClr="000000"/>
                  </a:solidFill>
                  <a:latin typeface="Calibri" panose="020F0502020204030204"/>
                </a:rPr>
                <a:t>Министерство </a:t>
              </a:r>
              <a:r>
                <a:rPr lang="ru-RU" b="1" dirty="0" err="1" smtClean="0">
                  <a:solidFill>
                    <a:sysClr val="windowText" lastClr="000000"/>
                  </a:solidFill>
                  <a:latin typeface="Calibri" panose="020F0502020204030204"/>
                </a:rPr>
                <a:t>энергетикии</a:t>
              </a:r>
              <a:r>
                <a:rPr lang="ru-RU" b="1" dirty="0" smtClean="0">
                  <a:solidFill>
                    <a:sysClr val="windowText" lastClr="000000"/>
                  </a:solidFill>
                  <a:latin typeface="Calibri" panose="020F0502020204030204"/>
                </a:rPr>
                <a:t> Российской Федерации</a:t>
              </a:r>
              <a:endParaRPr lang="ru-RU" sz="1800" b="1" kern="1200" dirty="0" smtClean="0">
                <a:solidFill>
                  <a:sysClr val="windowText" lastClr="000000"/>
                </a:solidFill>
                <a:latin typeface="Arial Narrow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80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59633" y="1651518"/>
            <a:ext cx="108122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объекты</a:t>
            </a:r>
            <a:r>
              <a:rPr lang="ru-RU" dirty="0"/>
              <a:t>, повреждённые вследствие аварий для восстановления нормальной схемы электроснабжения потребителей и для достижения нормативных параметров повреждённого объекта;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мероприятия</a:t>
            </a:r>
            <a:r>
              <a:rPr lang="ru-RU" dirty="0"/>
              <a:t>, направленные на подготовку к особым периодам (ОЗП, паводок, гроза);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мероприятия </a:t>
            </a:r>
            <a:r>
              <a:rPr lang="ru-RU" dirty="0"/>
              <a:t>по снижению рисков нарушения электроснабжения в регионах с высокими рисками нарушения электроснабжения в осенне-зимний </a:t>
            </a:r>
            <a:r>
              <a:rPr lang="ru-RU" dirty="0" smtClean="0"/>
              <a:t>период;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объекты</a:t>
            </a:r>
            <a:r>
              <a:rPr lang="ru-RU" dirty="0"/>
              <a:t>, обеспечивающие исполнение предписаний государственных надзорных и ведомственных контролирующих органов;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мероприятия </a:t>
            </a:r>
            <a:r>
              <a:rPr lang="ru-RU" dirty="0"/>
              <a:t>Программы модернизации (реновации) электросетевых объектов Общества: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мероприятия </a:t>
            </a:r>
            <a:r>
              <a:rPr lang="ru-RU" dirty="0"/>
              <a:t>по созданию «цифровой сети», в том числе мероприятия по модернизации учета электрической энергии:</a:t>
            </a:r>
          </a:p>
          <a:p>
            <a:r>
              <a:rPr lang="ru-RU" dirty="0"/>
              <a:t>                       - наблюдаемость сети;</a:t>
            </a:r>
          </a:p>
          <a:p>
            <a:r>
              <a:rPr lang="ru-RU" dirty="0"/>
              <a:t>                       - автоматизированное удаленное управление;</a:t>
            </a:r>
          </a:p>
          <a:p>
            <a:r>
              <a:rPr lang="ru-RU" dirty="0"/>
              <a:t>                       - современные системы связи;</a:t>
            </a:r>
          </a:p>
          <a:p>
            <a:r>
              <a:rPr lang="ru-RU" dirty="0"/>
              <a:t>                       - платформенные системы автоматизации;</a:t>
            </a:r>
          </a:p>
          <a:p>
            <a:r>
              <a:rPr lang="ru-RU" dirty="0"/>
              <a:t>                       - подстанции с элементами «цифровой» подстанции.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2075" y="431666"/>
            <a:ext cx="10510849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CC9"/>
                </a:solidFill>
              </a:rPr>
              <a:t>КРИТЕРИИ И ПРИОРИТЕТЫ ИНВЕСТИЦИОННОЙ ПРОГРАММЫ</a:t>
            </a:r>
            <a:endParaRPr lang="ru-RU" sz="2400" b="1" dirty="0">
              <a:solidFill>
                <a:srgbClr val="008CC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0989" y="893331"/>
            <a:ext cx="1023290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1. Мероприятия, направленные на повышение надежности функционирования электросетевого комплекса. Обновление (замещение) электросетевого комплекса.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7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52075" y="1660979"/>
            <a:ext cx="108122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</a:t>
            </a:r>
            <a:r>
              <a:rPr lang="ru-RU" dirty="0" smtClean="0"/>
              <a:t>бъекты, необходимые для выполнения обязательств по заключенным и прогнозным договорам об осуществлении технологического присоединения категории льготных потребителей (до 150 кВт);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и</a:t>
            </a:r>
            <a:r>
              <a:rPr lang="ru-RU" dirty="0" smtClean="0"/>
              <a:t>ные мероприятия по технологическому присоединению.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52075" y="431666"/>
            <a:ext cx="10510849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CC9"/>
                </a:solidFill>
              </a:rPr>
              <a:t>КРИТЕРИИ И ПРИОРИТЕТЫ ИНВЕСТИЦИОННОЙ ПРОГРАММЫ</a:t>
            </a:r>
            <a:endParaRPr lang="ru-RU" sz="2400" b="1" dirty="0">
              <a:solidFill>
                <a:srgbClr val="008CC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0989" y="1170330"/>
            <a:ext cx="1023290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2. Деятельность по технологическому присоединению.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9282" y="2768975"/>
            <a:ext cx="1023290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Мероприятия , направленные на развитие электросетевого комплекса.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0989" y="1170330"/>
            <a:ext cx="1023290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2. Деятельность по технологическому присоединению.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7113" y="3322973"/>
            <a:ext cx="1023290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 и</a:t>
            </a:r>
            <a:r>
              <a:rPr lang="ru-RU" dirty="0" smtClean="0"/>
              <a:t>нвестиционные </a:t>
            </a:r>
            <a:r>
              <a:rPr lang="ru-RU" dirty="0"/>
              <a:t>проекты по строительству (реконструкции с увеличением пропускной способности электрической сети и (или) мощности отдельных </a:t>
            </a:r>
            <a:r>
              <a:rPr lang="ru-RU" dirty="0" smtClean="0"/>
              <a:t>подстанций).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30019" y="4164576"/>
            <a:ext cx="1023290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Прочие мероприятия.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66688" y="4666337"/>
            <a:ext cx="108122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</a:t>
            </a:r>
            <a:r>
              <a:rPr lang="ru-RU" dirty="0" smtClean="0"/>
              <a:t>роекты по консолидации электросетевых активов;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т</a:t>
            </a:r>
            <a:r>
              <a:rPr lang="ru-RU" dirty="0" smtClean="0"/>
              <a:t>ехнические мероприятия по снижению потерь электрической энергии;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</a:t>
            </a:r>
            <a:r>
              <a:rPr lang="ru-RU" dirty="0" smtClean="0"/>
              <a:t>рограмма по обновлению автотранспорта;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</a:t>
            </a:r>
            <a:r>
              <a:rPr lang="ru-RU" dirty="0" smtClean="0"/>
              <a:t>рограмма по реконструкции зданий и сооружений;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ц</a:t>
            </a:r>
            <a:r>
              <a:rPr lang="ru-RU" dirty="0" smtClean="0"/>
              <a:t>елевые программы;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и</a:t>
            </a:r>
            <a:r>
              <a:rPr lang="ru-RU" dirty="0" smtClean="0"/>
              <a:t>ные мероприятия.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46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2"/>
          <p:cNvSpPr txBox="1">
            <a:spLocks/>
          </p:cNvSpPr>
          <p:nvPr/>
        </p:nvSpPr>
        <p:spPr>
          <a:xfrm>
            <a:off x="501820" y="504825"/>
            <a:ext cx="11096132" cy="585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rgbClr val="FFFFFF"/>
                </a:solidFill>
                <a:latin typeface="Calibri" panose="020F0502020204030204"/>
              </a:rPr>
              <a:t>ИТОГИ РЕАЛИЗАЦИИ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rgbClr val="FFFFFF"/>
                </a:solidFill>
                <a:latin typeface="Calibri" panose="020F0502020204030204"/>
              </a:rPr>
              <a:t>ИНВЕСТИЦИОННОЙ ПРОГРАММЫ </a:t>
            </a:r>
            <a:r>
              <a:rPr lang="ru-RU" sz="3200" b="1" noProof="0" dirty="0" smtClean="0">
                <a:solidFill>
                  <a:srgbClr val="FFFFFF"/>
                </a:solidFill>
                <a:latin typeface="Calibri" panose="020F0502020204030204"/>
              </a:rPr>
              <a:t>ЗА 2021 ГОД</a:t>
            </a:r>
          </a:p>
        </p:txBody>
      </p:sp>
      <p:sp>
        <p:nvSpPr>
          <p:cNvPr id="8" name="Текст 18"/>
          <p:cNvSpPr txBox="1">
            <a:spLocks/>
          </p:cNvSpPr>
          <p:nvPr/>
        </p:nvSpPr>
        <p:spPr>
          <a:xfrm>
            <a:off x="501821" y="1317048"/>
            <a:ext cx="2361292" cy="15088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Текст 15"/>
          <p:cNvSpPr txBox="1">
            <a:spLocks/>
          </p:cNvSpPr>
          <p:nvPr/>
        </p:nvSpPr>
        <p:spPr>
          <a:xfrm>
            <a:off x="3083230" y="5717440"/>
            <a:ext cx="8588069" cy="794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Текст 16"/>
          <p:cNvSpPr txBox="1">
            <a:spLocks/>
          </p:cNvSpPr>
          <p:nvPr/>
        </p:nvSpPr>
        <p:spPr>
          <a:xfrm>
            <a:off x="3083231" y="5312555"/>
            <a:ext cx="8912254" cy="404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FCAA-181C-4B9F-B27E-A73C441322D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4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CC9"/>
      </a:accent1>
      <a:accent2>
        <a:srgbClr val="89D2EF"/>
      </a:accent2>
      <a:accent3>
        <a:srgbClr val="92D050"/>
      </a:accent3>
      <a:accent4>
        <a:srgbClr val="FFC431"/>
      </a:accent4>
      <a:accent5>
        <a:srgbClr val="FE912A"/>
      </a:accent5>
      <a:accent6>
        <a:srgbClr val="F1524F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46583</TotalTime>
  <Words>1075</Words>
  <Application>Microsoft Office PowerPoint</Application>
  <PresentationFormat>Широкоэкранный</PresentationFormat>
  <Paragraphs>190</Paragraphs>
  <Slides>22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VinnytsiaSans-Bold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Драндрова Татьяна Алексеевна</dc:creator>
  <cp:lastModifiedBy>Ямилов Ильназ Раифович</cp:lastModifiedBy>
  <cp:revision>1296</cp:revision>
  <cp:lastPrinted>2022-07-28T12:10:48Z</cp:lastPrinted>
  <dcterms:created xsi:type="dcterms:W3CDTF">2016-12-01T13:17:16Z</dcterms:created>
  <dcterms:modified xsi:type="dcterms:W3CDTF">2022-07-29T10:22:17Z</dcterms:modified>
</cp:coreProperties>
</file>