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Override1.xml" ContentType="application/vnd.openxmlformats-officedocument.themeOverr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5.xml" ContentType="application/vnd.openxmlformats-officedocument.them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6.xml" ContentType="application/vnd.openxmlformats-officedocument.them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149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1" r:id="rId5"/>
    <p:sldMasterId id="2147484702" r:id="rId6"/>
    <p:sldMasterId id="2147484292" r:id="rId7"/>
    <p:sldMasterId id="2147484701" r:id="rId8"/>
    <p:sldMasterId id="2147484537" r:id="rId9"/>
    <p:sldMasterId id="2147484393" r:id="rId10"/>
  </p:sldMasterIdLst>
  <p:notesMasterIdLst>
    <p:notesMasterId r:id="rId20"/>
  </p:notesMasterIdLst>
  <p:handoutMasterIdLst>
    <p:handoutMasterId r:id="rId21"/>
  </p:handoutMasterIdLst>
  <p:sldIdLst>
    <p:sldId id="369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</p:sldIdLst>
  <p:sldSz cx="9144000" cy="5143500" type="screen16x9"/>
  <p:notesSz cx="6858000" cy="9144000"/>
  <p:custDataLst>
    <p:tags r:id="rId22"/>
  </p:custDataLst>
  <p:defaultTextStyle>
    <a:defPPr>
      <a:defRPr lang="ru-RU"/>
    </a:defPPr>
    <a:lvl1pPr marL="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й Самойленко" initials="НС" lastIdx="1" clrIdx="0">
    <p:extLst>
      <p:ext uri="{19B8F6BF-5375-455C-9EA6-DF929625EA0E}">
        <p15:presenceInfo xmlns:p15="http://schemas.microsoft.com/office/powerpoint/2012/main" userId="fcfc93b243611c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E2C3"/>
    <a:srgbClr val="E5E5E5"/>
    <a:srgbClr val="B2B2B2"/>
    <a:srgbClr val="7F7F7F"/>
    <a:srgbClr val="008C95"/>
    <a:srgbClr val="003D4C"/>
    <a:srgbClr val="754A3C"/>
    <a:srgbClr val="00313C"/>
    <a:srgbClr val="2E318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558" autoAdjust="0"/>
  </p:normalViewPr>
  <p:slideViewPr>
    <p:cSldViewPr snapToGrid="0">
      <p:cViewPr varScale="1">
        <p:scale>
          <a:sx n="148" d="100"/>
          <a:sy n="148" d="100"/>
        </p:scale>
        <p:origin x="282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226984351506963E-2"/>
          <c:y val="2.1595724196074962E-2"/>
          <c:w val="0.80398935263069815"/>
          <c:h val="0.8544137241878130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Филиал АО "ТГК-16" - "Казанская ТЭЦ-3"</c:v>
                </c:pt>
              </c:strCache>
            </c:strRef>
          </c:tx>
          <c:spPr>
            <a:solidFill>
              <a:srgbClr val="008C95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Утвержденная Инвестиционная программа (2021 год)</c:v>
                </c:pt>
                <c:pt idx="1">
                  <c:v>Факт исполнения Инвестиционной программы (2021 год)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9-467E-96A3-D9BF4C7A4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Филиал АО "ТГК-16" - "Нижнекамская ТЭЦ (ПТК-1)"</c:v>
                </c:pt>
              </c:strCache>
            </c:strRef>
          </c:tx>
          <c:spPr>
            <a:solidFill>
              <a:srgbClr val="003D4C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Утвержденная Инвестиционная программа (2021 год)</c:v>
                </c:pt>
                <c:pt idx="1">
                  <c:v>Факт исполнения Инвестиционной программы (2021 год)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79-467E-96A3-D9BF4C7A4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2030928"/>
        <c:axId val="724822144"/>
        <c:axId val="0"/>
      </c:bar3DChart>
      <c:catAx>
        <c:axId val="104203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4822144"/>
        <c:crosses val="autoZero"/>
        <c:auto val="1"/>
        <c:lblAlgn val="ctr"/>
        <c:lblOffset val="100"/>
        <c:noMultiLvlLbl val="0"/>
      </c:catAx>
      <c:valAx>
        <c:axId val="724822144"/>
        <c:scaling>
          <c:orientation val="minMax"/>
          <c:max val="23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203092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50546092015778"/>
          <c:y val="0.22826703112266097"/>
          <c:w val="0.18246462151042384"/>
          <c:h val="0.41162473792320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42682551558991E-2"/>
          <c:y val="3.3460056156075377E-2"/>
          <c:w val="0.68700877637457303"/>
          <c:h val="0.823355705424339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Филиал АО "ТГК-16" - "Казанская ТЭЦ-3"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Утвержденная инвестиционная программа на 2022г.</c:v>
                </c:pt>
                <c:pt idx="1">
                  <c:v>Факт исполнения 
за 1 полугодие 2022г.</c:v>
                </c:pt>
                <c:pt idx="2">
                  <c:v>Ожидаемый факт исполнения за 2022г.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B-4FA4-B6FA-D13B114CE7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Филиал АО "ТГК-16" - "Нижнекамская ТЭЦ (ПТК-1)"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Утвержденная инвестиционная программа на 2022г.</c:v>
                </c:pt>
                <c:pt idx="1">
                  <c:v>Факт исполнения 
за 1 полугодие 2022г.</c:v>
                </c:pt>
                <c:pt idx="2">
                  <c:v>Ожидаемый факт исполнения за 2022г.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9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B-4FA4-B6FA-D13B114CE7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Центральный офис АО "ТГК-16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Утвержденная инвестиционная программа на 2022г.</c:v>
                </c:pt>
                <c:pt idx="1">
                  <c:v>Факт исполнения 
за 1 полугодие 2022г.</c:v>
                </c:pt>
                <c:pt idx="2">
                  <c:v>Ожидаемый факт исполнения за 2022г.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3B-4FA4-B6FA-D13B114CE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7615536"/>
        <c:axId val="307614224"/>
      </c:barChart>
      <c:catAx>
        <c:axId val="30761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614224"/>
        <c:crosses val="autoZero"/>
        <c:auto val="1"/>
        <c:lblAlgn val="ctr"/>
        <c:lblOffset val="100"/>
        <c:noMultiLvlLbl val="0"/>
      </c:catAx>
      <c:valAx>
        <c:axId val="30761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61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194912752327832"/>
          <c:y val="0.27867942808556845"/>
          <c:w val="0.28805087247672173"/>
          <c:h val="0.38915510878013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0.29165</cdr:x>
      <cdr:y>0.30446</cdr:y>
    </cdr:from>
    <cdr:to>
      <cdr:x>0.34297</cdr:x>
      <cdr:y>0.69554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1921293-AA90-41EF-ACA4-4E305EB6A756}"/>
            </a:ext>
          </a:extLst>
        </cdr:cNvPr>
        <cdr:cNvSpPr txBox="1"/>
      </cdr:nvSpPr>
      <cdr:spPr>
        <a:xfrm xmlns:a="http://schemas.openxmlformats.org/drawingml/2006/main" rot="16200000">
          <a:off x="1944701" y="1891839"/>
          <a:ext cx="1655101" cy="448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25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млн</a:t>
          </a:r>
          <a:r>
            <a:rPr lang="ru-RU" sz="11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. </a:t>
          </a:r>
          <a:r>
            <a:rPr lang="ru-RU" sz="83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руб. без НДС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0.14481</cdr:x>
      <cdr:y>0.30754</cdr:y>
    </cdr:from>
    <cdr:to>
      <cdr:x>0.21004</cdr:x>
      <cdr:y>0.35612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05161" y="1363998"/>
          <a:ext cx="542925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2"/>
              </a:solidFill>
            </a:rPr>
            <a:t>17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123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25C5C-7FC0-4819-8C81-919299335A17}" type="datetime4">
              <a:rPr lang="ru-RU" smtClean="0"/>
              <a:t>28 июля 2022 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B5374-BFD1-4068-ABE3-5F919E1E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277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123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20E9E-D457-4A63-A825-A3F887B00604}" type="datetime4">
              <a:rPr lang="ru-RU" smtClean="0"/>
              <a:t>28 июля 2022 г.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C9E7D-DF78-4283-97F9-86BECCE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628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DBBB9-F402-4297-9D1B-B77DCEB02B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4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DBBB9-F402-4297-9D1B-B77DCEB02B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2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DBBB9-F402-4297-9D1B-B77DCEB02B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90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DBBB9-F402-4297-9D1B-B77DCEB02B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3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5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6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7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8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9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0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1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2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3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4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5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6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7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8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9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0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1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2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3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4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5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6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7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8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9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0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1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2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3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5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3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6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7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8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9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0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1.bin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2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2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2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6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7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8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9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0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2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3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4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5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6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7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2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3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4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5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6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vmlDrawing" Target="../drawings/vmlDrawing58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1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3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1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2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3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2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4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5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1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6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2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7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8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4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9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1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2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3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4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5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6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7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8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9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0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1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2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3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527222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1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2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2" name="Прямоугольник 31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Прямая соединительная линия 3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0" name="Группа 79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81" name="Прямоугольник 8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85" name="Прямоугольник 8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86" name="Прямоугольник 8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87" name="Прямоугольник 8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69" y="4682200"/>
            <a:ext cx="998655" cy="2088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289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357208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75770"/>
            <a:ext cx="6768592" cy="139337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6" name="Полилиния 55"/>
          <p:cNvSpPr>
            <a:spLocks/>
          </p:cNvSpPr>
          <p:nvPr userDrawn="1"/>
        </p:nvSpPr>
        <p:spPr bwMode="auto">
          <a:xfrm>
            <a:off x="7430400" y="3429900"/>
            <a:ext cx="1713600" cy="17136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7543929" y="633102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Partners for progress</a:t>
            </a:r>
            <a:endParaRPr lang="ru-RU" sz="1100" dirty="0">
              <a:solidFill>
                <a:schemeClr val="accent1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40102"/>
            <a:ext cx="998655" cy="208800"/>
          </a:xfrm>
          <a:prstGeom prst="rect">
            <a:avLst/>
          </a:prstGeom>
          <a:effectLst/>
        </p:spPr>
      </p:pic>
      <p:grpSp>
        <p:nvGrpSpPr>
          <p:cNvPr id="39" name="Группа 3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0" name="Прямоугольник 3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Группа 41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79079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backgroun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091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2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4572000" cy="34194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572000" y="1131888"/>
            <a:ext cx="4572000" cy="34194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BF1EFEC-A086-4F53-A3E2-0B80C6EFC2A5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5532945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backgroun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62885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3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72000" cy="455136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63236" cy="684213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65DE5AC6-13BB-4193-AA89-017F5C99A213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721989" y="339724"/>
            <a:ext cx="406323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774823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backgroun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13817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07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3048000" cy="3419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131889"/>
            <a:ext cx="3048000" cy="341947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1131888"/>
            <a:ext cx="3048000" cy="341947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56E79B67-FFEA-4AB5-9E37-4BBB77ABC50F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892017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background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8515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85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48000" cy="455136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0"/>
            <a:ext cx="3048000" cy="45513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-1"/>
            <a:ext cx="3048000" cy="455136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2506346" cy="684213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1B22AF31-472E-41CE-AD78-0F57DF26670E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3273618" y="339724"/>
            <a:ext cx="250634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6193225" y="339724"/>
            <a:ext cx="2592000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>
                <a:solidFill>
                  <a:schemeClr val="bg1"/>
                </a:solidFill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949439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background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4425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00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3048000" y="0"/>
            <a:ext cx="6096000" cy="152717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527173"/>
            <a:ext cx="6096000" cy="151288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3048000" y="3040063"/>
            <a:ext cx="6096000" cy="1511301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2496186" cy="684889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62D1572B-1421-495C-8BA5-EB9EDC3C7A33}" type="datetime1">
              <a:rPr lang="ru-RU" smtClean="0"/>
              <a:t>28.07.2022</a:t>
            </a:fld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234370" y="439586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4371" y="1959617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234372" y="3471713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068741" y="201894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068741" y="1721925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068741" y="3234021"/>
            <a:ext cx="4716483" cy="1123384"/>
          </a:xfrm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45643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background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353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6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1144341"/>
            <a:ext cx="4572000" cy="3396756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3D46D263-E1CD-48A7-958D-5F3F2D21DD0F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8775" y="3417713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3644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8778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4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4744981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background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3898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7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0"/>
            <a:ext cx="4572000" cy="4541097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9"/>
          <p:cNvSpPr>
            <a:spLocks noGrp="1"/>
          </p:cNvSpPr>
          <p:nvPr>
            <p:ph type="pic" sz="quarter" idx="60"/>
          </p:nvPr>
        </p:nvSpPr>
        <p:spPr>
          <a:xfrm>
            <a:off x="0" y="0"/>
            <a:ext cx="4572000" cy="454109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63236" cy="684213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6CF0C25A-5171-49BE-A3B9-57DB2305CC37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8775" y="3417713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3644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8778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4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4736440" y="339724"/>
            <a:ext cx="406323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639294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background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00015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90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0"/>
            <a:ext cx="4572000" cy="4541097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7" name="Рисунок 9"/>
          <p:cNvSpPr>
            <a:spLocks noGrp="1"/>
          </p:cNvSpPr>
          <p:nvPr>
            <p:ph type="pic" sz="quarter" idx="67"/>
          </p:nvPr>
        </p:nvSpPr>
        <p:spPr>
          <a:xfrm>
            <a:off x="0" y="0"/>
            <a:ext cx="4572000" cy="454109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53642" cy="684213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07248A53-6268-4F6F-9D43-CA5DA32DB7EB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40416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56394" y="3427146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2542798" y="3420888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4731584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913225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4041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6394" y="3044312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542799" y="3043238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4731584" y="114952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913225" y="114952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4726821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72682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6913225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691322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08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68"/>
          </p:nvPr>
        </p:nvSpPr>
        <p:spPr>
          <a:xfrm>
            <a:off x="4727575" y="339725"/>
            <a:ext cx="4057650" cy="684213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 b="1">
                <a:solidFill>
                  <a:schemeClr val="tx2"/>
                </a:solidFill>
                <a:latin typeface="+mj-lt"/>
              </a:defRPr>
            </a:lvl2pPr>
            <a:lvl3pPr>
              <a:defRPr sz="1200" b="1">
                <a:solidFill>
                  <a:schemeClr val="tx2"/>
                </a:solidFill>
                <a:latin typeface="+mj-lt"/>
              </a:defRPr>
            </a:lvl3pPr>
            <a:lvl4pPr>
              <a:defRPr sz="1100" b="1">
                <a:solidFill>
                  <a:schemeClr val="tx2"/>
                </a:solidFill>
                <a:latin typeface="+mj-lt"/>
              </a:defRPr>
            </a:lvl4pPr>
            <a:lvl5pPr>
              <a:defRPr sz="105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921594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pho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197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7C91EB10-7FD9-4B97-BB3C-37495901E825}" type="datetime1">
              <a:rPr lang="ru-RU" smtClean="0"/>
              <a:t>28.07.2022</a:t>
            </a:fld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FB58CCCB-FC9E-47FF-AE1A-2B8103C4EC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0987" y="120560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Рисунок 14">
            <a:extLst>
              <a:ext uri="{FF2B5EF4-FFF2-40B4-BE49-F238E27FC236}">
                <a16:creationId xmlns:a16="http://schemas.microsoft.com/office/drawing/2014/main" id="{AF7E94E8-5A2E-4B85-8346-35E006E4E6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0987" y="16878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Рисунок 14">
            <a:extLst>
              <a:ext uri="{FF2B5EF4-FFF2-40B4-BE49-F238E27FC236}">
                <a16:creationId xmlns:a16="http://schemas.microsoft.com/office/drawing/2014/main" id="{CAD2D448-B9A8-498E-BEC3-88F1259C47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987" y="217003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Рисунок 14">
            <a:extLst>
              <a:ext uri="{FF2B5EF4-FFF2-40B4-BE49-F238E27FC236}">
                <a16:creationId xmlns:a16="http://schemas.microsoft.com/office/drawing/2014/main" id="{DD146D87-19E3-4A72-9020-4C781871DC9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0987" y="265224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Рисунок 14">
            <a:extLst>
              <a:ext uri="{FF2B5EF4-FFF2-40B4-BE49-F238E27FC236}">
                <a16:creationId xmlns:a16="http://schemas.microsoft.com/office/drawing/2014/main" id="{F8E680ED-3238-4F87-B236-95D34EE91B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0987" y="313445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Рисунок 14">
            <a:extLst>
              <a:ext uri="{FF2B5EF4-FFF2-40B4-BE49-F238E27FC236}">
                <a16:creationId xmlns:a16="http://schemas.microsoft.com/office/drawing/2014/main" id="{80370F26-8302-4977-AEFC-CB03B7EF85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0987" y="361666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9820ABA4-917D-44CA-8A15-933CDF460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0987" y="40988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52833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pho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87707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60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CEB8DF1-F1F5-4D80-B389-A6BBFC0E2084}" type="datetime1">
              <a:rPr lang="ru-RU" smtClean="0"/>
              <a:t>28.07.2022</a:t>
            </a:fld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425653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411943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5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1381344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8426450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8426450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8426449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7553364" y="4344608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Partners for progress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80" y="4048240"/>
            <a:ext cx="998655" cy="208800"/>
          </a:xfrm>
          <a:prstGeom prst="rect">
            <a:avLst/>
          </a:prstGeom>
          <a:effectLst/>
        </p:spPr>
      </p:pic>
      <p:grpSp>
        <p:nvGrpSpPr>
          <p:cNvPr id="39" name="Группа 3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0" name="Прямоугольник 3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Группа 41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50324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phot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941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88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F8F62C71-856B-466F-AC12-8BF5589CF533}" type="datetime1">
              <a:rPr lang="ru-RU" smtClean="0"/>
              <a:t>28.07.2022</a:t>
            </a:fld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4094891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phot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9358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1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FE4B136B-E692-42BD-B8C4-592B86B3E7D1}" type="datetime1">
              <a:rPr lang="ru-RU" smtClean="0"/>
              <a:t>28.07.2022</a:t>
            </a:fld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5084563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phot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5765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5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4027137" cy="684889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4F86D5B1-6736-4F73-8C65-E81A90FA8C83}" type="datetime1">
              <a:rPr lang="ru-RU" smtClean="0"/>
              <a:t>28.07.2022</a:t>
            </a:fld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477911" y="1527175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2477911" y="3420994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47791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4779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2907277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photo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0992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8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4060208" cy="684889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0831A572-374A-4132-B4B8-E39D7CF1A55A}" type="datetime1">
              <a:rPr lang="ru-RU" smtClean="0"/>
              <a:t>28.07.2022</a:t>
            </a:fld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1774497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194982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1774497" y="3420994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3194982" y="3417713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774497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19498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1774497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194982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3853571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Resume + Backgroun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4730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5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fld id="{3BD01B36-2411-4DA7-B6AA-B0EE25466A4A}" type="datetime1">
              <a:rPr lang="ru-RU" smtClean="0"/>
              <a:t>28.07.2022</a:t>
            </a:fld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90662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Resume + Backgroun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7247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3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fld id="{03C830C6-770E-4713-A3EF-327749ADAF8B}" type="datetime1">
              <a:rPr lang="ru-RU" smtClean="0"/>
              <a:t>28.07.2022</a:t>
            </a:fld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93771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Resume + Backgroun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5314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7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fld id="{1F7597A2-ECAC-497D-A06D-8B8E22F2F25C}" type="datetime1">
              <a:rPr lang="ru-RU" smtClean="0"/>
              <a:t>28.07.2022</a:t>
            </a:fld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94070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Resume + Background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5644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8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fld id="{2F0D20EF-5845-4087-BCA4-86A828A669CC}" type="datetime1">
              <a:rPr lang="ru-RU" smtClean="0"/>
              <a:t>28.07.2022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8711728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Resume + Background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0642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0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fld id="{75F13C16-99C4-40D7-B926-83C5B41D39AF}" type="datetime1">
              <a:rPr lang="ru-RU" smtClean="0"/>
              <a:t>28.07.2022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5445073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Resume + Background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84846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3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fld id="{14ED314A-4FD6-42D7-B9FC-640737849869}" type="datetime1">
              <a:rPr lang="ru-RU" smtClean="0"/>
              <a:t>28.07.2022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60540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020821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98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14974"/>
            <a:ext cx="6768592" cy="1380754"/>
          </a:xfrm>
          <a:effectLst/>
        </p:spPr>
        <p:txBody>
          <a:bodyPr vert="horz" lIns="0" tIns="0" rIns="0" bIns="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sp>
        <p:nvSpPr>
          <p:cNvPr id="38" name="TextBox 37"/>
          <p:cNvSpPr txBox="1"/>
          <p:nvPr userDrawn="1"/>
        </p:nvSpPr>
        <p:spPr>
          <a:xfrm>
            <a:off x="7553364" y="4344608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Partners for progress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80" y="4048240"/>
            <a:ext cx="998655" cy="208800"/>
          </a:xfrm>
          <a:prstGeom prst="rect">
            <a:avLst/>
          </a:prstGeom>
          <a:effectLst/>
        </p:spPr>
      </p:pic>
      <p:grpSp>
        <p:nvGrpSpPr>
          <p:cNvPr id="40" name="Группа 39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41210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Resume + Background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7986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5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fld id="{D1C8869C-8BB9-464B-AEDE-09115F9B46AF}" type="datetime1">
              <a:rPr lang="ru-RU" smtClean="0"/>
              <a:t>28.07.2022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7481324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Resume + Background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7485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8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fld id="{5CD9FE6C-6150-415F-9504-81DBE258639A}" type="datetime1">
              <a:rPr lang="ru-RU" smtClean="0"/>
              <a:t>28.07.2022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0618524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Resume + Background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49576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00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fld id="{2601156B-FE1A-44A6-B642-CD4C6ACCE8E7}" type="datetime1">
              <a:rPr lang="ru-RU" smtClean="0"/>
              <a:t>28.07.2022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8090001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+ introduction + bullet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4585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34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047999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0" y="339724"/>
            <a:ext cx="5546725" cy="684214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144B6BDC-AA01-446B-90B0-A4554E17F898}" type="datetime1">
              <a:rPr lang="ru-RU" smtClean="0"/>
              <a:t>28.07.2022</a:t>
            </a:fld>
            <a:endParaRPr lang="ru-RU"/>
          </a:p>
        </p:txBody>
      </p: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4B7DA86D-EE14-4915-A8B5-722C9CBBE6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38500" y="1185888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0" name="Рисунок 14">
            <a:extLst>
              <a:ext uri="{FF2B5EF4-FFF2-40B4-BE49-F238E27FC236}">
                <a16:creationId xmlns:a16="http://schemas.microsoft.com/office/drawing/2014/main" id="{8880097B-8F31-4EE5-BC21-B835E56944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38500" y="167611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2" name="Рисунок 14">
            <a:extLst>
              <a:ext uri="{FF2B5EF4-FFF2-40B4-BE49-F238E27FC236}">
                <a16:creationId xmlns:a16="http://schemas.microsoft.com/office/drawing/2014/main" id="{E16E0BFD-89AD-4030-B243-57B7C43695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38500" y="216634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4" name="Рисунок 14">
            <a:extLst>
              <a:ext uri="{FF2B5EF4-FFF2-40B4-BE49-F238E27FC236}">
                <a16:creationId xmlns:a16="http://schemas.microsoft.com/office/drawing/2014/main" id="{A4DAF9EC-0161-47E9-86C7-7216F4250C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38500" y="265657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6" name="Рисунок 14">
            <a:extLst>
              <a:ext uri="{FF2B5EF4-FFF2-40B4-BE49-F238E27FC236}">
                <a16:creationId xmlns:a16="http://schemas.microsoft.com/office/drawing/2014/main" id="{E2CA454F-F786-4F65-B99A-43B767CC4B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38500" y="314680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" name="Рисунок 14">
            <a:extLst>
              <a:ext uri="{FF2B5EF4-FFF2-40B4-BE49-F238E27FC236}">
                <a16:creationId xmlns:a16="http://schemas.microsoft.com/office/drawing/2014/main" id="{D166CBFF-D38C-4D25-8578-05285559153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38500" y="363703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0" name="Рисунок 14">
            <a:extLst>
              <a:ext uri="{FF2B5EF4-FFF2-40B4-BE49-F238E27FC236}">
                <a16:creationId xmlns:a16="http://schemas.microsoft.com/office/drawing/2014/main" id="{1C5D21D0-A654-4F33-BE00-4AAAD31463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38500" y="4127262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4"/>
          </p:nvPr>
        </p:nvSpPr>
        <p:spPr>
          <a:xfrm>
            <a:off x="3717925" y="1131888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45"/>
          </p:nvPr>
        </p:nvSpPr>
        <p:spPr>
          <a:xfrm>
            <a:off x="3717925" y="1622117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46"/>
          </p:nvPr>
        </p:nvSpPr>
        <p:spPr>
          <a:xfrm>
            <a:off x="3717925" y="2112346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47"/>
          </p:nvPr>
        </p:nvSpPr>
        <p:spPr>
          <a:xfrm>
            <a:off x="3717925" y="2602575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48"/>
          </p:nvPr>
        </p:nvSpPr>
        <p:spPr>
          <a:xfrm>
            <a:off x="3717925" y="3092804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49"/>
          </p:nvPr>
        </p:nvSpPr>
        <p:spPr>
          <a:xfrm>
            <a:off x="3717925" y="3583033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50"/>
          </p:nvPr>
        </p:nvSpPr>
        <p:spPr>
          <a:xfrm>
            <a:off x="3717925" y="4073262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51"/>
          </p:nvPr>
        </p:nvSpPr>
        <p:spPr>
          <a:xfrm>
            <a:off x="358775" y="339725"/>
            <a:ext cx="2513965" cy="4211638"/>
          </a:xfrm>
        </p:spPr>
        <p:txBody>
          <a:bodyPr vert="horz" lIns="0" tIns="0" rIns="0" bIns="0" rtlCol="0">
            <a:no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04609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bullet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5102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30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220" y="339724"/>
            <a:ext cx="5501005" cy="684213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01B3C294-F2B1-4276-B251-02D27601171C}" type="datetime1">
              <a:rPr lang="ru-RU" smtClean="0"/>
              <a:t>28.07.2022</a:t>
            </a:fld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047999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0F330F95-7EBC-4271-9C49-F0553ABB45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84220" y="121461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7C8AFFB-91D7-48BE-BA4C-A402F77F85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84220" y="169558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9417A9CF-5B7D-40E0-890E-E0C892B0DB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84220" y="217654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5C52364B-C15A-4133-B102-541B5C18DD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84220" y="265751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85866053-C0C3-4840-A70B-ADE6462FD4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84220" y="31384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BB1F9AA0-0565-4D7A-ADAF-E349DF55D0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84220" y="361944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7C98835F-EA09-4ED1-B396-8DC0E5340E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84220" y="410041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3"/>
          </p:nvPr>
        </p:nvSpPr>
        <p:spPr>
          <a:xfrm>
            <a:off x="3843338" y="1131888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4"/>
          </p:nvPr>
        </p:nvSpPr>
        <p:spPr>
          <a:xfrm>
            <a:off x="3843338" y="1612107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5"/>
          </p:nvPr>
        </p:nvSpPr>
        <p:spPr>
          <a:xfrm>
            <a:off x="3843338" y="2092326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6"/>
          </p:nvPr>
        </p:nvSpPr>
        <p:spPr>
          <a:xfrm>
            <a:off x="3843338" y="2572545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7"/>
          </p:nvPr>
        </p:nvSpPr>
        <p:spPr>
          <a:xfrm>
            <a:off x="3843338" y="3052764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8"/>
          </p:nvPr>
        </p:nvSpPr>
        <p:spPr>
          <a:xfrm>
            <a:off x="3843338" y="3532983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49"/>
          </p:nvPr>
        </p:nvSpPr>
        <p:spPr>
          <a:xfrm>
            <a:off x="3843338" y="4017679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468164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94191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2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08" y="339724"/>
            <a:ext cx="5546092" cy="684213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4AFB885B-6358-4AE6-9E1C-1FFB52BBAF64}" type="datetime1">
              <a:rPr lang="ru-RU" smtClean="0"/>
              <a:t>28.07.2022</a:t>
            </a:fld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8775" y="1131888"/>
            <a:ext cx="5546970" cy="34194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67667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99099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36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08" y="339724"/>
            <a:ext cx="3999867" cy="684213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E63A3808-7624-46F6-AB34-4F37F9861D5B}" type="datetime1">
              <a:rPr lang="ru-RU" smtClean="0"/>
              <a:t>28.07.2022</a:t>
            </a:fld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9620" y="0"/>
            <a:ext cx="456438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8775" y="1131888"/>
            <a:ext cx="4000500" cy="34194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02480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8903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4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300" y="339724"/>
            <a:ext cx="5495925" cy="684213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2C4799FF-2A42-4673-B04F-62C8EE717B0F}" type="datetime1">
              <a:rPr lang="ru-RU" smtClean="0"/>
              <a:t>28.07.2022</a:t>
            </a:fld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288430" y="1131888"/>
            <a:ext cx="5496795" cy="3419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96703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9264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32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358" y="339724"/>
            <a:ext cx="3999867" cy="684213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10D8CD7-E347-4F51-857C-D0C85DB62322}" type="datetime1">
              <a:rPr lang="ru-RU" smtClean="0"/>
              <a:t>28.07.2022</a:t>
            </a:fld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6438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4784725" y="1131888"/>
            <a:ext cx="4000500" cy="3419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98473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64728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0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71" y="296595"/>
            <a:ext cx="6881248" cy="682940"/>
          </a:xfrm>
        </p:spPr>
        <p:txBody>
          <a:bodyPr vert="horz"/>
          <a:lstStyle>
            <a:lvl1pPr>
              <a:lnSpc>
                <a:spcPct val="85000"/>
              </a:lnSpc>
              <a:defRPr sz="5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7426798" y="171315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7426798" y="0"/>
            <a:ext cx="1716299" cy="1717200"/>
            <a:chOff x="6573600" y="0"/>
            <a:chExt cx="2570400" cy="2571750"/>
          </a:xfrm>
        </p:grpSpPr>
        <p:sp>
          <p:nvSpPr>
            <p:cNvPr id="8" name="Прямоугольник 7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Группа 9"/>
          <p:cNvGrpSpPr>
            <a:grpSpLocks noChangeAspect="1"/>
          </p:cNvGrpSpPr>
          <p:nvPr userDrawn="1"/>
        </p:nvGrpSpPr>
        <p:grpSpPr>
          <a:xfrm>
            <a:off x="7426798" y="3426300"/>
            <a:ext cx="1717202" cy="1717200"/>
            <a:chOff x="8230698" y="2542004"/>
            <a:chExt cx="1116001" cy="1116000"/>
          </a:xfrm>
        </p:grpSpPr>
        <p:sp>
          <p:nvSpPr>
            <p:cNvPr id="11" name="Прямоугольник 10"/>
            <p:cNvSpPr>
              <a:spLocks noChangeAspect="1"/>
            </p:cNvSpPr>
            <p:nvPr/>
          </p:nvSpPr>
          <p:spPr bwMode="auto">
            <a:xfrm>
              <a:off x="8230698" y="2542004"/>
              <a:ext cx="1116001" cy="11160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Полилиния 11"/>
            <p:cNvSpPr>
              <a:spLocks noChangeAspect="1"/>
            </p:cNvSpPr>
            <p:nvPr/>
          </p:nvSpPr>
          <p:spPr bwMode="auto">
            <a:xfrm>
              <a:off x="8614859" y="2885944"/>
              <a:ext cx="410362" cy="409942"/>
            </a:xfrm>
            <a:custGeom>
              <a:avLst/>
              <a:gdLst>
                <a:gd name="connsiteX0" fmla="*/ 324001 w 410362"/>
                <a:gd name="connsiteY0" fmla="*/ 0 h 409942"/>
                <a:gd name="connsiteX1" fmla="*/ 389299 w 410362"/>
                <a:gd name="connsiteY1" fmla="*/ 6583 h 409942"/>
                <a:gd name="connsiteX2" fmla="*/ 400493 w 410362"/>
                <a:gd name="connsiteY2" fmla="*/ 10058 h 409942"/>
                <a:gd name="connsiteX3" fmla="*/ 403779 w 410362"/>
                <a:gd name="connsiteY3" fmla="*/ 20645 h 409942"/>
                <a:gd name="connsiteX4" fmla="*/ 410362 w 410362"/>
                <a:gd name="connsiteY4" fmla="*/ 85942 h 409942"/>
                <a:gd name="connsiteX5" fmla="*/ 86361 w 410362"/>
                <a:gd name="connsiteY5" fmla="*/ 409942 h 409942"/>
                <a:gd name="connsiteX6" fmla="*/ 21063 w 410362"/>
                <a:gd name="connsiteY6" fmla="*/ 403359 h 409942"/>
                <a:gd name="connsiteX7" fmla="*/ 9869 w 410362"/>
                <a:gd name="connsiteY7" fmla="*/ 399884 h 409942"/>
                <a:gd name="connsiteX8" fmla="*/ 6583 w 410362"/>
                <a:gd name="connsiteY8" fmla="*/ 389297 h 409942"/>
                <a:gd name="connsiteX9" fmla="*/ 0 w 410362"/>
                <a:gd name="connsiteY9" fmla="*/ 324000 h 409942"/>
                <a:gd name="connsiteX10" fmla="*/ 324001 w 410362"/>
                <a:gd name="connsiteY10" fmla="*/ 0 h 40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362" h="409942">
                  <a:moveTo>
                    <a:pt x="324001" y="0"/>
                  </a:moveTo>
                  <a:cubicBezTo>
                    <a:pt x="346369" y="0"/>
                    <a:pt x="368207" y="2267"/>
                    <a:pt x="389299" y="6583"/>
                  </a:cubicBezTo>
                  <a:lnTo>
                    <a:pt x="400493" y="10058"/>
                  </a:lnTo>
                  <a:lnTo>
                    <a:pt x="403779" y="20645"/>
                  </a:lnTo>
                  <a:cubicBezTo>
                    <a:pt x="408095" y="41737"/>
                    <a:pt x="410362" y="63575"/>
                    <a:pt x="410362" y="85942"/>
                  </a:cubicBezTo>
                  <a:cubicBezTo>
                    <a:pt x="410362" y="264882"/>
                    <a:pt x="265302" y="409942"/>
                    <a:pt x="86361" y="409942"/>
                  </a:cubicBezTo>
                  <a:cubicBezTo>
                    <a:pt x="63993" y="409942"/>
                    <a:pt x="42155" y="407676"/>
                    <a:pt x="21063" y="403359"/>
                  </a:cubicBezTo>
                  <a:lnTo>
                    <a:pt x="9869" y="399884"/>
                  </a:lnTo>
                  <a:lnTo>
                    <a:pt x="6583" y="389297"/>
                  </a:lnTo>
                  <a:cubicBezTo>
                    <a:pt x="2267" y="368206"/>
                    <a:pt x="0" y="346368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Полилиния 12"/>
            <p:cNvSpPr>
              <a:spLocks noChangeAspect="1"/>
            </p:cNvSpPr>
            <p:nvPr/>
          </p:nvSpPr>
          <p:spPr bwMode="auto">
            <a:xfrm>
              <a:off x="8377219" y="2647886"/>
              <a:ext cx="638133" cy="637942"/>
            </a:xfrm>
            <a:custGeom>
              <a:avLst/>
              <a:gdLst>
                <a:gd name="connsiteX0" fmla="*/ 324001 w 638133"/>
                <a:gd name="connsiteY0" fmla="*/ 0 h 637942"/>
                <a:gd name="connsiteX1" fmla="*/ 622540 w 638133"/>
                <a:gd name="connsiteY1" fmla="*/ 197885 h 637942"/>
                <a:gd name="connsiteX2" fmla="*/ 638133 w 638133"/>
                <a:gd name="connsiteY2" fmla="*/ 248116 h 637942"/>
                <a:gd name="connsiteX3" fmla="*/ 626939 w 638133"/>
                <a:gd name="connsiteY3" fmla="*/ 244641 h 637942"/>
                <a:gd name="connsiteX4" fmla="*/ 561641 w 638133"/>
                <a:gd name="connsiteY4" fmla="*/ 238058 h 637942"/>
                <a:gd name="connsiteX5" fmla="*/ 237640 w 638133"/>
                <a:gd name="connsiteY5" fmla="*/ 562058 h 637942"/>
                <a:gd name="connsiteX6" fmla="*/ 244223 w 638133"/>
                <a:gd name="connsiteY6" fmla="*/ 627355 h 637942"/>
                <a:gd name="connsiteX7" fmla="*/ 247509 w 638133"/>
                <a:gd name="connsiteY7" fmla="*/ 637942 h 637942"/>
                <a:gd name="connsiteX8" fmla="*/ 197885 w 638133"/>
                <a:gd name="connsiteY8" fmla="*/ 622538 h 637942"/>
                <a:gd name="connsiteX9" fmla="*/ 0 w 638133"/>
                <a:gd name="connsiteY9" fmla="*/ 324000 h 637942"/>
                <a:gd name="connsiteX10" fmla="*/ 324001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24001" y="0"/>
                  </a:moveTo>
                  <a:cubicBezTo>
                    <a:pt x="458207" y="0"/>
                    <a:pt x="573354" y="81596"/>
                    <a:pt x="622540" y="197885"/>
                  </a:cubicBezTo>
                  <a:lnTo>
                    <a:pt x="638133" y="248116"/>
                  </a:lnTo>
                  <a:lnTo>
                    <a:pt x="626939" y="244641"/>
                  </a:lnTo>
                  <a:cubicBezTo>
                    <a:pt x="605847" y="240325"/>
                    <a:pt x="584009" y="238058"/>
                    <a:pt x="561641" y="238058"/>
                  </a:cubicBezTo>
                  <a:cubicBezTo>
                    <a:pt x="382700" y="238058"/>
                    <a:pt x="237640" y="383118"/>
                    <a:pt x="237640" y="562058"/>
                  </a:cubicBezTo>
                  <a:cubicBezTo>
                    <a:pt x="237640" y="584426"/>
                    <a:pt x="239907" y="606264"/>
                    <a:pt x="244223" y="627355"/>
                  </a:cubicBezTo>
                  <a:lnTo>
                    <a:pt x="247509" y="637942"/>
                  </a:lnTo>
                  <a:lnTo>
                    <a:pt x="197885" y="622538"/>
                  </a:lnTo>
                  <a:cubicBezTo>
                    <a:pt x="81596" y="573353"/>
                    <a:pt x="0" y="458205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Полилиния 13"/>
            <p:cNvSpPr>
              <a:spLocks noChangeAspect="1"/>
            </p:cNvSpPr>
            <p:nvPr/>
          </p:nvSpPr>
          <p:spPr bwMode="auto">
            <a:xfrm>
              <a:off x="8624728" y="2896002"/>
              <a:ext cx="638133" cy="637942"/>
            </a:xfrm>
            <a:custGeom>
              <a:avLst/>
              <a:gdLst>
                <a:gd name="connsiteX0" fmla="*/ 390624 w 638133"/>
                <a:gd name="connsiteY0" fmla="*/ 0 h 637942"/>
                <a:gd name="connsiteX1" fmla="*/ 440248 w 638133"/>
                <a:gd name="connsiteY1" fmla="*/ 15404 h 637942"/>
                <a:gd name="connsiteX2" fmla="*/ 638133 w 638133"/>
                <a:gd name="connsiteY2" fmla="*/ 313942 h 637942"/>
                <a:gd name="connsiteX3" fmla="*/ 314132 w 638133"/>
                <a:gd name="connsiteY3" fmla="*/ 637942 h 637942"/>
                <a:gd name="connsiteX4" fmla="*/ 15593 w 638133"/>
                <a:gd name="connsiteY4" fmla="*/ 440057 h 637942"/>
                <a:gd name="connsiteX5" fmla="*/ 0 w 638133"/>
                <a:gd name="connsiteY5" fmla="*/ 389826 h 637942"/>
                <a:gd name="connsiteX6" fmla="*/ 11194 w 638133"/>
                <a:gd name="connsiteY6" fmla="*/ 393301 h 637942"/>
                <a:gd name="connsiteX7" fmla="*/ 76492 w 638133"/>
                <a:gd name="connsiteY7" fmla="*/ 399884 h 637942"/>
                <a:gd name="connsiteX8" fmla="*/ 400493 w 638133"/>
                <a:gd name="connsiteY8" fmla="*/ 75884 h 637942"/>
                <a:gd name="connsiteX9" fmla="*/ 393910 w 638133"/>
                <a:gd name="connsiteY9" fmla="*/ 10587 h 637942"/>
                <a:gd name="connsiteX10" fmla="*/ 390624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90624" y="0"/>
                  </a:moveTo>
                  <a:lnTo>
                    <a:pt x="440248" y="15404"/>
                  </a:lnTo>
                  <a:cubicBezTo>
                    <a:pt x="556537" y="64590"/>
                    <a:pt x="638133" y="179737"/>
                    <a:pt x="638133" y="313942"/>
                  </a:cubicBezTo>
                  <a:cubicBezTo>
                    <a:pt x="638133" y="492882"/>
                    <a:pt x="493073" y="637942"/>
                    <a:pt x="314132" y="637942"/>
                  </a:cubicBezTo>
                  <a:cubicBezTo>
                    <a:pt x="179926" y="637942"/>
                    <a:pt x="64779" y="556346"/>
                    <a:pt x="15593" y="440057"/>
                  </a:cubicBezTo>
                  <a:lnTo>
                    <a:pt x="0" y="389826"/>
                  </a:lnTo>
                  <a:lnTo>
                    <a:pt x="11194" y="393301"/>
                  </a:lnTo>
                  <a:cubicBezTo>
                    <a:pt x="32286" y="397618"/>
                    <a:pt x="54124" y="399884"/>
                    <a:pt x="76492" y="399884"/>
                  </a:cubicBezTo>
                  <a:cubicBezTo>
                    <a:pt x="255433" y="399884"/>
                    <a:pt x="400493" y="254824"/>
                    <a:pt x="400493" y="75884"/>
                  </a:cubicBezTo>
                  <a:cubicBezTo>
                    <a:pt x="400493" y="53517"/>
                    <a:pt x="398226" y="31679"/>
                    <a:pt x="393910" y="10587"/>
                  </a:cubicBezTo>
                  <a:lnTo>
                    <a:pt x="390624" y="0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43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796877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4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04800"/>
            <a:ext cx="6768592" cy="1349829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63899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1" y="3425398"/>
            <a:ext cx="7422299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7426800" y="1712699"/>
            <a:ext cx="1717200" cy="1718102"/>
            <a:chOff x="7431300" y="1712699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Полилиния 103"/>
          <p:cNvSpPr>
            <a:spLocks noChangeAspect="1"/>
          </p:cNvSpPr>
          <p:nvPr userDrawn="1"/>
        </p:nvSpPr>
        <p:spPr bwMode="auto">
          <a:xfrm>
            <a:off x="7426804" y="0"/>
            <a:ext cx="1717196" cy="1718102"/>
          </a:xfrm>
          <a:custGeom>
            <a:avLst/>
            <a:gdLst>
              <a:gd name="connsiteX0" fmla="*/ 1712696 w 1712696"/>
              <a:gd name="connsiteY0" fmla="*/ 1664380 h 1713600"/>
              <a:gd name="connsiteX1" fmla="*/ 1712696 w 1712696"/>
              <a:gd name="connsiteY1" fmla="*/ 1713600 h 1713600"/>
              <a:gd name="connsiteX2" fmla="*/ 1666083 w 1712696"/>
              <a:gd name="connsiteY2" fmla="*/ 1713600 h 1713600"/>
              <a:gd name="connsiteX3" fmla="*/ 1712696 w 1712696"/>
              <a:gd name="connsiteY3" fmla="*/ 1277272 h 1713600"/>
              <a:gd name="connsiteX4" fmla="*/ 1712696 w 1712696"/>
              <a:gd name="connsiteY4" fmla="*/ 1476393 h 1713600"/>
              <a:gd name="connsiteX5" fmla="*/ 1488054 w 1712696"/>
              <a:gd name="connsiteY5" fmla="*/ 1713600 h 1713600"/>
              <a:gd name="connsiteX6" fmla="*/ 1299480 w 1712696"/>
              <a:gd name="connsiteY6" fmla="*/ 1713600 h 1713600"/>
              <a:gd name="connsiteX7" fmla="*/ 1712696 w 1712696"/>
              <a:gd name="connsiteY7" fmla="*/ 890163 h 1713600"/>
              <a:gd name="connsiteX8" fmla="*/ 1712696 w 1712696"/>
              <a:gd name="connsiteY8" fmla="*/ 1089285 h 1713600"/>
              <a:gd name="connsiteX9" fmla="*/ 1121451 w 1712696"/>
              <a:gd name="connsiteY9" fmla="*/ 1713600 h 1713600"/>
              <a:gd name="connsiteX10" fmla="*/ 932877 w 1712696"/>
              <a:gd name="connsiteY10" fmla="*/ 1713600 h 1713600"/>
              <a:gd name="connsiteX11" fmla="*/ 1712696 w 1712696"/>
              <a:gd name="connsiteY11" fmla="*/ 503055 h 1713600"/>
              <a:gd name="connsiteX12" fmla="*/ 1712696 w 1712696"/>
              <a:gd name="connsiteY12" fmla="*/ 702177 h 1713600"/>
              <a:gd name="connsiteX13" fmla="*/ 754848 w 1712696"/>
              <a:gd name="connsiteY13" fmla="*/ 1713600 h 1713600"/>
              <a:gd name="connsiteX14" fmla="*/ 566274 w 1712696"/>
              <a:gd name="connsiteY14" fmla="*/ 1713600 h 1713600"/>
              <a:gd name="connsiteX15" fmla="*/ 1712696 w 1712696"/>
              <a:gd name="connsiteY15" fmla="*/ 115947 h 1713600"/>
              <a:gd name="connsiteX16" fmla="*/ 1712696 w 1712696"/>
              <a:gd name="connsiteY16" fmla="*/ 315069 h 1713600"/>
              <a:gd name="connsiteX17" fmla="*/ 388245 w 1712696"/>
              <a:gd name="connsiteY17" fmla="*/ 1713600 h 1713600"/>
              <a:gd name="connsiteX18" fmla="*/ 199671 w 1712696"/>
              <a:gd name="connsiteY18" fmla="*/ 1713600 h 1713600"/>
              <a:gd name="connsiteX19" fmla="*/ 0 w 1712696"/>
              <a:gd name="connsiteY19" fmla="*/ 0 h 1713600"/>
              <a:gd name="connsiteX20" fmla="*/ 1712696 w 1712696"/>
              <a:gd name="connsiteY20" fmla="*/ 0 h 1713600"/>
              <a:gd name="connsiteX21" fmla="*/ 1712696 w 1712696"/>
              <a:gd name="connsiteY21" fmla="*/ 1801 h 1713600"/>
              <a:gd name="connsiteX22" fmla="*/ 1642767 w 1712696"/>
              <a:gd name="connsiteY22" fmla="*/ 1801 h 1713600"/>
              <a:gd name="connsiteX23" fmla="*/ 21642 w 1712696"/>
              <a:gd name="connsiteY23" fmla="*/ 1713600 h 1713600"/>
              <a:gd name="connsiteX24" fmla="*/ 0 w 1712696"/>
              <a:gd name="connsiteY24" fmla="*/ 1713600 h 1713600"/>
              <a:gd name="connsiteX25" fmla="*/ 0 w 1712696"/>
              <a:gd name="connsiteY25" fmla="*/ 1537331 h 1713600"/>
              <a:gd name="connsiteX26" fmla="*/ 1454193 w 1712696"/>
              <a:gd name="connsiteY26" fmla="*/ 1801 h 1713600"/>
              <a:gd name="connsiteX27" fmla="*/ 1276164 w 1712696"/>
              <a:gd name="connsiteY27" fmla="*/ 1801 h 1713600"/>
              <a:gd name="connsiteX28" fmla="*/ 0 w 1712696"/>
              <a:gd name="connsiteY28" fmla="*/ 1349344 h 1713600"/>
              <a:gd name="connsiteX29" fmla="*/ 0 w 1712696"/>
              <a:gd name="connsiteY29" fmla="*/ 1150223 h 1713600"/>
              <a:gd name="connsiteX30" fmla="*/ 1087590 w 1712696"/>
              <a:gd name="connsiteY30" fmla="*/ 1801 h 1713600"/>
              <a:gd name="connsiteX31" fmla="*/ 909561 w 1712696"/>
              <a:gd name="connsiteY31" fmla="*/ 1801 h 1713600"/>
              <a:gd name="connsiteX32" fmla="*/ 0 w 1712696"/>
              <a:gd name="connsiteY32" fmla="*/ 962236 h 1713600"/>
              <a:gd name="connsiteX33" fmla="*/ 0 w 1712696"/>
              <a:gd name="connsiteY33" fmla="*/ 763115 h 1713600"/>
              <a:gd name="connsiteX34" fmla="*/ 720987 w 1712696"/>
              <a:gd name="connsiteY34" fmla="*/ 1801 h 1713600"/>
              <a:gd name="connsiteX35" fmla="*/ 542958 w 1712696"/>
              <a:gd name="connsiteY35" fmla="*/ 1801 h 1713600"/>
              <a:gd name="connsiteX36" fmla="*/ 0 w 1712696"/>
              <a:gd name="connsiteY36" fmla="*/ 575128 h 1713600"/>
              <a:gd name="connsiteX37" fmla="*/ 0 w 1712696"/>
              <a:gd name="connsiteY37" fmla="*/ 376007 h 1713600"/>
              <a:gd name="connsiteX38" fmla="*/ 354384 w 1712696"/>
              <a:gd name="connsiteY38" fmla="*/ 1801 h 1713600"/>
              <a:gd name="connsiteX39" fmla="*/ 176355 w 1712696"/>
              <a:gd name="connsiteY39" fmla="*/ 1801 h 1713600"/>
              <a:gd name="connsiteX40" fmla="*/ 0 w 1712696"/>
              <a:gd name="connsiteY40" fmla="*/ 188020 h 17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12696" h="1713600">
                <a:moveTo>
                  <a:pt x="1712696" y="1664380"/>
                </a:moveTo>
                <a:lnTo>
                  <a:pt x="1712696" y="1713600"/>
                </a:lnTo>
                <a:lnTo>
                  <a:pt x="1666083" y="1713600"/>
                </a:lnTo>
                <a:close/>
                <a:moveTo>
                  <a:pt x="1712696" y="1277272"/>
                </a:moveTo>
                <a:lnTo>
                  <a:pt x="1712696" y="1476393"/>
                </a:lnTo>
                <a:lnTo>
                  <a:pt x="1488054" y="1713600"/>
                </a:lnTo>
                <a:lnTo>
                  <a:pt x="1299480" y="1713600"/>
                </a:lnTo>
                <a:close/>
                <a:moveTo>
                  <a:pt x="1712696" y="890163"/>
                </a:moveTo>
                <a:lnTo>
                  <a:pt x="1712696" y="1089285"/>
                </a:lnTo>
                <a:lnTo>
                  <a:pt x="1121451" y="1713600"/>
                </a:lnTo>
                <a:lnTo>
                  <a:pt x="932877" y="1713600"/>
                </a:lnTo>
                <a:close/>
                <a:moveTo>
                  <a:pt x="1712696" y="503055"/>
                </a:moveTo>
                <a:lnTo>
                  <a:pt x="1712696" y="702177"/>
                </a:lnTo>
                <a:lnTo>
                  <a:pt x="754848" y="1713600"/>
                </a:lnTo>
                <a:lnTo>
                  <a:pt x="566274" y="1713600"/>
                </a:lnTo>
                <a:close/>
                <a:moveTo>
                  <a:pt x="1712696" y="115947"/>
                </a:moveTo>
                <a:lnTo>
                  <a:pt x="1712696" y="315069"/>
                </a:lnTo>
                <a:lnTo>
                  <a:pt x="388245" y="1713600"/>
                </a:lnTo>
                <a:lnTo>
                  <a:pt x="199671" y="1713600"/>
                </a:lnTo>
                <a:close/>
                <a:moveTo>
                  <a:pt x="0" y="0"/>
                </a:moveTo>
                <a:lnTo>
                  <a:pt x="1712696" y="0"/>
                </a:lnTo>
                <a:lnTo>
                  <a:pt x="1712696" y="1801"/>
                </a:lnTo>
                <a:lnTo>
                  <a:pt x="1642767" y="1801"/>
                </a:lnTo>
                <a:lnTo>
                  <a:pt x="21642" y="1713600"/>
                </a:lnTo>
                <a:lnTo>
                  <a:pt x="0" y="1713600"/>
                </a:lnTo>
                <a:lnTo>
                  <a:pt x="0" y="1537331"/>
                </a:lnTo>
                <a:lnTo>
                  <a:pt x="1454193" y="1801"/>
                </a:lnTo>
                <a:lnTo>
                  <a:pt x="1276164" y="1801"/>
                </a:lnTo>
                <a:lnTo>
                  <a:pt x="0" y="1349344"/>
                </a:lnTo>
                <a:lnTo>
                  <a:pt x="0" y="1150223"/>
                </a:lnTo>
                <a:lnTo>
                  <a:pt x="1087590" y="1801"/>
                </a:lnTo>
                <a:lnTo>
                  <a:pt x="909561" y="1801"/>
                </a:lnTo>
                <a:lnTo>
                  <a:pt x="0" y="962236"/>
                </a:lnTo>
                <a:lnTo>
                  <a:pt x="0" y="763115"/>
                </a:lnTo>
                <a:lnTo>
                  <a:pt x="720987" y="1801"/>
                </a:lnTo>
                <a:lnTo>
                  <a:pt x="542958" y="1801"/>
                </a:lnTo>
                <a:lnTo>
                  <a:pt x="0" y="575128"/>
                </a:lnTo>
                <a:lnTo>
                  <a:pt x="0" y="376007"/>
                </a:lnTo>
                <a:lnTo>
                  <a:pt x="354384" y="1801"/>
                </a:lnTo>
                <a:lnTo>
                  <a:pt x="176355" y="1801"/>
                </a:lnTo>
                <a:lnTo>
                  <a:pt x="0" y="18802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sp>
        <p:nvSpPr>
          <p:cNvPr id="40" name="TextBox 39"/>
          <p:cNvSpPr txBox="1"/>
          <p:nvPr userDrawn="1"/>
        </p:nvSpPr>
        <p:spPr>
          <a:xfrm>
            <a:off x="7553364" y="4344608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Partners for progress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80" y="4048240"/>
            <a:ext cx="998655" cy="208800"/>
          </a:xfrm>
          <a:prstGeom prst="rect">
            <a:avLst/>
          </a:prstGeom>
          <a:effectLst/>
        </p:spPr>
      </p:pic>
      <p:grpSp>
        <p:nvGrpSpPr>
          <p:cNvPr id="42" name="Группа 41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3" name="Прямоугольник 42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4" name="Прямая соединительная линия 4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5" name="Группа 44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1032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4339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3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9" y="305219"/>
            <a:ext cx="6859560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/>
          <p:cNvGrpSpPr>
            <a:grpSpLocks noChangeAspect="1"/>
          </p:cNvGrpSpPr>
          <p:nvPr userDrawn="1"/>
        </p:nvGrpSpPr>
        <p:grpSpPr>
          <a:xfrm>
            <a:off x="7426800" y="0"/>
            <a:ext cx="1717200" cy="1718102"/>
            <a:chOff x="3425397" y="3425398"/>
            <a:chExt cx="1717200" cy="1718102"/>
          </a:xfrm>
        </p:grpSpPr>
        <p:sp>
          <p:nvSpPr>
            <p:cNvPr id="5" name="Прямоугольник 4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Кольцо 5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Кольцо 6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Овал 7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/>
          <p:nvPr userDrawn="1"/>
        </p:nvGrpSpPr>
        <p:grpSpPr>
          <a:xfrm>
            <a:off x="7426800" y="3425398"/>
            <a:ext cx="1717200" cy="1718102"/>
            <a:chOff x="7431300" y="1712699"/>
            <a:chExt cx="1717200" cy="1718102"/>
          </a:xfrm>
        </p:grpSpPr>
        <p:sp>
          <p:nvSpPr>
            <p:cNvPr id="10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7426800" y="1718100"/>
            <a:ext cx="1716299" cy="1717200"/>
            <a:chOff x="7427701" y="1718100"/>
            <a:chExt cx="1716299" cy="1717200"/>
          </a:xfrm>
        </p:grpSpPr>
        <p:sp>
          <p:nvSpPr>
            <p:cNvPr id="13" name="Прямоугольник 12"/>
            <p:cNvSpPr/>
            <p:nvPr userDrawn="1"/>
          </p:nvSpPr>
          <p:spPr bwMode="auto">
            <a:xfrm>
              <a:off x="7427701" y="1718100"/>
              <a:ext cx="1716299" cy="17172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олилиния 13"/>
            <p:cNvSpPr/>
            <p:nvPr userDrawn="1"/>
          </p:nvSpPr>
          <p:spPr bwMode="auto">
            <a:xfrm>
              <a:off x="7427701" y="1718100"/>
              <a:ext cx="1716299" cy="1717200"/>
            </a:xfrm>
            <a:custGeom>
              <a:avLst/>
              <a:gdLst>
                <a:gd name="connsiteX0" fmla="*/ 0 w 1716299"/>
                <a:gd name="connsiteY0" fmla="*/ 1313726 h 1717200"/>
                <a:gd name="connsiteX1" fmla="*/ 402843 w 1716299"/>
                <a:gd name="connsiteY1" fmla="*/ 1717200 h 1717200"/>
                <a:gd name="connsiteX2" fmla="*/ 0 w 1716299"/>
                <a:gd name="connsiteY2" fmla="*/ 1717200 h 1717200"/>
                <a:gd name="connsiteX3" fmla="*/ 0 w 1716299"/>
                <a:gd name="connsiteY3" fmla="*/ 550698 h 1717200"/>
                <a:gd name="connsiteX4" fmla="*/ 1164676 w 1716299"/>
                <a:gd name="connsiteY4" fmla="*/ 1717200 h 1717200"/>
                <a:gd name="connsiteX5" fmla="*/ 748795 w 1716299"/>
                <a:gd name="connsiteY5" fmla="*/ 1717200 h 1717200"/>
                <a:gd name="connsiteX6" fmla="*/ 0 w 1716299"/>
                <a:gd name="connsiteY6" fmla="*/ 966900 h 1717200"/>
                <a:gd name="connsiteX7" fmla="*/ 1311613 w 1716299"/>
                <a:gd name="connsiteY7" fmla="*/ 0 h 1717200"/>
                <a:gd name="connsiteX8" fmla="*/ 1716299 w 1716299"/>
                <a:gd name="connsiteY8" fmla="*/ 0 h 1717200"/>
                <a:gd name="connsiteX9" fmla="*/ 1716299 w 1716299"/>
                <a:gd name="connsiteY9" fmla="*/ 405500 h 1717200"/>
                <a:gd name="connsiteX10" fmla="*/ 559772 w 1716299"/>
                <a:gd name="connsiteY10" fmla="*/ 0 h 1717200"/>
                <a:gd name="connsiteX11" fmla="*/ 964903 w 1716299"/>
                <a:gd name="connsiteY11" fmla="*/ 0 h 1717200"/>
                <a:gd name="connsiteX12" fmla="*/ 1716299 w 1716299"/>
                <a:gd name="connsiteY12" fmla="*/ 752574 h 1717200"/>
                <a:gd name="connsiteX13" fmla="*/ 1716299 w 1716299"/>
                <a:gd name="connsiteY13" fmla="*/ 1158853 h 1717200"/>
                <a:gd name="connsiteX14" fmla="*/ 0 w 1716299"/>
                <a:gd name="connsiteY14" fmla="*/ 0 h 1717200"/>
                <a:gd name="connsiteX15" fmla="*/ 213062 w 1716299"/>
                <a:gd name="connsiteY15" fmla="*/ 0 h 1717200"/>
                <a:gd name="connsiteX16" fmla="*/ 1716299 w 1716299"/>
                <a:gd name="connsiteY16" fmla="*/ 1505594 h 1717200"/>
                <a:gd name="connsiteX17" fmla="*/ 1716299 w 1716299"/>
                <a:gd name="connsiteY17" fmla="*/ 1717200 h 1717200"/>
                <a:gd name="connsiteX18" fmla="*/ 1510628 w 1716299"/>
                <a:gd name="connsiteY18" fmla="*/ 1717200 h 1717200"/>
                <a:gd name="connsiteX19" fmla="*/ 0 w 1716299"/>
                <a:gd name="connsiteY19" fmla="*/ 203535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6299" h="1717200">
                  <a:moveTo>
                    <a:pt x="0" y="1313726"/>
                  </a:moveTo>
                  <a:lnTo>
                    <a:pt x="402843" y="1717200"/>
                  </a:lnTo>
                  <a:lnTo>
                    <a:pt x="0" y="1717200"/>
                  </a:lnTo>
                  <a:close/>
                  <a:moveTo>
                    <a:pt x="0" y="550698"/>
                  </a:moveTo>
                  <a:lnTo>
                    <a:pt x="1164676" y="1717200"/>
                  </a:lnTo>
                  <a:lnTo>
                    <a:pt x="748795" y="1717200"/>
                  </a:lnTo>
                  <a:lnTo>
                    <a:pt x="0" y="966900"/>
                  </a:lnTo>
                  <a:close/>
                  <a:moveTo>
                    <a:pt x="1311613" y="0"/>
                  </a:moveTo>
                  <a:lnTo>
                    <a:pt x="1716299" y="0"/>
                  </a:lnTo>
                  <a:lnTo>
                    <a:pt x="1716299" y="405500"/>
                  </a:lnTo>
                  <a:close/>
                  <a:moveTo>
                    <a:pt x="559772" y="0"/>
                  </a:moveTo>
                  <a:lnTo>
                    <a:pt x="964903" y="0"/>
                  </a:lnTo>
                  <a:lnTo>
                    <a:pt x="1716299" y="752574"/>
                  </a:lnTo>
                  <a:lnTo>
                    <a:pt x="1716299" y="1158853"/>
                  </a:lnTo>
                  <a:close/>
                  <a:moveTo>
                    <a:pt x="0" y="0"/>
                  </a:moveTo>
                  <a:lnTo>
                    <a:pt x="213062" y="0"/>
                  </a:lnTo>
                  <a:lnTo>
                    <a:pt x="1716299" y="1505594"/>
                  </a:lnTo>
                  <a:lnTo>
                    <a:pt x="1716299" y="1717200"/>
                  </a:lnTo>
                  <a:lnTo>
                    <a:pt x="1510628" y="1717200"/>
                  </a:lnTo>
                  <a:lnTo>
                    <a:pt x="0" y="20353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5761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2869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5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2" name="Объект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9" y="305219"/>
            <a:ext cx="6910116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6800" y="0"/>
            <a:ext cx="1716299" cy="1717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Ромб 4"/>
          <p:cNvSpPr/>
          <p:nvPr userDrawn="1"/>
        </p:nvSpPr>
        <p:spPr bwMode="auto">
          <a:xfrm>
            <a:off x="7426800" y="0"/>
            <a:ext cx="1717200" cy="1717200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 userDrawn="1"/>
        </p:nvSpPr>
        <p:spPr bwMode="auto">
          <a:xfrm>
            <a:off x="8009825" y="583025"/>
            <a:ext cx="551150" cy="5511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7426800" y="3426300"/>
            <a:ext cx="1716299" cy="171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7426800" y="1713150"/>
            <a:ext cx="1716299" cy="1717200"/>
            <a:chOff x="7427701" y="1713150"/>
            <a:chExt cx="1716299" cy="1717200"/>
          </a:xfrm>
        </p:grpSpPr>
        <p:sp>
          <p:nvSpPr>
            <p:cNvPr id="9" name="Прямоугольник 8"/>
            <p:cNvSpPr/>
            <p:nvPr userDrawn="1"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 userDrawn="1"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5957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5642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7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2" name="Объект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84237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6800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 userDrawn="1"/>
        </p:nvSpPr>
        <p:spPr bwMode="auto">
          <a:xfrm>
            <a:off x="7426798" y="342630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426800" y="1713150"/>
            <a:ext cx="1717200" cy="1717200"/>
            <a:chOff x="5642293" y="1669691"/>
            <a:chExt cx="1717200" cy="1717200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5642293" y="1669691"/>
              <a:ext cx="1717200" cy="171720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5642293" y="1674497"/>
              <a:ext cx="814205" cy="1707588"/>
            </a:xfrm>
            <a:custGeom>
              <a:avLst/>
              <a:gdLst>
                <a:gd name="connsiteX0" fmla="*/ 0 w 631564"/>
                <a:gd name="connsiteY0" fmla="*/ 0 h 1324544"/>
                <a:gd name="connsiteX1" fmla="*/ 97634 w 631564"/>
                <a:gd name="connsiteY1" fmla="*/ 9803 h 1324544"/>
                <a:gd name="connsiteX2" fmla="*/ 631564 w 631564"/>
                <a:gd name="connsiteY2" fmla="*/ 662272 h 1324544"/>
                <a:gd name="connsiteX3" fmla="*/ 97634 w 631564"/>
                <a:gd name="connsiteY3" fmla="*/ 1314741 h 1324544"/>
                <a:gd name="connsiteX4" fmla="*/ 0 w 631564"/>
                <a:gd name="connsiteY4" fmla="*/ 1324544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0" y="0"/>
                  </a:moveTo>
                  <a:lnTo>
                    <a:pt x="97634" y="9803"/>
                  </a:lnTo>
                  <a:cubicBezTo>
                    <a:pt x="402348" y="71905"/>
                    <a:pt x="631564" y="340428"/>
                    <a:pt x="631564" y="662272"/>
                  </a:cubicBezTo>
                  <a:cubicBezTo>
                    <a:pt x="631564" y="984116"/>
                    <a:pt x="402348" y="1252639"/>
                    <a:pt x="97634" y="1314741"/>
                  </a:cubicBezTo>
                  <a:lnTo>
                    <a:pt x="0" y="1324544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 noChangeAspect="1"/>
            </p:cNvSpPr>
            <p:nvPr/>
          </p:nvSpPr>
          <p:spPr bwMode="auto">
            <a:xfrm>
              <a:off x="6545288" y="1674497"/>
              <a:ext cx="814205" cy="1707588"/>
            </a:xfrm>
            <a:custGeom>
              <a:avLst/>
              <a:gdLst>
                <a:gd name="connsiteX0" fmla="*/ 631564 w 631564"/>
                <a:gd name="connsiteY0" fmla="*/ 0 h 1324544"/>
                <a:gd name="connsiteX1" fmla="*/ 631564 w 631564"/>
                <a:gd name="connsiteY1" fmla="*/ 1324544 h 1324544"/>
                <a:gd name="connsiteX2" fmla="*/ 533931 w 631564"/>
                <a:gd name="connsiteY2" fmla="*/ 1314741 h 1324544"/>
                <a:gd name="connsiteX3" fmla="*/ 0 w 631564"/>
                <a:gd name="connsiteY3" fmla="*/ 662272 h 1324544"/>
                <a:gd name="connsiteX4" fmla="*/ 533931 w 631564"/>
                <a:gd name="connsiteY4" fmla="*/ 9803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631564" y="0"/>
                  </a:moveTo>
                  <a:lnTo>
                    <a:pt x="631564" y="1324544"/>
                  </a:lnTo>
                  <a:lnTo>
                    <a:pt x="533931" y="1314741"/>
                  </a:lnTo>
                  <a:cubicBezTo>
                    <a:pt x="229217" y="1252639"/>
                    <a:pt x="0" y="984116"/>
                    <a:pt x="0" y="662272"/>
                  </a:cubicBezTo>
                  <a:cubicBezTo>
                    <a:pt x="0" y="340428"/>
                    <a:pt x="229217" y="71905"/>
                    <a:pt x="533931" y="9803"/>
                  </a:cubicBez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 userDrawn="1"/>
          </p:nvSpPr>
          <p:spPr bwMode="auto">
            <a:xfrm>
              <a:off x="6545448" y="2530091"/>
              <a:ext cx="814045" cy="851994"/>
            </a:xfrm>
            <a:custGeom>
              <a:avLst/>
              <a:gdLst>
                <a:gd name="connsiteX0" fmla="*/ 0 w 814045"/>
                <a:gd name="connsiteY0" fmla="*/ 0 h 851994"/>
                <a:gd name="connsiteX1" fmla="*/ 814045 w 814045"/>
                <a:gd name="connsiteY1" fmla="*/ 0 h 851994"/>
                <a:gd name="connsiteX2" fmla="*/ 814045 w 814045"/>
                <a:gd name="connsiteY2" fmla="*/ 851994 h 851994"/>
                <a:gd name="connsiteX3" fmla="*/ 688178 w 814045"/>
                <a:gd name="connsiteY3" fmla="*/ 839356 h 851994"/>
                <a:gd name="connsiteX4" fmla="*/ 13305 w 814045"/>
                <a:gd name="connsiteY4" fmla="*/ 150187 h 851994"/>
                <a:gd name="connsiteX5" fmla="*/ 0 w 814045"/>
                <a:gd name="connsiteY5" fmla="*/ 0 h 85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045" h="851994">
                  <a:moveTo>
                    <a:pt x="0" y="0"/>
                  </a:moveTo>
                  <a:lnTo>
                    <a:pt x="814045" y="0"/>
                  </a:lnTo>
                  <a:lnTo>
                    <a:pt x="814045" y="851994"/>
                  </a:lnTo>
                  <a:lnTo>
                    <a:pt x="688178" y="839356"/>
                  </a:lnTo>
                  <a:cubicBezTo>
                    <a:pt x="344448" y="769303"/>
                    <a:pt x="75237" y="495504"/>
                    <a:pt x="13305" y="150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4901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8668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70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3" name="Объект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58357" cy="682940"/>
          </a:xfrm>
        </p:spPr>
        <p:txBody>
          <a:bodyPr vert="horz" lIns="0" tIns="0" rIns="0" bIns="0" rtlCol="0" anchor="t">
            <a:noAutofit/>
          </a:bodyPr>
          <a:lstStyle>
            <a:lvl1pPr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7701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 userDrawn="1"/>
        </p:nvSpPr>
        <p:spPr bwMode="auto">
          <a:xfrm>
            <a:off x="7426798" y="342630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426798" y="1713150"/>
            <a:ext cx="1716299" cy="1717200"/>
            <a:chOff x="7427701" y="1713150"/>
            <a:chExt cx="1716299" cy="1717200"/>
          </a:xfrm>
        </p:grpSpPr>
        <p:sp>
          <p:nvSpPr>
            <p:cNvPr id="7" name="Прямоугольник 6"/>
            <p:cNvSpPr/>
            <p:nvPr userDrawn="1"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 userDrawn="1"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 userDrawn="1"/>
        </p:nvGrpSpPr>
        <p:grpSpPr>
          <a:xfrm>
            <a:off x="7426798" y="0"/>
            <a:ext cx="1716299" cy="1717200"/>
            <a:chOff x="6573600" y="0"/>
            <a:chExt cx="2570400" cy="2571750"/>
          </a:xfrm>
        </p:grpSpPr>
        <p:sp>
          <p:nvSpPr>
            <p:cNvPr id="10" name="Прямоугольник 9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Овал 10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2821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5441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2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3" name="Объект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92863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7701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 userDrawn="1"/>
        </p:nvSpPr>
        <p:spPr bwMode="auto">
          <a:xfrm>
            <a:off x="7426798" y="171315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 userDrawn="1"/>
        </p:nvGrpSpPr>
        <p:grpSpPr>
          <a:xfrm>
            <a:off x="7426798" y="0"/>
            <a:ext cx="1716299" cy="1717200"/>
            <a:chOff x="7427701" y="0"/>
            <a:chExt cx="1716299" cy="1717200"/>
          </a:xfrm>
        </p:grpSpPr>
        <p:sp>
          <p:nvSpPr>
            <p:cNvPr id="7" name="Полилиния 6"/>
            <p:cNvSpPr>
              <a:spLocks noChangeAspect="1"/>
            </p:cNvSpPr>
            <p:nvPr userDrawn="1"/>
          </p:nvSpPr>
          <p:spPr bwMode="auto">
            <a:xfrm>
              <a:off x="7427701" y="858600"/>
              <a:ext cx="1716298" cy="858600"/>
            </a:xfrm>
            <a:custGeom>
              <a:avLst/>
              <a:gdLst>
                <a:gd name="connsiteX0" fmla="*/ 857698 w 1716298"/>
                <a:gd name="connsiteY0" fmla="*/ 0 h 858600"/>
                <a:gd name="connsiteX1" fmla="*/ 1716298 w 1716298"/>
                <a:gd name="connsiteY1" fmla="*/ 858600 h 858600"/>
                <a:gd name="connsiteX2" fmla="*/ 0 w 1716298"/>
                <a:gd name="connsiteY2" fmla="*/ 858600 h 858600"/>
                <a:gd name="connsiteX3" fmla="*/ 0 w 1716298"/>
                <a:gd name="connsiteY3" fmla="*/ 840738 h 858600"/>
                <a:gd name="connsiteX4" fmla="*/ 3531 w 1716298"/>
                <a:gd name="connsiteY4" fmla="*/ 770813 h 858600"/>
                <a:gd name="connsiteX5" fmla="*/ 857698 w 1716298"/>
                <a:gd name="connsiteY5" fmla="*/ 0 h 8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6298" h="858600">
                  <a:moveTo>
                    <a:pt x="857698" y="0"/>
                  </a:moveTo>
                  <a:cubicBezTo>
                    <a:pt x="1331890" y="0"/>
                    <a:pt x="1716298" y="384408"/>
                    <a:pt x="1716298" y="858600"/>
                  </a:cubicBezTo>
                  <a:lnTo>
                    <a:pt x="0" y="858600"/>
                  </a:lnTo>
                  <a:lnTo>
                    <a:pt x="0" y="840738"/>
                  </a:lnTo>
                  <a:lnTo>
                    <a:pt x="3531" y="770813"/>
                  </a:lnTo>
                  <a:cubicBezTo>
                    <a:pt x="47500" y="337859"/>
                    <a:pt x="413143" y="0"/>
                    <a:pt x="85769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 userDrawn="1"/>
          </p:nvSpPr>
          <p:spPr bwMode="auto">
            <a:xfrm>
              <a:off x="7427701" y="0"/>
              <a:ext cx="1716299" cy="1717200"/>
            </a:xfrm>
            <a:custGeom>
              <a:avLst/>
              <a:gdLst>
                <a:gd name="connsiteX0" fmla="*/ 0 w 1716299"/>
                <a:gd name="connsiteY0" fmla="*/ 0 h 1717200"/>
                <a:gd name="connsiteX1" fmla="*/ 1716299 w 1716299"/>
                <a:gd name="connsiteY1" fmla="*/ 0 h 1717200"/>
                <a:gd name="connsiteX2" fmla="*/ 1716299 w 1716299"/>
                <a:gd name="connsiteY2" fmla="*/ 1717200 h 1717200"/>
                <a:gd name="connsiteX3" fmla="*/ 1716298 w 1716299"/>
                <a:gd name="connsiteY3" fmla="*/ 1717200 h 1717200"/>
                <a:gd name="connsiteX4" fmla="*/ 857698 w 1716299"/>
                <a:gd name="connsiteY4" fmla="*/ 858600 h 1717200"/>
                <a:gd name="connsiteX5" fmla="*/ 3531 w 1716299"/>
                <a:gd name="connsiteY5" fmla="*/ 1629413 h 1717200"/>
                <a:gd name="connsiteX6" fmla="*/ 0 w 1716299"/>
                <a:gd name="connsiteY6" fmla="*/ 1699338 h 1717200"/>
                <a:gd name="connsiteX7" fmla="*/ 0 w 1716299"/>
                <a:gd name="connsiteY7" fmla="*/ 0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299" h="1717200">
                  <a:moveTo>
                    <a:pt x="0" y="0"/>
                  </a:moveTo>
                  <a:lnTo>
                    <a:pt x="1716299" y="0"/>
                  </a:lnTo>
                  <a:lnTo>
                    <a:pt x="1716299" y="1717200"/>
                  </a:lnTo>
                  <a:lnTo>
                    <a:pt x="1716298" y="1717200"/>
                  </a:lnTo>
                  <a:cubicBezTo>
                    <a:pt x="1716298" y="1243008"/>
                    <a:pt x="1331890" y="858600"/>
                    <a:pt x="857698" y="858600"/>
                  </a:cubicBezTo>
                  <a:cubicBezTo>
                    <a:pt x="413143" y="858600"/>
                    <a:pt x="47500" y="1196459"/>
                    <a:pt x="3531" y="1629413"/>
                  </a:cubicBezTo>
                  <a:lnTo>
                    <a:pt x="0" y="1699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 userDrawn="1"/>
        </p:nvGrpSpPr>
        <p:grpSpPr>
          <a:xfrm>
            <a:off x="7426798" y="3426300"/>
            <a:ext cx="1716299" cy="1717200"/>
            <a:chOff x="-309902" y="1968471"/>
            <a:chExt cx="1716299" cy="1717200"/>
          </a:xfrm>
        </p:grpSpPr>
        <p:sp>
          <p:nvSpPr>
            <p:cNvPr id="10" name="Прямоугольник 9"/>
            <p:cNvSpPr>
              <a:spLocks noChangeAspect="1"/>
            </p:cNvSpPr>
            <p:nvPr userDrawn="1"/>
          </p:nvSpPr>
          <p:spPr bwMode="auto">
            <a:xfrm>
              <a:off x="-309902" y="1968471"/>
              <a:ext cx="1716299" cy="17172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 userDrawn="1"/>
          </p:nvSpPr>
          <p:spPr bwMode="auto">
            <a:xfrm>
              <a:off x="-171753" y="2107071"/>
              <a:ext cx="1440000" cy="1440000"/>
            </a:xfrm>
            <a:custGeom>
              <a:avLst/>
              <a:gdLst>
                <a:gd name="connsiteX0" fmla="*/ 2807084 w 2836652"/>
                <a:gd name="connsiteY0" fmla="*/ 1727294 h 2844000"/>
                <a:gd name="connsiteX1" fmla="*/ 2776855 w 2836652"/>
                <a:gd name="connsiteY1" fmla="*/ 1844860 h 2844000"/>
                <a:gd name="connsiteX2" fmla="*/ 1841645 w 2836652"/>
                <a:gd name="connsiteY2" fmla="*/ 2780070 h 2844000"/>
                <a:gd name="connsiteX3" fmla="*/ 1801654 w 2836652"/>
                <a:gd name="connsiteY3" fmla="*/ 2790353 h 2844000"/>
                <a:gd name="connsiteX4" fmla="*/ 2799360 w 2836652"/>
                <a:gd name="connsiteY4" fmla="*/ 1093539 h 2844000"/>
                <a:gd name="connsiteX5" fmla="*/ 2826362 w 2836652"/>
                <a:gd name="connsiteY5" fmla="*/ 1218703 h 2844000"/>
                <a:gd name="connsiteX6" fmla="*/ 2836652 w 2836652"/>
                <a:gd name="connsiteY6" fmla="*/ 1363744 h 2844000"/>
                <a:gd name="connsiteX7" fmla="*/ 1437536 w 2836652"/>
                <a:gd name="connsiteY7" fmla="*/ 2843053 h 2844000"/>
                <a:gd name="connsiteX8" fmla="*/ 1418785 w 2836652"/>
                <a:gd name="connsiteY8" fmla="*/ 2844000 h 2844000"/>
                <a:gd name="connsiteX9" fmla="*/ 1265558 w 2836652"/>
                <a:gd name="connsiteY9" fmla="*/ 2835841 h 2844000"/>
                <a:gd name="connsiteX10" fmla="*/ 1166585 w 2836652"/>
                <a:gd name="connsiteY10" fmla="*/ 2819901 h 2844000"/>
                <a:gd name="connsiteX11" fmla="*/ 2611803 w 2836652"/>
                <a:gd name="connsiteY11" fmla="*/ 649925 h 2844000"/>
                <a:gd name="connsiteX12" fmla="*/ 2625925 w 2836652"/>
                <a:gd name="connsiteY12" fmla="*/ 670040 h 2844000"/>
                <a:gd name="connsiteX13" fmla="*/ 2716944 w 2836652"/>
                <a:gd name="connsiteY13" fmla="*/ 840735 h 2844000"/>
                <a:gd name="connsiteX14" fmla="*/ 2718971 w 2836652"/>
                <a:gd name="connsiteY14" fmla="*/ 846248 h 2844000"/>
                <a:gd name="connsiteX15" fmla="*/ 917377 w 2836652"/>
                <a:gd name="connsiteY15" fmla="*/ 2751106 h 2844000"/>
                <a:gd name="connsiteX16" fmla="*/ 837521 w 2836652"/>
                <a:gd name="connsiteY16" fmla="*/ 2720160 h 2844000"/>
                <a:gd name="connsiteX17" fmla="*/ 713705 w 2836652"/>
                <a:gd name="connsiteY17" fmla="*/ 2656817 h 2844000"/>
                <a:gd name="connsiteX18" fmla="*/ 2316702 w 2836652"/>
                <a:gd name="connsiteY18" fmla="*/ 320018 h 2844000"/>
                <a:gd name="connsiteX19" fmla="*/ 2323309 w 2836652"/>
                <a:gd name="connsiteY19" fmla="*/ 324716 h 2844000"/>
                <a:gd name="connsiteX20" fmla="*/ 2436281 w 2836652"/>
                <a:gd name="connsiteY20" fmla="*/ 428628 h 2844000"/>
                <a:gd name="connsiteX21" fmla="*/ 2470218 w 2836652"/>
                <a:gd name="connsiteY21" fmla="*/ 467338 h 2844000"/>
                <a:gd name="connsiteX22" fmla="*/ 524088 w 2836652"/>
                <a:gd name="connsiteY22" fmla="*/ 2525015 h 2844000"/>
                <a:gd name="connsiteX23" fmla="*/ 474563 w 2836652"/>
                <a:gd name="connsiteY23" fmla="*/ 2485283 h 2844000"/>
                <a:gd name="connsiteX24" fmla="*/ 371952 w 2836652"/>
                <a:gd name="connsiteY24" fmla="*/ 2384417 h 2844000"/>
                <a:gd name="connsiteX25" fmla="*/ 368400 w 2836652"/>
                <a:gd name="connsiteY25" fmla="*/ 2379992 h 2844000"/>
                <a:gd name="connsiteX26" fmla="*/ 1923462 w 2836652"/>
                <a:gd name="connsiteY26" fmla="*/ 93876 h 2844000"/>
                <a:gd name="connsiteX27" fmla="*/ 1972292 w 2836652"/>
                <a:gd name="connsiteY27" fmla="*/ 111748 h 2844000"/>
                <a:gd name="connsiteX28" fmla="*/ 2125317 w 2836652"/>
                <a:gd name="connsiteY28" fmla="*/ 190086 h 2844000"/>
                <a:gd name="connsiteX29" fmla="*/ 228354 w 2836652"/>
                <a:gd name="connsiteY29" fmla="*/ 2195778 h 2844000"/>
                <a:gd name="connsiteX30" fmla="*/ 152351 w 2836652"/>
                <a:gd name="connsiteY30" fmla="*/ 2069368 h 2844000"/>
                <a:gd name="connsiteX31" fmla="*/ 120718 w 2836652"/>
                <a:gd name="connsiteY31" fmla="*/ 1999949 h 2844000"/>
                <a:gd name="connsiteX32" fmla="*/ 1041461 w 2836652"/>
                <a:gd name="connsiteY32" fmla="*/ 52222 h 2844000"/>
                <a:gd name="connsiteX33" fmla="*/ 28920 w 2836652"/>
                <a:gd name="connsiteY33" fmla="*/ 1122800 h 2844000"/>
                <a:gd name="connsiteX34" fmla="*/ 60716 w 2836652"/>
                <a:gd name="connsiteY34" fmla="*/ 999141 h 2844000"/>
                <a:gd name="connsiteX35" fmla="*/ 995926 w 2836652"/>
                <a:gd name="connsiteY35" fmla="*/ 63930 h 2844000"/>
                <a:gd name="connsiteX36" fmla="*/ 1418785 w 2836652"/>
                <a:gd name="connsiteY36" fmla="*/ 0 h 2844000"/>
                <a:gd name="connsiteX37" fmla="*/ 1564176 w 2836652"/>
                <a:gd name="connsiteY37" fmla="*/ 7342 h 2844000"/>
                <a:gd name="connsiteX38" fmla="*/ 1675030 w 2836652"/>
                <a:gd name="connsiteY38" fmla="*/ 24260 h 2844000"/>
                <a:gd name="connsiteX39" fmla="*/ 37665 w 2836652"/>
                <a:gd name="connsiteY39" fmla="*/ 1755475 h 2844000"/>
                <a:gd name="connsiteX40" fmla="*/ 23926 w 2836652"/>
                <a:gd name="connsiteY40" fmla="*/ 1699895 h 2844000"/>
                <a:gd name="connsiteX41" fmla="*/ 4127 w 2836652"/>
                <a:gd name="connsiteY41" fmla="*/ 1567391 h 2844000"/>
                <a:gd name="connsiteX42" fmla="*/ 0 w 2836652"/>
                <a:gd name="connsiteY42" fmla="*/ 1485664 h 2844000"/>
                <a:gd name="connsiteX43" fmla="*/ 1404441 w 2836652"/>
                <a:gd name="connsiteY43" fmla="*/ 725 h 28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36652" h="2844000">
                  <a:moveTo>
                    <a:pt x="2807084" y="1727294"/>
                  </a:moveTo>
                  <a:lnTo>
                    <a:pt x="2776855" y="1844860"/>
                  </a:lnTo>
                  <a:cubicBezTo>
                    <a:pt x="2638361" y="2290130"/>
                    <a:pt x="2286915" y="2641576"/>
                    <a:pt x="1841645" y="2780070"/>
                  </a:cubicBezTo>
                  <a:lnTo>
                    <a:pt x="1801654" y="2790353"/>
                  </a:lnTo>
                  <a:close/>
                  <a:moveTo>
                    <a:pt x="2799360" y="1093539"/>
                  </a:moveTo>
                  <a:lnTo>
                    <a:pt x="2826362" y="1218703"/>
                  </a:lnTo>
                  <a:lnTo>
                    <a:pt x="2836652" y="1363744"/>
                  </a:lnTo>
                  <a:lnTo>
                    <a:pt x="1437536" y="2843053"/>
                  </a:lnTo>
                  <a:lnTo>
                    <a:pt x="1418785" y="2844000"/>
                  </a:lnTo>
                  <a:cubicBezTo>
                    <a:pt x="1367017" y="2844000"/>
                    <a:pt x="1315894" y="2841234"/>
                    <a:pt x="1265558" y="2835841"/>
                  </a:cubicBezTo>
                  <a:lnTo>
                    <a:pt x="1166585" y="2819901"/>
                  </a:lnTo>
                  <a:close/>
                  <a:moveTo>
                    <a:pt x="2611803" y="649925"/>
                  </a:moveTo>
                  <a:lnTo>
                    <a:pt x="2625925" y="670040"/>
                  </a:lnTo>
                  <a:cubicBezTo>
                    <a:pt x="2659968" y="724575"/>
                    <a:pt x="2690418" y="781584"/>
                    <a:pt x="2716944" y="840735"/>
                  </a:cubicBezTo>
                  <a:lnTo>
                    <a:pt x="2718971" y="846248"/>
                  </a:lnTo>
                  <a:lnTo>
                    <a:pt x="917377" y="2751106"/>
                  </a:lnTo>
                  <a:lnTo>
                    <a:pt x="837521" y="2720160"/>
                  </a:lnTo>
                  <a:lnTo>
                    <a:pt x="713705" y="2656817"/>
                  </a:lnTo>
                  <a:close/>
                  <a:moveTo>
                    <a:pt x="2316702" y="320018"/>
                  </a:moveTo>
                  <a:lnTo>
                    <a:pt x="2323309" y="324716"/>
                  </a:lnTo>
                  <a:cubicBezTo>
                    <a:pt x="2362814" y="357318"/>
                    <a:pt x="2400528" y="392012"/>
                    <a:pt x="2436281" y="428628"/>
                  </a:cubicBezTo>
                  <a:lnTo>
                    <a:pt x="2470218" y="467338"/>
                  </a:lnTo>
                  <a:lnTo>
                    <a:pt x="524088" y="2525015"/>
                  </a:lnTo>
                  <a:lnTo>
                    <a:pt x="474563" y="2485283"/>
                  </a:lnTo>
                  <a:cubicBezTo>
                    <a:pt x="438688" y="2453403"/>
                    <a:pt x="404438" y="2419734"/>
                    <a:pt x="371952" y="2384417"/>
                  </a:cubicBezTo>
                  <a:lnTo>
                    <a:pt x="368400" y="2379992"/>
                  </a:lnTo>
                  <a:close/>
                  <a:moveTo>
                    <a:pt x="1923462" y="93876"/>
                  </a:moveTo>
                  <a:lnTo>
                    <a:pt x="1972292" y="111748"/>
                  </a:lnTo>
                  <a:lnTo>
                    <a:pt x="2125317" y="190086"/>
                  </a:lnTo>
                  <a:lnTo>
                    <a:pt x="228354" y="2195778"/>
                  </a:lnTo>
                  <a:lnTo>
                    <a:pt x="152351" y="2069368"/>
                  </a:lnTo>
                  <a:lnTo>
                    <a:pt x="120718" y="1999949"/>
                  </a:lnTo>
                  <a:close/>
                  <a:moveTo>
                    <a:pt x="1041461" y="52222"/>
                  </a:moveTo>
                  <a:lnTo>
                    <a:pt x="28920" y="1122800"/>
                  </a:lnTo>
                  <a:lnTo>
                    <a:pt x="60716" y="999141"/>
                  </a:lnTo>
                  <a:cubicBezTo>
                    <a:pt x="199209" y="553870"/>
                    <a:pt x="550656" y="202424"/>
                    <a:pt x="995926" y="63930"/>
                  </a:cubicBezTo>
                  <a:close/>
                  <a:moveTo>
                    <a:pt x="1418785" y="0"/>
                  </a:moveTo>
                  <a:cubicBezTo>
                    <a:pt x="1467869" y="0"/>
                    <a:pt x="1516373" y="2487"/>
                    <a:pt x="1564176" y="7342"/>
                  </a:cubicBezTo>
                  <a:lnTo>
                    <a:pt x="1675030" y="24260"/>
                  </a:lnTo>
                  <a:lnTo>
                    <a:pt x="37665" y="1755475"/>
                  </a:lnTo>
                  <a:lnTo>
                    <a:pt x="23926" y="1699895"/>
                  </a:lnTo>
                  <a:cubicBezTo>
                    <a:pt x="15311" y="1656408"/>
                    <a:pt x="8678" y="1612207"/>
                    <a:pt x="4127" y="1567391"/>
                  </a:cubicBezTo>
                  <a:lnTo>
                    <a:pt x="0" y="1485664"/>
                  </a:lnTo>
                  <a:lnTo>
                    <a:pt x="1404441" y="725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5919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7 self ma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3296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5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4" name="Объект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49731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7"/>
          <p:cNvSpPr>
            <a:spLocks noGrp="1" noChangeAspect="1"/>
          </p:cNvSpPr>
          <p:nvPr>
            <p:ph type="pic" sz="quarter" idx="11"/>
          </p:nvPr>
        </p:nvSpPr>
        <p:spPr>
          <a:xfrm>
            <a:off x="7426800" y="0"/>
            <a:ext cx="1717200" cy="171720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 noChangeAspect="1"/>
          </p:cNvSpPr>
          <p:nvPr>
            <p:ph type="pic" sz="quarter" idx="12"/>
          </p:nvPr>
        </p:nvSpPr>
        <p:spPr>
          <a:xfrm>
            <a:off x="7428250" y="1713150"/>
            <a:ext cx="1715750" cy="1717200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Рисунок 11"/>
          <p:cNvSpPr>
            <a:spLocks noGrp="1" noChangeAspect="1"/>
          </p:cNvSpPr>
          <p:nvPr>
            <p:ph type="pic" sz="quarter" idx="13"/>
          </p:nvPr>
        </p:nvSpPr>
        <p:spPr>
          <a:xfrm>
            <a:off x="7426800" y="3426300"/>
            <a:ext cx="1717200" cy="1717200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817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DC748-39B9-480D-ABE2-574FF245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237D5-CEC1-422C-9B2F-C156C5961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5E6128-D450-4AC9-B169-702361AA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CF0E-39E7-4CFA-AC56-8944C845BFE5}" type="datetime1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40B7F-28DA-4031-8AE9-A11210D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F6BD0-FC67-4A7B-BB75-D39A00DE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3BD4-82A3-45A5-840E-5A8E9E761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5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870140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00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6436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/>
          </p:nvPr>
        </p:nvSpPr>
        <p:spPr>
          <a:xfrm>
            <a:off x="7430400" y="342990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/>
          </p:nvPr>
        </p:nvSpPr>
        <p:spPr>
          <a:xfrm>
            <a:off x="5716800" y="342990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40102"/>
            <a:ext cx="998655" cy="208800"/>
          </a:xfrm>
          <a:prstGeom prst="rect">
            <a:avLst/>
          </a:prstGeom>
          <a:effectLst/>
        </p:spPr>
      </p:pic>
      <p:grpSp>
        <p:nvGrpSpPr>
          <p:cNvPr id="38" name="Группа 37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4854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603662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4982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40102"/>
            <a:ext cx="998655" cy="208800"/>
          </a:xfrm>
          <a:prstGeom prst="rect">
            <a:avLst/>
          </a:prstGeom>
          <a:effectLst/>
        </p:spPr>
      </p:pic>
      <p:grpSp>
        <p:nvGrpSpPr>
          <p:cNvPr id="41" name="Группа 40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2" name="Прямоугольник 41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3" name="Прямая соединительная линия 42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4" name="Группа 43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326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5135168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2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 err="1"/>
              <a:t>vEvent</a:t>
            </a:r>
            <a:r>
              <a:rPr lang="en-US" dirty="0"/>
              <a:t>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2" y="342392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40102"/>
            <a:ext cx="998655" cy="208800"/>
          </a:xfrm>
          <a:prstGeom prst="rect">
            <a:avLst/>
          </a:prstGeom>
          <a:effectLst/>
        </p:spPr>
      </p:pic>
      <p:grpSp>
        <p:nvGrpSpPr>
          <p:cNvPr id="41" name="Группа 40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2" name="Прямоугольник 41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3" name="Прямая соединительная линия 42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4" name="Группа 43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4295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941146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5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99295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sp>
        <p:nvSpPr>
          <p:cNvPr id="38" name="TextBox 37"/>
          <p:cNvSpPr txBox="1"/>
          <p:nvPr userDrawn="1"/>
        </p:nvSpPr>
        <p:spPr>
          <a:xfrm>
            <a:off x="7553364" y="4344608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Partners for progress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80" y="4048240"/>
            <a:ext cx="998655" cy="208800"/>
          </a:xfrm>
          <a:prstGeom prst="rect">
            <a:avLst/>
          </a:prstGeom>
          <a:effectLst/>
        </p:spPr>
      </p:pic>
      <p:grpSp>
        <p:nvGrpSpPr>
          <p:cNvPr id="40" name="Группа 39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3906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744569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5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1" y="3425398"/>
            <a:ext cx="7430397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8" name="Прямоугольник 57"/>
          <p:cNvSpPr>
            <a:spLocks noChangeAspect="1"/>
          </p:cNvSpPr>
          <p:nvPr userDrawn="1"/>
        </p:nvSpPr>
        <p:spPr bwMode="auto">
          <a:xfrm>
            <a:off x="7426800" y="1712699"/>
            <a:ext cx="1717200" cy="171810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7427701" y="0"/>
            <a:ext cx="1716299" cy="1717200"/>
            <a:chOff x="6573600" y="0"/>
            <a:chExt cx="2570400" cy="2571750"/>
          </a:xfrm>
        </p:grpSpPr>
        <p:sp>
          <p:nvSpPr>
            <p:cNvPr id="61" name="Прямоугольник 60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олилиния 61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sp>
        <p:nvSpPr>
          <p:cNvPr id="40" name="TextBox 39"/>
          <p:cNvSpPr txBox="1"/>
          <p:nvPr userDrawn="1"/>
        </p:nvSpPr>
        <p:spPr>
          <a:xfrm>
            <a:off x="7553364" y="4344608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Partners for progress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80" y="4048240"/>
            <a:ext cx="998655" cy="208800"/>
          </a:xfrm>
          <a:prstGeom prst="rect">
            <a:avLst/>
          </a:prstGeom>
          <a:effectLst/>
        </p:spPr>
      </p:pic>
      <p:grpSp>
        <p:nvGrpSpPr>
          <p:cNvPr id="42" name="Группа 41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3" name="Прямоугольник 42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4" name="Прямая соединительная линия 4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5" name="Группа 44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31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30369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7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0986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sp>
        <p:nvSpPr>
          <p:cNvPr id="38" name="TextBox 37"/>
          <p:cNvSpPr txBox="1"/>
          <p:nvPr userDrawn="1"/>
        </p:nvSpPr>
        <p:spPr>
          <a:xfrm>
            <a:off x="7553364" y="4344608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Partners for progress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80" y="4048240"/>
            <a:ext cx="998655" cy="208800"/>
          </a:xfrm>
          <a:prstGeom prst="rect">
            <a:avLst/>
          </a:prstGeom>
          <a:effectLst/>
        </p:spPr>
      </p:pic>
      <p:grpSp>
        <p:nvGrpSpPr>
          <p:cNvPr id="40" name="Группа 39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43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562058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23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4289"/>
            <a:ext cx="8462137" cy="206889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69" y="4682200"/>
            <a:ext cx="998655" cy="208800"/>
          </a:xfrm>
          <a:prstGeom prst="rect">
            <a:avLst/>
          </a:prstGeom>
          <a:effectLst/>
        </p:spPr>
      </p:pic>
      <p:grpSp>
        <p:nvGrpSpPr>
          <p:cNvPr id="37" name="Группа 3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614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677852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0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6255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5151600" y="3429900"/>
            <a:ext cx="39924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/>
          </p:nvPr>
        </p:nvSpPr>
        <p:spPr>
          <a:xfrm>
            <a:off x="1717198" y="3429900"/>
            <a:ext cx="1717201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3429900"/>
            <a:ext cx="17172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/>
          </p:nvPr>
        </p:nvSpPr>
        <p:spPr>
          <a:xfrm>
            <a:off x="3434398" y="3429900"/>
            <a:ext cx="1717202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sp>
        <p:nvSpPr>
          <p:cNvPr id="38" name="TextBox 37"/>
          <p:cNvSpPr txBox="1"/>
          <p:nvPr userDrawn="1"/>
        </p:nvSpPr>
        <p:spPr>
          <a:xfrm>
            <a:off x="7543929" y="633102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Partners for progress</a:t>
            </a:r>
            <a:endParaRPr lang="ru-RU" sz="1100" dirty="0">
              <a:solidFill>
                <a:schemeClr val="accent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40102"/>
            <a:ext cx="998655" cy="208800"/>
          </a:xfrm>
          <a:prstGeom prst="rect">
            <a:avLst/>
          </a:prstGeom>
          <a:effectLst/>
        </p:spPr>
      </p:pic>
      <p:grpSp>
        <p:nvGrpSpPr>
          <p:cNvPr id="40" name="Группа 39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7298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954660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8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8506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5151600" y="3429900"/>
            <a:ext cx="39924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grpSp>
        <p:nvGrpSpPr>
          <p:cNvPr id="11" name="Группа 10"/>
          <p:cNvGrpSpPr>
            <a:grpSpLocks noChangeAspect="1"/>
          </p:cNvGrpSpPr>
          <p:nvPr userDrawn="1"/>
        </p:nvGrpSpPr>
        <p:grpSpPr>
          <a:xfrm>
            <a:off x="3434400" y="3425398"/>
            <a:ext cx="1717200" cy="1718102"/>
            <a:chOff x="3425397" y="3425398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Кольцо 7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Кольцо 58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Овал 8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 userDrawn="1"/>
        </p:nvGrpSpPr>
        <p:grpSpPr>
          <a:xfrm>
            <a:off x="1717200" y="3425398"/>
            <a:ext cx="1717200" cy="1718102"/>
            <a:chOff x="7431300" y="1712699"/>
            <a:chExt cx="1717200" cy="1718102"/>
          </a:xfrm>
        </p:grpSpPr>
        <p:sp>
          <p:nvSpPr>
            <p:cNvPr id="60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0" y="3425398"/>
            <a:ext cx="1717200" cy="1718102"/>
            <a:chOff x="7431300" y="1712699"/>
            <a:chExt cx="1717200" cy="1718102"/>
          </a:xfrm>
        </p:grpSpPr>
        <p:sp>
          <p:nvSpPr>
            <p:cNvPr id="63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sp>
        <p:nvSpPr>
          <p:cNvPr id="46" name="TextBox 45"/>
          <p:cNvSpPr txBox="1"/>
          <p:nvPr userDrawn="1"/>
        </p:nvSpPr>
        <p:spPr>
          <a:xfrm>
            <a:off x="7543929" y="633102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Partners for progress</a:t>
            </a:r>
            <a:endParaRPr lang="ru-RU" sz="1100" dirty="0">
              <a:solidFill>
                <a:schemeClr val="accent1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40102"/>
            <a:ext cx="998655" cy="208800"/>
          </a:xfrm>
          <a:prstGeom prst="rect">
            <a:avLst/>
          </a:prstGeom>
          <a:effectLst/>
        </p:spPr>
      </p:pic>
      <p:grpSp>
        <p:nvGrpSpPr>
          <p:cNvPr id="48" name="Группа 47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9" name="Прямоугольник 48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0" name="Прямая соединительная линия 49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1" name="Группа 50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52" name="Прямоугольник 51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56" name="Прямоугольник 55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Прямоугольник 7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2359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010467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2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954275"/>
            <a:ext cx="8462137" cy="116348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/>
          </p:nvPr>
        </p:nvSpPr>
        <p:spPr>
          <a:xfrm>
            <a:off x="1713599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/>
          </p:nvPr>
        </p:nvSpPr>
        <p:spPr>
          <a:xfrm>
            <a:off x="3427197" y="0"/>
            <a:ext cx="1713601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sp>
        <p:nvSpPr>
          <p:cNvPr id="38" name="TextBox 37"/>
          <p:cNvSpPr txBox="1"/>
          <p:nvPr userDrawn="1"/>
        </p:nvSpPr>
        <p:spPr>
          <a:xfrm>
            <a:off x="7543929" y="4560214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Partners for progress</a:t>
            </a:r>
            <a:endParaRPr lang="ru-RU" sz="1100" dirty="0">
              <a:solidFill>
                <a:schemeClr val="accent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267214"/>
            <a:ext cx="998655" cy="208800"/>
          </a:xfrm>
          <a:prstGeom prst="rect">
            <a:avLst/>
          </a:prstGeom>
          <a:effectLst/>
        </p:spPr>
      </p:pic>
      <p:grpSp>
        <p:nvGrpSpPr>
          <p:cNvPr id="40" name="Группа 39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6482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886905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7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1949554"/>
            <a:ext cx="8462137" cy="122651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grpSp>
        <p:nvGrpSpPr>
          <p:cNvPr id="56" name="Группа 55"/>
          <p:cNvGrpSpPr>
            <a:grpSpLocks noChangeAspect="1"/>
          </p:cNvGrpSpPr>
          <p:nvPr userDrawn="1"/>
        </p:nvGrpSpPr>
        <p:grpSpPr>
          <a:xfrm>
            <a:off x="3423594" y="0"/>
            <a:ext cx="1717200" cy="1718102"/>
            <a:chOff x="3425397" y="3425398"/>
            <a:chExt cx="1717200" cy="1718102"/>
          </a:xfrm>
        </p:grpSpPr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Кольцо 59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Кольцо 60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Овал 61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Группа 62"/>
          <p:cNvGrpSpPr/>
          <p:nvPr userDrawn="1"/>
        </p:nvGrpSpPr>
        <p:grpSpPr>
          <a:xfrm>
            <a:off x="1717200" y="0"/>
            <a:ext cx="1717200" cy="1718102"/>
            <a:chOff x="7431300" y="1712699"/>
            <a:chExt cx="1717200" cy="1718102"/>
          </a:xfrm>
        </p:grpSpPr>
        <p:sp>
          <p:nvSpPr>
            <p:cNvPr id="64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" name="Группа 65"/>
          <p:cNvGrpSpPr/>
          <p:nvPr userDrawn="1"/>
        </p:nvGrpSpPr>
        <p:grpSpPr>
          <a:xfrm>
            <a:off x="0" y="0"/>
            <a:ext cx="1717200" cy="1718102"/>
            <a:chOff x="7431300" y="1712699"/>
            <a:chExt cx="1717200" cy="1718102"/>
          </a:xfrm>
        </p:grpSpPr>
        <p:sp>
          <p:nvSpPr>
            <p:cNvPr id="67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sp>
        <p:nvSpPr>
          <p:cNvPr id="46" name="TextBox 45"/>
          <p:cNvSpPr txBox="1"/>
          <p:nvPr userDrawn="1"/>
        </p:nvSpPr>
        <p:spPr>
          <a:xfrm>
            <a:off x="7543929" y="4560214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Partners for progress</a:t>
            </a:r>
            <a:endParaRPr lang="ru-RU" sz="1100" dirty="0">
              <a:solidFill>
                <a:schemeClr val="accent1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267214"/>
            <a:ext cx="998655" cy="208800"/>
          </a:xfrm>
          <a:prstGeom prst="rect">
            <a:avLst/>
          </a:prstGeom>
          <a:effectLst/>
        </p:spPr>
      </p:pic>
      <p:grpSp>
        <p:nvGrpSpPr>
          <p:cNvPr id="48" name="Группа 47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9" name="Прямоугольник 48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0" name="Прямая соединительная линия 49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1" name="Группа 50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52" name="Прямоугольник 51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57" name="Прямоугольник 5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Прямоугольник 7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1918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779332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6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666273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56" name="Прямоугольник 55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447133"/>
            <a:ext cx="5866765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sp>
        <p:nvSpPr>
          <p:cNvPr id="39" name="TextBox 38"/>
          <p:cNvSpPr txBox="1"/>
          <p:nvPr userDrawn="1"/>
        </p:nvSpPr>
        <p:spPr>
          <a:xfrm>
            <a:off x="7145666" y="4594062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Partners for progress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82" y="4297694"/>
            <a:ext cx="998655" cy="208800"/>
          </a:xfrm>
          <a:prstGeom prst="rect">
            <a:avLst/>
          </a:prstGeom>
          <a:effectLst/>
        </p:spPr>
      </p:pic>
      <p:grpSp>
        <p:nvGrpSpPr>
          <p:cNvPr id="41" name="Группа 40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2" name="Прямоугольник 41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3" name="Прямая соединительная линия 42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4" name="Группа 43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909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568995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2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7145666" y="4563582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Partners for progress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82" y="4267214"/>
            <a:ext cx="998655" cy="208800"/>
          </a:xfrm>
          <a:prstGeom prst="rect">
            <a:avLst/>
          </a:prstGeom>
          <a:effectLst/>
        </p:spPr>
      </p:pic>
      <p:grpSp>
        <p:nvGrpSpPr>
          <p:cNvPr id="39" name="Группа 3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0" name="Прямоугольник 3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Группа 41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4936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2920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6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48348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7CAF492A-6159-4641-AF56-7996CE141D92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48348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874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16457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9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EB441153-9B2F-4BAB-89FA-9778CCB570A4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516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88990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1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0634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E412A8F6-8CC5-48A0-AEF3-45827407AC15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0634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55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897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3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0F68B470-7977-4061-967C-342FDA0ED05A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30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85397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26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61257"/>
            <a:ext cx="8462137" cy="210192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867320" y="4705350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Partners for progress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69" y="4682200"/>
            <a:ext cx="998655" cy="208800"/>
          </a:xfrm>
          <a:prstGeom prst="rect">
            <a:avLst/>
          </a:prstGeom>
          <a:effectLst/>
        </p:spPr>
      </p:pic>
      <p:grpSp>
        <p:nvGrpSpPr>
          <p:cNvPr id="37" name="Группа 3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7264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2559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26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2158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491912EE-37CC-4DC9-98DB-1C4AB5EE8273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2158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3716521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4450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8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05A4BDDB-CA31-4A8F-9F9F-6C1C6953D507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610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15537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1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29205" cy="672627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064823C7-6168-40F1-8427-5B7E9A69B0F7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2920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149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4235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3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12D6DC83-AA20-4D89-9392-F89C94DA48AE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052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1388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35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0634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64AF1BA1-AB1C-4DB5-9D01-D46724D0D957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06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3048000" y="0"/>
            <a:ext cx="4572000" cy="45513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/>
          </p:nvPr>
        </p:nvSpPr>
        <p:spPr>
          <a:xfrm>
            <a:off x="7616824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/>
          </p:nvPr>
        </p:nvSpPr>
        <p:spPr>
          <a:xfrm>
            <a:off x="7616826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27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2263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8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024B7F97-3E1F-4CF9-9AFF-9780EA611249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4572000" cy="45513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/>
          </p:nvPr>
        </p:nvSpPr>
        <p:spPr>
          <a:xfrm>
            <a:off x="0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/>
          </p:nvPr>
        </p:nvSpPr>
        <p:spPr>
          <a:xfrm>
            <a:off x="0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749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197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0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4444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56B871C7-39BB-4D39-B6AE-DE69FE507629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444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3048000" y="0"/>
            <a:ext cx="6096000" cy="30400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/>
          </p:nvPr>
        </p:nvSpPr>
        <p:spPr>
          <a:xfrm>
            <a:off x="45744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/>
          </p:nvPr>
        </p:nvSpPr>
        <p:spPr>
          <a:xfrm>
            <a:off x="30480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8"/>
          </p:nvPr>
        </p:nvSpPr>
        <p:spPr>
          <a:xfrm>
            <a:off x="61008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701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5581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3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6B7B675E-6459-434B-A3FE-A5939073343D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30400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5"/>
          </p:nvPr>
        </p:nvSpPr>
        <p:spPr>
          <a:xfrm>
            <a:off x="45732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5" name="Рисунок 4"/>
          <p:cNvSpPr>
            <a:spLocks noGrp="1" noChangeAspect="1"/>
          </p:cNvSpPr>
          <p:nvPr>
            <p:ph type="pic" sz="quarter" idx="16"/>
          </p:nvPr>
        </p:nvSpPr>
        <p:spPr>
          <a:xfrm>
            <a:off x="15307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6" name="Рисунок 3"/>
          <p:cNvSpPr>
            <a:spLocks noGrp="1" noChangeAspect="1"/>
          </p:cNvSpPr>
          <p:nvPr>
            <p:ph type="pic" sz="quarter" idx="17"/>
          </p:nvPr>
        </p:nvSpPr>
        <p:spPr>
          <a:xfrm>
            <a:off x="43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7" name="Рисунок 5"/>
          <p:cNvSpPr>
            <a:spLocks noGrp="1" noChangeAspect="1"/>
          </p:cNvSpPr>
          <p:nvPr>
            <p:ph type="pic" sz="quarter" idx="18"/>
          </p:nvPr>
        </p:nvSpPr>
        <p:spPr>
          <a:xfrm>
            <a:off x="30571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006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74160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5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5DC53889-C64D-47D0-A90D-0132BC248058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3048000" cy="45513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/>
          </p:nvPr>
        </p:nvSpPr>
        <p:spPr>
          <a:xfrm>
            <a:off x="7616824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/>
          </p:nvPr>
        </p:nvSpPr>
        <p:spPr>
          <a:xfrm>
            <a:off x="7616826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841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3466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7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0" y="347883"/>
            <a:ext cx="403034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7841F35F-C47F-404E-A70E-44206B63B933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754880" y="1131888"/>
            <a:ext cx="4030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3048000" cy="45513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/>
          </p:nvPr>
        </p:nvSpPr>
        <p:spPr>
          <a:xfrm>
            <a:off x="0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/>
          </p:nvPr>
        </p:nvSpPr>
        <p:spPr>
          <a:xfrm>
            <a:off x="0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9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552553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8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69" y="4682200"/>
            <a:ext cx="998655" cy="208800"/>
          </a:xfrm>
          <a:prstGeom prst="rect">
            <a:avLst/>
          </a:prstGeom>
          <a:effectLst/>
        </p:spPr>
      </p:pic>
      <p:grpSp>
        <p:nvGrpSpPr>
          <p:cNvPr id="37" name="Группа 3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7785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2203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50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A88FB3C8-697F-4527-A50E-F92A4739A82C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4576376" y="0"/>
            <a:ext cx="4567624" cy="30285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/>
          </p:nvPr>
        </p:nvSpPr>
        <p:spPr>
          <a:xfrm>
            <a:off x="60940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/>
          </p:nvPr>
        </p:nvSpPr>
        <p:spPr>
          <a:xfrm>
            <a:off x="45763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972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4762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3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E781F7D8-11A7-487D-9840-39BB7CEE4DF1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4576376" y="0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/>
          </p:nvPr>
        </p:nvSpPr>
        <p:spPr>
          <a:xfrm>
            <a:off x="4576376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8"/>
          </p:nvPr>
        </p:nvSpPr>
        <p:spPr>
          <a:xfrm>
            <a:off x="6098400" y="1518540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7621200" y="0"/>
            <a:ext cx="1522800" cy="1522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7621200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auto">
          <a:xfrm>
            <a:off x="4575600" y="1518541"/>
            <a:ext cx="1522800" cy="1522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9"/>
          </p:nvPr>
        </p:nvSpPr>
        <p:spPr>
          <a:xfrm>
            <a:off x="7707337" y="3149601"/>
            <a:ext cx="1074058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0"/>
          </p:nvPr>
        </p:nvSpPr>
        <p:spPr>
          <a:xfrm>
            <a:off x="4737334" y="1659593"/>
            <a:ext cx="1242551" cy="130628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1"/>
          </p:nvPr>
        </p:nvSpPr>
        <p:spPr>
          <a:xfrm>
            <a:off x="7707337" y="352871"/>
            <a:ext cx="1074058" cy="108643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21287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164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6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B675893-4044-4F23-855C-5BBD77744398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6098400" y="0"/>
            <a:ext cx="3045600" cy="30456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/>
          </p:nvPr>
        </p:nvSpPr>
        <p:spPr>
          <a:xfrm>
            <a:off x="4576376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4576376" y="0"/>
            <a:ext cx="1522800" cy="3045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7621200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/>
          </p:nvPr>
        </p:nvSpPr>
        <p:spPr>
          <a:xfrm>
            <a:off x="7707086" y="3149601"/>
            <a:ext cx="1074058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5" y="347884"/>
            <a:ext cx="1271579" cy="255497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40419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6061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8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EC06A642-25CE-4B4B-B5BF-B566EEC594BF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4576376" y="0"/>
            <a:ext cx="3045600" cy="30456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/>
          </p:nvPr>
        </p:nvSpPr>
        <p:spPr>
          <a:xfrm>
            <a:off x="6098400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7621200" y="0"/>
            <a:ext cx="1522800" cy="3045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4576376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4737335" y="3149601"/>
            <a:ext cx="1242551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7740490" y="347884"/>
            <a:ext cx="1044735" cy="2554973"/>
          </a:xfrm>
        </p:spPr>
        <p:txBody>
          <a:bodyPr lIns="0" tIns="0" rIns="0" bIns="0">
            <a:noAutofit/>
          </a:bodyPr>
          <a:lstStyle/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1375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686018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4576375" y="2276069"/>
            <a:ext cx="2283813" cy="2283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53980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95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5FB37B68-7810-4AEA-9592-EF413C76AA95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457637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/>
          </p:nvPr>
        </p:nvSpPr>
        <p:spPr>
          <a:xfrm>
            <a:off x="686018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4737335" y="2487904"/>
            <a:ext cx="1895694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7037284" y="347885"/>
            <a:ext cx="1747942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44894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686018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4576375" y="2276069"/>
            <a:ext cx="2283813" cy="2283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3170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97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AA7EA786-A794-4CFF-BAFA-E830A269F2BB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457637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/>
          </p:nvPr>
        </p:nvSpPr>
        <p:spPr>
          <a:xfrm>
            <a:off x="686018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4737335" y="2487904"/>
            <a:ext cx="1895694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7037284" y="347885"/>
            <a:ext cx="1747942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4188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457637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6860187" y="2276069"/>
            <a:ext cx="2283813" cy="2283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1168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00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66171504-1D85-4C15-910C-E523784D2D49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686018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/>
          </p:nvPr>
        </p:nvSpPr>
        <p:spPr>
          <a:xfrm>
            <a:off x="457637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7009515" y="2487904"/>
            <a:ext cx="1775710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4" y="347885"/>
            <a:ext cx="1945755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37413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457637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6860187" y="2276069"/>
            <a:ext cx="2283813" cy="2283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9322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02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5EE4149-1D58-4BD8-8603-BE4DA98A0B38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686018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/>
          </p:nvPr>
        </p:nvSpPr>
        <p:spPr>
          <a:xfrm>
            <a:off x="457637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7009515" y="2487904"/>
            <a:ext cx="1775710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4" y="347885"/>
            <a:ext cx="1945755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538418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5980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0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8433201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E851219F-952C-48FF-9827-8999A857DFD9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2074376" y="2846281"/>
            <a:ext cx="25020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289976" y="2846281"/>
            <a:ext cx="25020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360776" y="2846281"/>
            <a:ext cx="17136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 bwMode="auto">
          <a:xfrm>
            <a:off x="4576376" y="2846281"/>
            <a:ext cx="17136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4572000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487953" y="2943671"/>
            <a:ext cx="149767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4701178" y="2943671"/>
            <a:ext cx="149767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6637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3243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3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8433201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B13F21E1-6FAF-4F38-8C90-352442BB30C7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360776" y="2846281"/>
            <a:ext cx="1713600" cy="17136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/>
          </p:nvPr>
        </p:nvSpPr>
        <p:spPr>
          <a:xfrm>
            <a:off x="4571626" y="2846281"/>
            <a:ext cx="1713600" cy="17136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2069626" y="2846281"/>
            <a:ext cx="25020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 bwMode="auto">
          <a:xfrm>
            <a:off x="6285226" y="2846281"/>
            <a:ext cx="25020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4572000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2212811" y="2957660"/>
            <a:ext cx="218646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6442991" y="2957660"/>
            <a:ext cx="2186469" cy="1518818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2619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111108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0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304800"/>
            <a:ext cx="8462137" cy="2058382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69" y="4682200"/>
            <a:ext cx="998655" cy="208800"/>
          </a:xfrm>
          <a:prstGeom prst="rect">
            <a:avLst/>
          </a:prstGeom>
          <a:effectLst/>
        </p:spPr>
      </p:pic>
      <p:grpSp>
        <p:nvGrpSpPr>
          <p:cNvPr id="37" name="Группа 3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37285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8345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2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0" y="347883"/>
            <a:ext cx="403034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58E07D81-9F5D-4AF0-A47E-E66ACA7848AC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754880" y="1143388"/>
            <a:ext cx="4030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30400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/>
          </p:nvPr>
        </p:nvSpPr>
        <p:spPr>
          <a:xfrm>
            <a:off x="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/>
          </p:nvPr>
        </p:nvSpPr>
        <p:spPr>
          <a:xfrm>
            <a:off x="152460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/>
          </p:nvPr>
        </p:nvSpPr>
        <p:spPr>
          <a:xfrm>
            <a:off x="304920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8432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3834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55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E981F782-EF1A-4112-97C7-3569930F5647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4568400" y="3028563"/>
            <a:ext cx="45756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/>
          </p:nvPr>
        </p:nvSpPr>
        <p:spPr>
          <a:xfrm>
            <a:off x="15228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/>
          </p:nvPr>
        </p:nvSpPr>
        <p:spPr>
          <a:xfrm>
            <a:off x="30456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67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2472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7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C4ABFF86-3E86-4C24-84E0-76F23A317130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0" y="3028563"/>
            <a:ext cx="45756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/>
          </p:nvPr>
        </p:nvSpPr>
        <p:spPr>
          <a:xfrm>
            <a:off x="45756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/>
          </p:nvPr>
        </p:nvSpPr>
        <p:spPr>
          <a:xfrm>
            <a:off x="60984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/>
          </p:nvPr>
        </p:nvSpPr>
        <p:spPr>
          <a:xfrm>
            <a:off x="76212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166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362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59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FB5CC760-6C55-4163-9D16-7CCA47C6A93D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1522800" y="3028563"/>
            <a:ext cx="76212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664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2438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AA54BF05-0B0D-4479-935A-1BF782F627B3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-1200" y="3028563"/>
            <a:ext cx="76212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/>
          </p:nvPr>
        </p:nvSpPr>
        <p:spPr>
          <a:xfrm>
            <a:off x="76200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3594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741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BC4C52-05FE-404D-976D-CF1CB24B78DF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6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9250451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2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8C4CD79-B9D8-4CF0-893C-878ED9782AAD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674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3746621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39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B714C2-87A1-4A76-843D-DDFF4289410D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86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1356650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43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D275635-AF31-443F-B79C-D4AD5CF66AA2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9933863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1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98283D9-601D-46E3-A6BD-B7B46F1728D2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0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817302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2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6992" y="290286"/>
            <a:ext cx="5908549" cy="990709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155828" y="4595594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Partners for progress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61138" cy="2570351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998655" cy="208800"/>
          </a:xfrm>
          <a:prstGeom prst="rect">
            <a:avLst/>
          </a:prstGeom>
          <a:effectLst/>
        </p:spPr>
      </p:pic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573219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40271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2484431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03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5548540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0002A29-9E7B-4AE6-90F8-92BC7460C0BD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78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182317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5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556305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259233-41E5-46DB-A7B3-CFB895E24281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0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5478004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07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5577569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201A346-B6A5-43D0-912D-765A88B66254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03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1733957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5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A60FFD8-9E6A-416C-83C4-3EA59B535BA2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473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7680202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18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43147C2-36D4-48A3-BB20-EEE9C8D18AAD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005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5347637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20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AB1022D-1BAD-4582-A61C-DFE37E10A401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894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8582802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0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A279909-287C-4C33-90DE-C70CB6D18687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490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3320144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2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022336D-9343-457F-92AA-7B46EFF70181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960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4241922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04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889ADA8-DE38-4FFE-A4CC-3795577B38F3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72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108144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5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4068083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AD361DE-ED47-4165-BF51-ABE8120B4AF9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5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1244158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91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4" name="Группа 3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олилиния 58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sp>
        <p:nvSpPr>
          <p:cNvPr id="39" name="TextBox 38"/>
          <p:cNvSpPr txBox="1"/>
          <p:nvPr userDrawn="1"/>
        </p:nvSpPr>
        <p:spPr>
          <a:xfrm>
            <a:off x="7155828" y="4595594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Partners for progress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998655" cy="208800"/>
          </a:xfrm>
          <a:prstGeom prst="rect">
            <a:avLst/>
          </a:prstGeom>
          <a:effectLst/>
        </p:spPr>
      </p:pic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573722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</p:txBody>
      </p:sp>
      <p:grpSp>
        <p:nvGrpSpPr>
          <p:cNvPr id="41" name="Группа 40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2" name="Прямоугольник 41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3" name="Прямая соединительная линия 42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4" name="Группа 43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0090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9263981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7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403905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6EFCDA4-F9CC-49F5-8965-909F8E9EF611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925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5313933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9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10026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4C6E720-A450-4D1B-B99A-6599821C4FC7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51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9092144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7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41040" y="347883"/>
            <a:ext cx="554418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56815-9FC2-4E91-8D6B-05B95830F717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422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3631297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9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0880" y="347883"/>
            <a:ext cx="555434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AE506DF-A884-4DAC-8A96-58EBF581B1C5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315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3946337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2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41040" y="347883"/>
            <a:ext cx="5544185" cy="672627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41C0B95-D697-422B-B47B-47E115826475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9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5482222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24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EC2AE33-F4EE-4569-941C-7251B9B24FD7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1917" y="347883"/>
            <a:ext cx="403034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505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0848252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7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DAEC6D9-F9EA-4521-B8AC-0DDA538B01F6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2018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726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82900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29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9303E51-AD7F-4D3E-96D2-220A2686A7CE}" type="datetime1">
              <a:rPr lang="ru-RU" smtClean="0"/>
              <a:t>28.07.2022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58775" y="347883"/>
            <a:ext cx="4035425" cy="673100"/>
          </a:xfrm>
        </p:spPr>
        <p:txBody>
          <a:bodyPr/>
          <a:lstStyle>
            <a:lvl1pPr>
              <a:defRPr sz="2000"/>
            </a:lvl1pPr>
          </a:lstStyle>
          <a:p>
            <a:pPr lvl="0"/>
            <a:endParaRPr lang="ru-RU" dirty="0"/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4"/>
          </p:nvPr>
        </p:nvSpPr>
        <p:spPr>
          <a:xfrm>
            <a:off x="362888" y="4760859"/>
            <a:ext cx="319083" cy="18716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219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0948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48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 dirty="0"/>
              <a:t>Contacts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EEDCA625-BDC0-4A56-A07F-6A85D7EBE2CD}" type="datetime1">
              <a:rPr lang="ru-RU" smtClean="0"/>
              <a:t>28.07.2022</a:t>
            </a:fld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/>
          </p:nvPr>
        </p:nvSpPr>
        <p:spPr>
          <a:xfrm>
            <a:off x="371470" y="1131888"/>
            <a:ext cx="3419475" cy="3419475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4061171" y="2064543"/>
            <a:ext cx="2034830" cy="155416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</p:spTree>
    <p:extLst>
      <p:ext uri="{BB962C8B-B14F-4D97-AF65-F5344CB8AC3E}">
        <p14:creationId xmlns:p14="http://schemas.microsoft.com/office/powerpoint/2010/main" val="18985578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17296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7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 dirty="0"/>
              <a:t>Our team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2C16C82D-249C-4926-B263-341D1635F522}" type="datetime1">
              <a:rPr lang="ru-RU" smtClean="0"/>
              <a:t>28.07.2022</a:t>
            </a:fld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/>
          </p:nvPr>
        </p:nvSpPr>
        <p:spPr>
          <a:xfrm>
            <a:off x="371471" y="1276063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/>
          </p:nvPr>
        </p:nvSpPr>
        <p:spPr>
          <a:xfrm>
            <a:off x="4711696" y="1276063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2263771" y="1472242"/>
            <a:ext cx="2181229" cy="155416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6603996" y="1472242"/>
            <a:ext cx="2181229" cy="155416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</p:spTree>
    <p:extLst>
      <p:ext uri="{BB962C8B-B14F-4D97-AF65-F5344CB8AC3E}">
        <p14:creationId xmlns:p14="http://schemas.microsoft.com/office/powerpoint/2010/main" val="77112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598407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45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2" name="Группа 1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 bwMode="auto">
            <a:xfrm>
              <a:off x="78588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рямоугольник 55"/>
            <p:cNvSpPr/>
            <p:nvPr userDrawn="1"/>
          </p:nvSpPr>
          <p:spPr bwMode="auto">
            <a:xfrm>
              <a:off x="65736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sp>
        <p:nvSpPr>
          <p:cNvPr id="40" name="TextBox 39"/>
          <p:cNvSpPr txBox="1"/>
          <p:nvPr userDrawn="1"/>
        </p:nvSpPr>
        <p:spPr>
          <a:xfrm>
            <a:off x="7155828" y="4595594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Partners for progress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998655" cy="208800"/>
          </a:xfrm>
          <a:prstGeom prst="rect">
            <a:avLst/>
          </a:prstGeom>
          <a:effectLst/>
        </p:spPr>
      </p:pic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573722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</p:txBody>
      </p:sp>
      <p:grpSp>
        <p:nvGrpSpPr>
          <p:cNvPr id="42" name="Группа 41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3" name="Прямоугольник 42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4" name="Прямая соединительная линия 4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5" name="Группа 44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7" name="Прямоугольник 86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202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69742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0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 dirty="0"/>
              <a:t>Our team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EBEF5B8D-C57A-48BE-A58D-147E45863FB2}" type="datetime1">
              <a:rPr lang="ru-RU" smtClean="0"/>
              <a:t>28.07.2022</a:t>
            </a:fld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/>
          </p:nvPr>
        </p:nvSpPr>
        <p:spPr>
          <a:xfrm>
            <a:off x="371471" y="1131888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/>
          </p:nvPr>
        </p:nvSpPr>
        <p:spPr>
          <a:xfrm>
            <a:off x="3371301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/>
          </p:nvPr>
        </p:nvSpPr>
        <p:spPr>
          <a:xfrm>
            <a:off x="6301225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71471" y="2997199"/>
            <a:ext cx="2484000" cy="155416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3371301" y="2997199"/>
            <a:ext cx="2484000" cy="155416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6301225" y="2997199"/>
            <a:ext cx="2484000" cy="155416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</p:spTree>
    <p:extLst>
      <p:ext uri="{BB962C8B-B14F-4D97-AF65-F5344CB8AC3E}">
        <p14:creationId xmlns:p14="http://schemas.microsoft.com/office/powerpoint/2010/main" val="18702965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5732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2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 dirty="0"/>
              <a:t>Our team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EB04DA75-89FD-4156-A505-1E7DB066E04B}" type="datetime1">
              <a:rPr lang="ru-RU" smtClean="0"/>
              <a:t>28.07.2022</a:t>
            </a:fld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/>
          </p:nvPr>
        </p:nvSpPr>
        <p:spPr>
          <a:xfrm>
            <a:off x="346071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/>
          </p:nvPr>
        </p:nvSpPr>
        <p:spPr>
          <a:xfrm>
            <a:off x="2504892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/>
          </p:nvPr>
        </p:nvSpPr>
        <p:spPr>
          <a:xfrm>
            <a:off x="4663714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/>
          </p:nvPr>
        </p:nvSpPr>
        <p:spPr>
          <a:xfrm>
            <a:off x="6822535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781300"/>
            <a:ext cx="1944000" cy="158957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517591" y="2781300"/>
            <a:ext cx="1944000" cy="158957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4676408" y="2781300"/>
            <a:ext cx="1944000" cy="158957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6835224" y="2781300"/>
            <a:ext cx="1944000" cy="158957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</p:spTree>
    <p:extLst>
      <p:ext uri="{BB962C8B-B14F-4D97-AF65-F5344CB8AC3E}">
        <p14:creationId xmlns:p14="http://schemas.microsoft.com/office/powerpoint/2010/main" val="31217790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03383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5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 dirty="0"/>
              <a:t>Our team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ED98FF9A-054C-42E4-B8DC-7CAE0FD6E4F3}" type="datetime1">
              <a:rPr lang="ru-RU" smtClean="0"/>
              <a:t>28.07.2022</a:t>
            </a:fld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/>
          </p:nvPr>
        </p:nvSpPr>
        <p:spPr>
          <a:xfrm>
            <a:off x="346071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/>
          </p:nvPr>
        </p:nvSpPr>
        <p:spPr>
          <a:xfrm>
            <a:off x="2016053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/>
          </p:nvPr>
        </p:nvSpPr>
        <p:spPr>
          <a:xfrm>
            <a:off x="3686036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/>
          </p:nvPr>
        </p:nvSpPr>
        <p:spPr>
          <a:xfrm>
            <a:off x="5356019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/>
          </p:nvPr>
        </p:nvSpPr>
        <p:spPr>
          <a:xfrm>
            <a:off x="7026000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637326"/>
            <a:ext cx="1368000" cy="17335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028752" y="2637326"/>
            <a:ext cx="1368000" cy="17335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698730" y="2637326"/>
            <a:ext cx="1368000" cy="17335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5368708" y="2637326"/>
            <a:ext cx="1368000" cy="17335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7038685" y="2637326"/>
            <a:ext cx="1368000" cy="17335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</p:spTree>
    <p:extLst>
      <p:ext uri="{BB962C8B-B14F-4D97-AF65-F5344CB8AC3E}">
        <p14:creationId xmlns:p14="http://schemas.microsoft.com/office/powerpoint/2010/main" val="41742264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6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20632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7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 dirty="0"/>
              <a:t>Our team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E0974521-B4A1-48AD-B9E1-7F9986AABCEC}" type="datetime1">
              <a:rPr lang="ru-RU" smtClean="0"/>
              <a:t>28.07.2022</a:t>
            </a:fld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/>
          </p:nvPr>
        </p:nvSpPr>
        <p:spPr>
          <a:xfrm>
            <a:off x="346071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/>
          </p:nvPr>
        </p:nvSpPr>
        <p:spPr>
          <a:xfrm>
            <a:off x="1756514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/>
          </p:nvPr>
        </p:nvSpPr>
        <p:spPr>
          <a:xfrm>
            <a:off x="3166958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/>
          </p:nvPr>
        </p:nvSpPr>
        <p:spPr>
          <a:xfrm>
            <a:off x="4577402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/>
          </p:nvPr>
        </p:nvSpPr>
        <p:spPr>
          <a:xfrm>
            <a:off x="5987845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2" name="Рисунок 21"/>
          <p:cNvSpPr>
            <a:spLocks noGrp="1" noChangeAspect="1"/>
          </p:cNvSpPr>
          <p:nvPr>
            <p:ph type="pic" sz="quarter" idx="42"/>
          </p:nvPr>
        </p:nvSpPr>
        <p:spPr>
          <a:xfrm>
            <a:off x="7398286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5" y="2429112"/>
            <a:ext cx="1165225" cy="17335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1769214" y="2429112"/>
            <a:ext cx="1165225" cy="17335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179653" y="2429112"/>
            <a:ext cx="1165225" cy="17335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90092" y="2429112"/>
            <a:ext cx="1165225" cy="17335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6000531" y="2429112"/>
            <a:ext cx="1165225" cy="17335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  <p:sp>
        <p:nvSpPr>
          <p:cNvPr id="64" name="Текст 23"/>
          <p:cNvSpPr>
            <a:spLocks noGrp="1"/>
          </p:cNvSpPr>
          <p:nvPr>
            <p:ph type="body" sz="quarter" idx="48" hasCustomPrompt="1"/>
          </p:nvPr>
        </p:nvSpPr>
        <p:spPr>
          <a:xfrm>
            <a:off x="7410970" y="2429112"/>
            <a:ext cx="1165225" cy="173355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lvl1pPr>
            <a:lvl3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4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Surname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Position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3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Functional direction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+mn-lt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C9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email@sibur.ru</a:t>
            </a: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+7 (495) 777 55 00</a:t>
            </a:r>
            <a:b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#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+mn-lt"/>
              </a:rPr>
              <a:t>00 00</a:t>
            </a:r>
          </a:p>
        </p:txBody>
      </p:sp>
    </p:spTree>
    <p:extLst>
      <p:ext uri="{BB962C8B-B14F-4D97-AF65-F5344CB8AC3E}">
        <p14:creationId xmlns:p14="http://schemas.microsoft.com/office/powerpoint/2010/main" val="18576863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751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9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 userDrawn="1"/>
        </p:nvSpPr>
        <p:spPr bwMode="auto">
          <a:xfrm>
            <a:off x="0" y="1131888"/>
            <a:ext cx="9144000" cy="1908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 baseline="0"/>
            </a:lvl1pPr>
          </a:lstStyle>
          <a:p>
            <a:r>
              <a:rPr lang="en-US" dirty="0"/>
              <a:t>Company </a:t>
            </a:r>
            <a:r>
              <a:rPr lang="en-US" dirty="0" err="1"/>
              <a:t>contacns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D221D8E1-95C2-47F0-83E3-0B07ACF98510}" type="datetime1">
              <a:rPr lang="ru-RU" smtClean="0"/>
              <a:t>28.07.2022</a:t>
            </a:fld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921528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www.sibur.ru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3082345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sibur_holding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082345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siburofficial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921528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siburforclients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7403978" y="4005399"/>
            <a:ext cx="1656000" cy="252000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ru-RU" dirty="0"/>
              <a:t>СИБУР </a:t>
            </a:r>
            <a:r>
              <a:rPr lang="ru-RU" dirty="0" err="1"/>
              <a:t>Вконтакте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5243162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СИБУР </a:t>
            </a:r>
            <a:r>
              <a:rPr lang="en-US" dirty="0"/>
              <a:t>twitter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5243162" y="3538117"/>
            <a:ext cx="1656000" cy="252000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US" dirty="0"/>
              <a:t>Facebook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403978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YouTube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2592000" y="1721491"/>
            <a:ext cx="4031219" cy="289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Phone</a:t>
            </a:r>
            <a:r>
              <a:rPr lang="ru-RU" dirty="0"/>
              <a:t>: +7 (495) 777-55-00; +7 (495) 780-55-00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2592000" y="2116778"/>
            <a:ext cx="4031219" cy="289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E-mail: info@sibur.ru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58773" y="1401185"/>
            <a:ext cx="1353913" cy="13528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</a:t>
            </a:r>
            <a:r>
              <a:rPr lang="en-US" dirty="0"/>
              <a:t>code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285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conta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4214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2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 userDrawn="1"/>
        </p:nvSpPr>
        <p:spPr bwMode="auto">
          <a:xfrm>
            <a:off x="0" y="1510917"/>
            <a:ext cx="9144000" cy="30404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 baseline="0"/>
            </a:lvl1pPr>
          </a:lstStyle>
          <a:p>
            <a:r>
              <a:rPr lang="en-US" dirty="0"/>
              <a:t>Company contacts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F2A6290E-EB8D-4F74-8CD4-2EACF446E387}" type="datetime1">
              <a:rPr lang="ru-RU" smtClean="0"/>
              <a:t>28.07.2022</a:t>
            </a:fld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58773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</a:t>
            </a:r>
            <a:r>
              <a:rPr lang="en-US" dirty="0"/>
              <a:t>code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www.sibur.ru</a:t>
            </a:r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819429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sibur_holding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2512327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err="1"/>
              <a:t>Телеграм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siburforclients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6819429" y="4267201"/>
            <a:ext cx="1692000" cy="284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СИБУР </a:t>
            </a:r>
            <a:r>
              <a:rPr lang="ru-RU" dirty="0" err="1"/>
              <a:t>Вконтакте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665877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СИБУР </a:t>
            </a:r>
            <a:r>
              <a:rPr lang="en-US" dirty="0"/>
              <a:t>twitter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2512327" y="2739581"/>
            <a:ext cx="1692000" cy="284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Facebook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4665877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YouTube</a:t>
            </a:r>
            <a:endParaRPr lang="ru-RU" dirty="0"/>
          </a:p>
        </p:txBody>
      </p:sp>
      <p:sp>
        <p:nvSpPr>
          <p:cNvPr id="18" name="Рисунок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512325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</a:t>
            </a:r>
            <a:r>
              <a:rPr lang="en-US" dirty="0"/>
              <a:t>code</a:t>
            </a:r>
            <a:endParaRPr lang="ru-RU" dirty="0"/>
          </a:p>
        </p:txBody>
      </p:sp>
      <p:sp>
        <p:nvSpPr>
          <p:cNvPr id="19" name="Рисунок 6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819429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</a:t>
            </a:r>
            <a:r>
              <a:rPr lang="en-US" dirty="0"/>
              <a:t>code</a:t>
            </a:r>
            <a:endParaRPr lang="ru-RU" dirty="0"/>
          </a:p>
        </p:txBody>
      </p:sp>
      <p:sp>
        <p:nvSpPr>
          <p:cNvPr id="20" name="Рисунок 6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665877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</a:t>
            </a:r>
            <a:r>
              <a:rPr lang="en-US" dirty="0"/>
              <a:t>code</a:t>
            </a:r>
            <a:endParaRPr lang="ru-RU" dirty="0"/>
          </a:p>
        </p:txBody>
      </p:sp>
      <p:sp>
        <p:nvSpPr>
          <p:cNvPr id="21" name="Рисунок 6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58773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</a:t>
            </a:r>
            <a:r>
              <a:rPr lang="en-US" dirty="0"/>
              <a:t>code</a:t>
            </a:r>
            <a:endParaRPr lang="ru-RU" dirty="0"/>
          </a:p>
        </p:txBody>
      </p:sp>
      <p:sp>
        <p:nvSpPr>
          <p:cNvPr id="22" name="Рисунок 6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512325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</a:t>
            </a:r>
            <a:r>
              <a:rPr lang="en-US" dirty="0"/>
              <a:t>code</a:t>
            </a:r>
            <a:endParaRPr lang="ru-RU" dirty="0"/>
          </a:p>
        </p:txBody>
      </p:sp>
      <p:sp>
        <p:nvSpPr>
          <p:cNvPr id="23" name="Рисунок 6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819429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</a:t>
            </a:r>
            <a:r>
              <a:rPr lang="en-US" dirty="0"/>
              <a:t>code</a:t>
            </a:r>
            <a:endParaRPr lang="ru-RU" dirty="0"/>
          </a:p>
        </p:txBody>
      </p:sp>
      <p:sp>
        <p:nvSpPr>
          <p:cNvPr id="24" name="Рисунок 6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665877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</a:t>
            </a:r>
            <a:r>
              <a:rPr lang="en-US" dirty="0"/>
              <a:t>code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358775" y="1131888"/>
            <a:ext cx="3960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Phone</a:t>
            </a:r>
            <a:r>
              <a:rPr lang="ru-RU" dirty="0"/>
              <a:t>: +7 (495) 777-55-00; +7 (495) 780-55-00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4665877" y="1131888"/>
            <a:ext cx="3960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E-mail: info@sibur.ru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6990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5724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66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C0B25729-768F-4B61-B16F-55A1CAEC9A17}" type="datetime1">
              <a:rPr lang="ru-RU" smtClean="0"/>
              <a:t>28.07.2022</a:t>
            </a:fld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353367" y="1211852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353367" y="169521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353367" y="217857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353367" y="266193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7" hasCustomPrompt="1"/>
          </p:nvPr>
        </p:nvSpPr>
        <p:spPr>
          <a:xfrm>
            <a:off x="353367" y="314529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Рисунок 14"/>
          <p:cNvSpPr>
            <a:spLocks noGrp="1"/>
          </p:cNvSpPr>
          <p:nvPr>
            <p:ph type="pic" sz="quarter" idx="28" hasCustomPrompt="1"/>
          </p:nvPr>
        </p:nvSpPr>
        <p:spPr>
          <a:xfrm>
            <a:off x="35336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5" name="Рисунок 14"/>
          <p:cNvSpPr>
            <a:spLocks noGrp="1"/>
          </p:cNvSpPr>
          <p:nvPr>
            <p:ph type="pic" sz="quarter" idx="51" hasCustomPrompt="1"/>
          </p:nvPr>
        </p:nvSpPr>
        <p:spPr>
          <a:xfrm>
            <a:off x="353367" y="362865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7769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8642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57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37F42C7C-9AA4-4B40-B76B-E935277FE489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100358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76872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5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47E0DAC6-A800-43DB-9C84-0B63EF19B13E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624284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10893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3588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78240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6289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5239384" y="113963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5239384" y="1624284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5239384" y="210893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5239384" y="2593588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5239384" y="3078240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5239384" y="404754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5239384" y="356289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4739958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4739958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4739958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4739958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4739958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4739958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4739958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4802299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12814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19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EA8C1389-BB15-4020-B398-712875C61A09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3719046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3719046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3719046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3719046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3719046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3719046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3719046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3219620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3219620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3219620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3219620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3219620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3219620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3219620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9"/>
          </p:nvPr>
        </p:nvSpPr>
        <p:spPr>
          <a:xfrm>
            <a:off x="6728310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80"/>
          </p:nvPr>
        </p:nvSpPr>
        <p:spPr>
          <a:xfrm>
            <a:off x="6728310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81"/>
          </p:nvPr>
        </p:nvSpPr>
        <p:spPr>
          <a:xfrm>
            <a:off x="6728310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82"/>
          </p:nvPr>
        </p:nvSpPr>
        <p:spPr>
          <a:xfrm>
            <a:off x="6728310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83"/>
          </p:nvPr>
        </p:nvSpPr>
        <p:spPr>
          <a:xfrm>
            <a:off x="6728310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84"/>
          </p:nvPr>
        </p:nvSpPr>
        <p:spPr>
          <a:xfrm>
            <a:off x="6728310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85"/>
          </p:nvPr>
        </p:nvSpPr>
        <p:spPr>
          <a:xfrm>
            <a:off x="6728310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86" hasCustomPrompt="1"/>
          </p:nvPr>
        </p:nvSpPr>
        <p:spPr>
          <a:xfrm>
            <a:off x="6228884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87" hasCustomPrompt="1"/>
          </p:nvPr>
        </p:nvSpPr>
        <p:spPr>
          <a:xfrm>
            <a:off x="6228884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88" hasCustomPrompt="1"/>
          </p:nvPr>
        </p:nvSpPr>
        <p:spPr>
          <a:xfrm>
            <a:off x="6228884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89" hasCustomPrompt="1"/>
          </p:nvPr>
        </p:nvSpPr>
        <p:spPr>
          <a:xfrm>
            <a:off x="6228884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90" hasCustomPrompt="1"/>
          </p:nvPr>
        </p:nvSpPr>
        <p:spPr>
          <a:xfrm>
            <a:off x="6228884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91" hasCustomPrompt="1"/>
          </p:nvPr>
        </p:nvSpPr>
        <p:spPr>
          <a:xfrm>
            <a:off x="6228884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92" hasCustomPrompt="1"/>
          </p:nvPr>
        </p:nvSpPr>
        <p:spPr>
          <a:xfrm>
            <a:off x="6228884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35595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37093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93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9" y="290285"/>
            <a:ext cx="5902452" cy="937045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en-US" dirty="0"/>
              <a:t>Name Surname</a:t>
            </a:r>
          </a:p>
          <a:p>
            <a:pPr lvl="0">
              <a:spcAft>
                <a:spcPts val="0"/>
              </a:spcAft>
            </a:pPr>
            <a:r>
              <a:rPr lang="en-US" dirty="0"/>
              <a:t>Position</a:t>
            </a:r>
            <a:br>
              <a:rPr lang="ru-RU" dirty="0"/>
            </a:br>
            <a:r>
              <a:rPr lang="en-US" dirty="0"/>
              <a:t>Company </a:t>
            </a:r>
            <a:r>
              <a:rPr lang="ru-RU" dirty="0"/>
              <a:t>/ </a:t>
            </a:r>
            <a:r>
              <a:rPr lang="en-US" dirty="0"/>
              <a:t>function</a:t>
            </a:r>
            <a:r>
              <a:rPr lang="ru-RU" dirty="0"/>
              <a:t> / </a:t>
            </a:r>
            <a:r>
              <a:rPr lang="en-US" dirty="0"/>
              <a:t>department</a:t>
            </a:r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49"/>
            <a:ext cx="6573598" cy="25703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Event name / place</a:t>
            </a:r>
          </a:p>
          <a:p>
            <a:pPr lvl="0"/>
            <a:r>
              <a:rPr lang="en-US" dirty="0"/>
              <a:t>Date / year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Subtitle </a:t>
            </a:r>
            <a:br>
              <a:rPr lang="ru-RU" dirty="0"/>
            </a:br>
            <a:r>
              <a:rPr lang="en-US" dirty="0"/>
              <a:t>(to be filled in if necessary)</a:t>
            </a:r>
            <a:endParaRPr lang="ru-RU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7155828" y="4595594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Partners for progress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998655" cy="208800"/>
          </a:xfrm>
          <a:prstGeom prst="rect">
            <a:avLst/>
          </a:prstGeom>
          <a:effectLst/>
        </p:spPr>
      </p:pic>
      <p:grpSp>
        <p:nvGrpSpPr>
          <p:cNvPr id="39" name="Группа 3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0" name="Прямоугольник 3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Recommendations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 slide design</a:t>
              </a:r>
            </a:p>
            <a:p>
              <a:pPr marL="0" marR="0" lvl="0" indent="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TEXT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Corporate font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allowed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Arial Narrow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Slide title of at least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Notes of at least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8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pt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4" indent="-88900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3 font sizes shall be used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a slide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CHARTS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single style of charts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fonts of equal size in diagrams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one slide</a:t>
              </a:r>
            </a:p>
            <a:p>
              <a:pPr marL="266700" marR="0" lvl="1" indent="-793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No more than 4 diagrams in one slide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ICONS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Always choose icons’ design in single style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IMAGES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Never distort proportions</a:t>
              </a:r>
            </a:p>
            <a:p>
              <a:pPr marL="266700" marR="0" lvl="1" indent="-84138" algn="l" defTabSz="778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Recommended resolution is no more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 150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ppi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GENERAL RECOMMENDATIONS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 not insert too much of a text </a:t>
              </a:r>
              <a:b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 presentations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simple schemes and graphics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Make slides laconic</a:t>
              </a:r>
              <a:endPara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Группа 41"/>
            <p:cNvGrpSpPr/>
            <p:nvPr userDrawn="1"/>
          </p:nvGrpSpPr>
          <p:grpSpPr>
            <a:xfrm>
              <a:off x="9101894" y="-42611"/>
              <a:ext cx="729687" cy="5155816"/>
              <a:chOff x="9101894" y="-42611"/>
              <a:chExt cx="729687" cy="5155816"/>
            </a:xfrm>
          </p:grpSpPr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61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en-US" sz="700" dirty="0">
                    <a:solidFill>
                      <a:schemeClr val="bg1"/>
                    </a:solidFill>
                  </a:rPr>
                  <a:t>76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9101894" y="-42611"/>
                <a:ext cx="40748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Main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9101894" y="2320575"/>
                <a:ext cx="72968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bg1"/>
                    </a:solidFill>
                  </a:rPr>
                  <a:t>Add.colours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75923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3386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83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7D4EFEBD-2586-4DCA-ABD0-5B68B4031273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2861117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99427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79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785341F9-E0F9-4466-8420-D585A2A11F71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3127096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7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2974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09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2496186" cy="684889"/>
          </a:xfrm>
        </p:spPr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196FCB7-FD24-4C19-8730-BF71AE6829E0}" type="datetime1">
              <a:rPr lang="ru-RU" smtClean="0"/>
              <a:t>28.07.2022</a:t>
            </a:fld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234370" y="439586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4371" y="1959617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234372" y="3471713"/>
            <a:ext cx="648000" cy="648000"/>
          </a:xfr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sz="4400" dirty="0"/>
            </a:lvl1pPr>
          </a:lstStyle>
          <a:p>
            <a:pPr lvl="0" algn="ctr"/>
            <a:r>
              <a:rPr lang="ru-RU" dirty="0"/>
              <a:t>03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068741" y="201894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068741" y="1721925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068741" y="3234021"/>
            <a:ext cx="4716483" cy="1123384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97911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87586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9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B62702B8-6BB1-4D3E-A821-CFF3DA1DA2E2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67053" y="3444258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67055" y="306142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5787191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912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2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C183F676-B3CC-4695-9C8E-98992A9BCC85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16416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67882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841225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16416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678821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841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584350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5850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4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530F7A33-553B-406F-A597-DB547580ECD1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089583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25155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560727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089583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2515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560727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296299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1740735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299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76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EA0B8027-E579-4B2C-B313-6C5E2FC1F05A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1766654" y="1528614"/>
            <a:ext cx="1260000" cy="13388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179297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591940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6004583" y="1528614"/>
            <a:ext cx="1260000" cy="13388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7525225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766654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179297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5919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6004583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752522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5282120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66495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64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BE1D5565-4FAF-4D2E-B370-E532CE6B1395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9359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233171" y="1527175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0" y="3417713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293591" y="3417713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233171" y="3417713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9359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23317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29359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23317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4190445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3467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2774A5C-FB33-4403-A04E-DA52361957C2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40416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2682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913225" y="1520917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58775" y="3417713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2540416" y="3417713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4041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2682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913226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877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254041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4726821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72682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6913225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691322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988189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75608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81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753CA7DE-8645-46B4-9AE1-DBE01749DAAA}" type="datetime1">
              <a:rPr lang="ru-RU" smtClean="0"/>
              <a:t>28.07.2022</a:t>
            </a:fld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089583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25155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549911" y="1520917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520917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354012" y="3417713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089583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2515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549911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296299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2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2089583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2089583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3825155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382515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08</a:t>
            </a:r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72"/>
          </p:nvPr>
        </p:nvSpPr>
        <p:spPr>
          <a:xfrm>
            <a:off x="5549911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55499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09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4"/>
          </p:nvPr>
        </p:nvSpPr>
        <p:spPr>
          <a:xfrm>
            <a:off x="7296299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7296299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7685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oleObject" Target="../embeddings/oleObject27.bin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tags" Target="../tags/tag3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tags" Target="../tags/tag2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vmlDrawing" Target="../drawings/vmlDrawing27.v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theme" Target="../theme/theme2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tags" Target="../tags/tag6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vmlDrawing" Target="../drawings/vmlDrawing57.v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oleObject" Target="../embeddings/oleObject57.bin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tags" Target="../tags/tag61.xml"/><Relationship Id="rId30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oleObject" Target="../embeddings/oleObject81.bin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ags" Target="../tags/tag86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ags" Target="../tags/tag85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81.vml"/><Relationship Id="rId4" Type="http://schemas.openxmlformats.org/officeDocument/2006/relationships/slideLayout" Target="../slideLayouts/slideLayout81.xml"/><Relationship Id="rId9" Type="http://schemas.openxmlformats.org/officeDocument/2006/relationships/theme" Target="../theme/theme4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42" Type="http://schemas.openxmlformats.org/officeDocument/2006/relationships/slideLayout" Target="../slideLayouts/slideLayout127.xml"/><Relationship Id="rId47" Type="http://schemas.openxmlformats.org/officeDocument/2006/relationships/tags" Target="../tags/tag96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40" Type="http://schemas.openxmlformats.org/officeDocument/2006/relationships/slideLayout" Target="../slideLayouts/slideLayout125.xml"/><Relationship Id="rId45" Type="http://schemas.openxmlformats.org/officeDocument/2006/relationships/vmlDrawing" Target="../drawings/vmlDrawing90.v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4" Type="http://schemas.openxmlformats.org/officeDocument/2006/relationships/theme" Target="../theme/theme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Relationship Id="rId43" Type="http://schemas.openxmlformats.org/officeDocument/2006/relationships/slideLayout" Target="../slideLayouts/slideLayout128.xml"/><Relationship Id="rId48" Type="http://schemas.openxmlformats.org/officeDocument/2006/relationships/oleObject" Target="../embeddings/oleObject90.bin"/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46" Type="http://schemas.openxmlformats.org/officeDocument/2006/relationships/tags" Target="../tags/tag95.xml"/><Relationship Id="rId20" Type="http://schemas.openxmlformats.org/officeDocument/2006/relationships/slideLayout" Target="../slideLayouts/slideLayout105.xml"/><Relationship Id="rId41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oleObject" Target="../embeddings/oleObject134.bin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ags" Target="../tags/tag14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tags" Target="../tags/tag140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134.vml"/><Relationship Id="rId4" Type="http://schemas.openxmlformats.org/officeDocument/2006/relationships/slideLayout" Target="../slideLayouts/slideLayout132.xml"/><Relationship Id="rId9" Type="http://schemas.openxmlformats.org/officeDocument/2006/relationships/theme" Target="../theme/theme6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733659484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22" name="Слайд think-cell" r:id="rId30" imgW="270" imgH="270" progId="TCLayout.ActiveDocument.1">
                  <p:embed/>
                </p:oleObj>
              </mc:Choice>
              <mc:Fallback>
                <p:oleObj name="Слайд think-cell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29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Slide title (no more than 2 lines)</a:t>
            </a:r>
            <a:endParaRPr lang="ru-RU" dirty="0"/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18" y="4757635"/>
            <a:ext cx="329472" cy="1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8" y="4757635"/>
            <a:ext cx="5311574" cy="19855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/>
              <a:t> 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7635"/>
            <a:ext cx="955492" cy="1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02B983F-C717-41AE-B3B8-6DF9F8120891}" type="datetime1">
              <a:rPr lang="ru-RU" smtClean="0"/>
              <a:t>28.07.2022</a:t>
            </a:fld>
            <a:endParaRPr lang="en-US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9101894" y="-42611"/>
            <a:ext cx="729687" cy="5155816"/>
            <a:chOff x="9101894" y="-42611"/>
            <a:chExt cx="729687" cy="5155816"/>
          </a:xfrm>
        </p:grpSpPr>
        <p:sp>
          <p:nvSpPr>
            <p:cNvPr id="36" name="Прямоугольник 35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61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4" name="Прямоугольник 53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9234141" y="-42611"/>
              <a:ext cx="4074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Main</a:t>
              </a:r>
              <a:endParaRPr lang="ru-RU" sz="800" dirty="0"/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9101894" y="2320575"/>
              <a:ext cx="7296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Add.colours</a:t>
              </a:r>
              <a:endParaRPr lang="ru-RU" sz="800" dirty="0"/>
            </a:p>
          </p:txBody>
        </p:sp>
        <p:sp>
          <p:nvSpPr>
            <p:cNvPr id="31" name="Прямоугольник 30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8775" y="1131888"/>
            <a:ext cx="8426450" cy="3419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98" y="4783244"/>
            <a:ext cx="688727" cy="144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36" r:id="rId3"/>
    <p:sldLayoutId id="2147484637" r:id="rId4"/>
    <p:sldLayoutId id="2147484638" r:id="rId5"/>
    <p:sldLayoutId id="2147484207" r:id="rId6"/>
    <p:sldLayoutId id="2147484559" r:id="rId7"/>
    <p:sldLayoutId id="2147484581" r:id="rId8"/>
    <p:sldLayoutId id="2147484560" r:id="rId9"/>
    <p:sldLayoutId id="2147484564" r:id="rId10"/>
    <p:sldLayoutId id="2147484566" r:id="rId11"/>
    <p:sldLayoutId id="2147484562" r:id="rId12"/>
    <p:sldLayoutId id="2147484574" r:id="rId13"/>
    <p:sldLayoutId id="2147484563" r:id="rId14"/>
    <p:sldLayoutId id="2147484583" r:id="rId15"/>
    <p:sldLayoutId id="2147484584" r:id="rId16"/>
    <p:sldLayoutId id="2147484561" r:id="rId17"/>
    <p:sldLayoutId id="2147484585" r:id="rId18"/>
    <p:sldLayoutId id="2147484565" r:id="rId19"/>
    <p:sldLayoutId id="2147484567" r:id="rId20"/>
    <p:sldLayoutId id="2147484580" r:id="rId21"/>
    <p:sldLayoutId id="2147484568" r:id="rId22"/>
    <p:sldLayoutId id="2147484582" r:id="rId23"/>
    <p:sldLayoutId id="2147484573" r:id="rId24"/>
    <p:sldLayoutId id="2147484572" r:id="rId25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ru-RU" sz="2000" b="1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0"/>
        </a:spcAft>
        <a:buClr>
          <a:schemeClr val="tx2"/>
        </a:buClr>
        <a:buFont typeface="Wingdings" charset="2"/>
        <a:buNone/>
        <a:defRPr sz="1400" b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200" b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0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90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80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1920" userDrawn="1">
          <p15:clr>
            <a:srgbClr val="F26B43"/>
          </p15:clr>
        </p15:guide>
        <p15:guide id="9" pos="4800" userDrawn="1">
          <p15:clr>
            <a:srgbClr val="F26B43"/>
          </p15:clr>
        </p15:guide>
        <p15:guide id="10" pos="960" userDrawn="1">
          <p15:clr>
            <a:srgbClr val="F26B43"/>
          </p15:clr>
        </p15:guide>
        <p15:guide id="11" pos="2880" userDrawn="1">
          <p15:clr>
            <a:srgbClr val="F26B43"/>
          </p15:clr>
        </p15:guide>
        <p15:guide id="12" orient="horz" pos="957" userDrawn="1">
          <p15:clr>
            <a:srgbClr val="F26B43"/>
          </p15:clr>
        </p15:guide>
        <p15:guide id="13" orient="horz" pos="1914" userDrawn="1">
          <p15:clr>
            <a:srgbClr val="F26B43"/>
          </p15:clr>
        </p15:guide>
        <p15:guide id="14" orient="horz" pos="16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1674401616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58" name="Слайд think-cell" r:id="rId34" imgW="270" imgH="270" progId="TCLayout.ActiveDocument.1">
                  <p:embed/>
                </p:oleObj>
              </mc:Choice>
              <mc:Fallback>
                <p:oleObj name="Слайд think-cell" r:id="rId3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145282"/>
            <a:ext cx="8426451" cy="340128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2" y="353118"/>
            <a:ext cx="8426453" cy="3077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Slide title (no more than 2 lines)</a:t>
            </a:r>
            <a:endParaRPr lang="ru-RU" dirty="0"/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2" y="4755455"/>
            <a:ext cx="324954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2087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/>
              <a:t> 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5" y="4759819"/>
            <a:ext cx="957248" cy="1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5E7912CD-D3B2-4682-8FCE-8B15A6B737B9}" type="datetime1">
              <a:rPr lang="ru-RU" smtClean="0"/>
              <a:t>28.07.2022</a:t>
            </a:fld>
            <a:endParaRPr lang="en-US"/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98" y="4783244"/>
            <a:ext cx="688727" cy="144000"/>
          </a:xfrm>
          <a:prstGeom prst="rect">
            <a:avLst/>
          </a:prstGeom>
          <a:effectLst/>
        </p:spPr>
      </p:pic>
      <p:grpSp>
        <p:nvGrpSpPr>
          <p:cNvPr id="34" name="Группа 33"/>
          <p:cNvGrpSpPr/>
          <p:nvPr userDrawn="1"/>
        </p:nvGrpSpPr>
        <p:grpSpPr>
          <a:xfrm>
            <a:off x="9101894" y="-42611"/>
            <a:ext cx="729687" cy="5155816"/>
            <a:chOff x="9101894" y="-42611"/>
            <a:chExt cx="729687" cy="5155816"/>
          </a:xfrm>
        </p:grpSpPr>
        <p:sp>
          <p:nvSpPr>
            <p:cNvPr id="35" name="Прямоугольник 34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6" name="Прямоугольник 35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4" name="Прямоугольник 43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5" name="Прямоугольник 44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61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9" name="Прямоугольник 48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9234141" y="-42611"/>
              <a:ext cx="4074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Main</a:t>
              </a:r>
              <a:endParaRPr lang="ru-RU" sz="800" dirty="0"/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9101894" y="2320575"/>
              <a:ext cx="7296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Add.colours</a:t>
              </a:r>
              <a:endParaRPr lang="ru-RU" sz="800" dirty="0"/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8" name="Прямоугольник 57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61" name="Прямоугольник 60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60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22" r:id="rId9"/>
    <p:sldLayoutId id="2147484711" r:id="rId10"/>
    <p:sldLayoutId id="2147484712" r:id="rId11"/>
    <p:sldLayoutId id="2147484713" r:id="rId12"/>
    <p:sldLayoutId id="2147484714" r:id="rId13"/>
    <p:sldLayoutId id="2147484715" r:id="rId14"/>
    <p:sldLayoutId id="2147484716" r:id="rId15"/>
    <p:sldLayoutId id="2147484740" r:id="rId16"/>
    <p:sldLayoutId id="2147484741" r:id="rId17"/>
    <p:sldLayoutId id="2147484742" r:id="rId18"/>
    <p:sldLayoutId id="2147484745" r:id="rId19"/>
    <p:sldLayoutId id="2147484746" r:id="rId20"/>
    <p:sldLayoutId id="2147484747" r:id="rId21"/>
    <p:sldLayoutId id="2147484748" r:id="rId22"/>
    <p:sldLayoutId id="2147484743" r:id="rId23"/>
    <p:sldLayoutId id="2147484744" r:id="rId24"/>
    <p:sldLayoutId id="2147484717" r:id="rId25"/>
    <p:sldLayoutId id="2147484718" r:id="rId26"/>
    <p:sldLayoutId id="2147484719" r:id="rId27"/>
    <p:sldLayoutId id="2147484720" r:id="rId28"/>
    <p:sldLayoutId id="2147484721" r:id="rId2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baseline="0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670967910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28" name="Слайд think-cell" r:id="rId28" imgW="270" imgH="270" progId="TCLayout.ActiveDocument.1">
                  <p:embed/>
                </p:oleObj>
              </mc:Choice>
              <mc:Fallback>
                <p:oleObj name="Слайд think-cell" r:id="rId28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27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47883"/>
            <a:ext cx="8426451" cy="672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Slide title (no more than 2 lines)</a:t>
            </a:r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9" y="4755454"/>
            <a:ext cx="531784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/>
              <a:t> 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37849" y="4760860"/>
            <a:ext cx="958450" cy="1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C5123DB2-F2F1-49D2-81B6-CA551EC4E729}" type="datetime1">
              <a:rPr lang="ru-RU" smtClean="0"/>
              <a:t>28.07.2022</a:t>
            </a:fld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8774" y="1145282"/>
            <a:ext cx="8426452" cy="34060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98" y="4783244"/>
            <a:ext cx="688727" cy="144000"/>
          </a:xfrm>
          <a:prstGeom prst="rect">
            <a:avLst/>
          </a:prstGeom>
          <a:effectLst/>
        </p:spPr>
      </p:pic>
      <p:sp>
        <p:nvSpPr>
          <p:cNvPr id="34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 sz="800" smtClean="0"/>
            </a:lvl1pPr>
          </a:lstStyle>
          <a:p>
            <a:fld id="{31ED88B6-9D2D-479B-ABA6-BAE9EF28FCC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5" name="Группа 34"/>
          <p:cNvGrpSpPr/>
          <p:nvPr userDrawn="1"/>
        </p:nvGrpSpPr>
        <p:grpSpPr>
          <a:xfrm>
            <a:off x="9101894" y="-42611"/>
            <a:ext cx="729687" cy="5155816"/>
            <a:chOff x="9101894" y="-42611"/>
            <a:chExt cx="729687" cy="5155816"/>
          </a:xfrm>
        </p:grpSpPr>
        <p:sp>
          <p:nvSpPr>
            <p:cNvPr id="36" name="Прямоугольник 35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9" name="Прямоугольник 38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4" name="Прямоугольник 43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5" name="Прямоугольник 44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61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9" name="Прямоугольник 48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9234141" y="-42611"/>
              <a:ext cx="4074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Main</a:t>
              </a:r>
              <a:endParaRPr lang="ru-RU" sz="800" dirty="0"/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9101894" y="2320575"/>
              <a:ext cx="7296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Add.colours</a:t>
              </a:r>
              <a:endParaRPr lang="ru-RU" sz="800" dirty="0"/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8" name="Прямоугольник 57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5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6" r:id="rId2"/>
    <p:sldLayoutId id="2147484684" r:id="rId3"/>
    <p:sldLayoutId id="2147484686" r:id="rId4"/>
    <p:sldLayoutId id="2147484685" r:id="rId5"/>
    <p:sldLayoutId id="2147484672" r:id="rId6"/>
    <p:sldLayoutId id="2147484674" r:id="rId7"/>
    <p:sldLayoutId id="2147484673" r:id="rId8"/>
    <p:sldLayoutId id="2147484752" r:id="rId9"/>
    <p:sldLayoutId id="2147484753" r:id="rId10"/>
    <p:sldLayoutId id="2147484754" r:id="rId11"/>
    <p:sldLayoutId id="2147484675" r:id="rId12"/>
    <p:sldLayoutId id="2147484676" r:id="rId13"/>
    <p:sldLayoutId id="2147484751" r:id="rId14"/>
    <p:sldLayoutId id="2147484677" r:id="rId15"/>
    <p:sldLayoutId id="2147484749" r:id="rId16"/>
    <p:sldLayoutId id="2147484750" r:id="rId17"/>
    <p:sldLayoutId id="2147484681" r:id="rId18"/>
    <p:sldLayoutId id="2147484682" r:id="rId19"/>
    <p:sldLayoutId id="2147484683" r:id="rId20"/>
    <p:sldLayoutId id="2147484678" r:id="rId21"/>
    <p:sldLayoutId id="2147484679" r:id="rId22"/>
    <p:sldLayoutId id="2147484680" r:id="rId2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lang="ru-RU" sz="140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2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0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4800" userDrawn="1">
          <p15:clr>
            <a:srgbClr val="F26B43"/>
          </p15:clr>
        </p15:guide>
        <p15:guide id="8" orient="horz" pos="1915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960" userDrawn="1">
          <p15:clr>
            <a:srgbClr val="F26B43"/>
          </p15:clr>
        </p15:guide>
        <p15:guide id="11" pos="1920" userDrawn="1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orient="horz" pos="962" userDrawn="1">
          <p15:clr>
            <a:srgbClr val="F26B43"/>
          </p15:clr>
        </p15:guide>
        <p15:guide id="14" orient="horz" pos="16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129143303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68" name="Слайд think-cell" r:id="rId13" imgW="270" imgH="270" progId="TCLayout.ActiveDocument.1">
                  <p:embed/>
                </p:oleObj>
              </mc:Choice>
              <mc:Fallback>
                <p:oleObj name="Слайд think-cell" r:id="rId13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12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45282"/>
            <a:ext cx="8405216" cy="340128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2" y="353118"/>
            <a:ext cx="8426453" cy="6695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Slide title (no more than 2 lines)</a:t>
            </a:r>
            <a:endParaRPr lang="ru-RU" dirty="0"/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2" y="4755455"/>
            <a:ext cx="324954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2087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/>
              <a:t> 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5" y="4759819"/>
            <a:ext cx="957248" cy="1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4B46FE5E-8E3D-468D-B7D4-62BE94A0FA00}" type="datetime1">
              <a:rPr lang="ru-RU" smtClean="0"/>
              <a:t>28.07.2022</a:t>
            </a:fld>
            <a:endParaRPr lang="en-US" dirty="0"/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98" y="4783244"/>
            <a:ext cx="688727" cy="144000"/>
          </a:xfrm>
          <a:prstGeom prst="rect">
            <a:avLst/>
          </a:prstGeom>
          <a:effectLst/>
        </p:spPr>
      </p:pic>
      <p:grpSp>
        <p:nvGrpSpPr>
          <p:cNvPr id="34" name="Группа 33"/>
          <p:cNvGrpSpPr/>
          <p:nvPr userDrawn="1"/>
        </p:nvGrpSpPr>
        <p:grpSpPr>
          <a:xfrm>
            <a:off x="9101894" y="-42611"/>
            <a:ext cx="729687" cy="5155816"/>
            <a:chOff x="9101894" y="-42611"/>
            <a:chExt cx="729687" cy="5155816"/>
          </a:xfrm>
        </p:grpSpPr>
        <p:sp>
          <p:nvSpPr>
            <p:cNvPr id="35" name="Прямоугольник 34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6" name="Прямоугольник 35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4" name="Прямоугольник 43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5" name="Прямоугольник 44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61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9" name="Прямоугольник 48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9234141" y="-42611"/>
              <a:ext cx="4074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Main</a:t>
              </a:r>
              <a:endParaRPr lang="ru-RU" sz="800" dirty="0"/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9101894" y="2320575"/>
              <a:ext cx="7296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Add.colours</a:t>
              </a:r>
              <a:endParaRPr lang="ru-RU" sz="800" dirty="0"/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8" name="Прямоугольник 57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61" name="Прямоугольник 60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9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55" r:id="rId2"/>
    <p:sldLayoutId id="2147484737" r:id="rId3"/>
    <p:sldLayoutId id="2147484736" r:id="rId4"/>
    <p:sldLayoutId id="2147484735" r:id="rId5"/>
    <p:sldLayoutId id="2147484734" r:id="rId6"/>
    <p:sldLayoutId id="2147484729" r:id="rId7"/>
    <p:sldLayoutId id="2147484730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b="1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1958674096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17" name="Слайд think-cell" r:id="rId48" imgW="270" imgH="270" progId="TCLayout.ActiveDocument.1">
                  <p:embed/>
                </p:oleObj>
              </mc:Choice>
              <mc:Fallback>
                <p:oleObj name="Слайд think-cell" r:id="rId48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47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Slide title (no more than 2 lines)</a:t>
            </a:r>
            <a:endParaRPr lang="ru-RU" dirty="0"/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4" y="4754388"/>
            <a:ext cx="323197" cy="20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11643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/>
              <a:t> 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5454"/>
            <a:ext cx="955492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FA1A3975-D602-48BD-83A3-6EE1FEDADAA4}" type="datetime1">
              <a:rPr lang="ru-RU" smtClean="0"/>
              <a:t>28.07.2022</a:t>
            </a:fld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8774" y="1131889"/>
            <a:ext cx="8426451" cy="34146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98" y="4783244"/>
            <a:ext cx="688727" cy="144000"/>
          </a:xfrm>
          <a:prstGeom prst="rect">
            <a:avLst/>
          </a:prstGeom>
          <a:effectLst/>
        </p:spPr>
      </p:pic>
      <p:grpSp>
        <p:nvGrpSpPr>
          <p:cNvPr id="33" name="Группа 32"/>
          <p:cNvGrpSpPr/>
          <p:nvPr userDrawn="1"/>
        </p:nvGrpSpPr>
        <p:grpSpPr>
          <a:xfrm>
            <a:off x="9101894" y="-42611"/>
            <a:ext cx="729687" cy="5155816"/>
            <a:chOff x="9101894" y="-42611"/>
            <a:chExt cx="729687" cy="5155816"/>
          </a:xfrm>
        </p:grpSpPr>
        <p:sp>
          <p:nvSpPr>
            <p:cNvPr id="34" name="Прямоугольник 33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5" name="Прямоугольник 34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6" name="Прямоугольник 35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38" name="Прямоугольник 37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4" name="Прямоугольник 43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61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5" name="Прямоугольник 44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Прямоугольник 48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9234141" y="-42611"/>
              <a:ext cx="4074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Main</a:t>
              </a:r>
              <a:endParaRPr lang="ru-RU" sz="800" dirty="0"/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9101894" y="2320575"/>
              <a:ext cx="7296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Add.colours</a:t>
              </a:r>
              <a:endParaRPr lang="ru-RU" sz="800" dirty="0"/>
            </a:p>
          </p:txBody>
        </p:sp>
        <p:sp>
          <p:nvSpPr>
            <p:cNvPr id="54" name="Прямоугольник 53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61" name="Прямоугольник 60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612" r:id="rId2"/>
    <p:sldLayoutId id="2147484631" r:id="rId3"/>
    <p:sldLayoutId id="2147484635" r:id="rId4"/>
    <p:sldLayoutId id="2147484622" r:id="rId5"/>
    <p:sldLayoutId id="2147484621" r:id="rId6"/>
    <p:sldLayoutId id="2147484633" r:id="rId7"/>
    <p:sldLayoutId id="2147484615" r:id="rId8"/>
    <p:sldLayoutId id="2147484619" r:id="rId9"/>
    <p:sldLayoutId id="2147484617" r:id="rId10"/>
    <p:sldLayoutId id="2147484618" r:id="rId11"/>
    <p:sldLayoutId id="2147484614" r:id="rId12"/>
    <p:sldLayoutId id="2147484616" r:id="rId13"/>
    <p:sldLayoutId id="2147484620" r:id="rId14"/>
    <p:sldLayoutId id="2147484634" r:id="rId15"/>
    <p:sldLayoutId id="2147484695" r:id="rId16"/>
    <p:sldLayoutId id="2147484632" r:id="rId17"/>
    <p:sldLayoutId id="2147484696" r:id="rId18"/>
    <p:sldLayoutId id="2147484629" r:id="rId19"/>
    <p:sldLayoutId id="2147484670" r:id="rId20"/>
    <p:sldLayoutId id="2147484697" r:id="rId21"/>
    <p:sldLayoutId id="2147484698" r:id="rId22"/>
    <p:sldLayoutId id="2147484541" r:id="rId23"/>
    <p:sldLayoutId id="2147484613" r:id="rId24"/>
    <p:sldLayoutId id="2147484624" r:id="rId25"/>
    <p:sldLayoutId id="2147484623" r:id="rId26"/>
    <p:sldLayoutId id="2147484627" r:id="rId27"/>
    <p:sldLayoutId id="2147484628" r:id="rId28"/>
    <p:sldLayoutId id="2147484605" r:id="rId29"/>
    <p:sldLayoutId id="2147484542" r:id="rId30"/>
    <p:sldLayoutId id="2147484604" r:id="rId31"/>
    <p:sldLayoutId id="2147484663" r:id="rId32"/>
    <p:sldLayoutId id="2147484664" r:id="rId33"/>
    <p:sldLayoutId id="2147484665" r:id="rId34"/>
    <p:sldLayoutId id="2147484666" r:id="rId35"/>
    <p:sldLayoutId id="2147484667" r:id="rId36"/>
    <p:sldLayoutId id="2147484668" r:id="rId37"/>
    <p:sldLayoutId id="2147484543" r:id="rId38"/>
    <p:sldLayoutId id="2147484544" r:id="rId39"/>
    <p:sldLayoutId id="2147484756" r:id="rId40"/>
    <p:sldLayoutId id="2147484606" r:id="rId41"/>
    <p:sldLayoutId id="2147484757" r:id="rId42"/>
    <p:sldLayoutId id="2147484546" r:id="rId4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lang="ru-RU" sz="140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2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0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2880" userDrawn="1">
          <p15:clr>
            <a:srgbClr val="F26B43"/>
          </p15:clr>
        </p15:guide>
        <p15:guide id="8" pos="1920" userDrawn="1">
          <p15:clr>
            <a:srgbClr val="F26B43"/>
          </p15:clr>
        </p15:guide>
        <p15:guide id="9" pos="960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1" pos="4800" userDrawn="1">
          <p15:clr>
            <a:srgbClr val="F26B43"/>
          </p15:clr>
        </p15:guide>
        <p15:guide id="12" orient="horz" pos="1915" userDrawn="1">
          <p15:clr>
            <a:srgbClr val="F26B43"/>
          </p15:clr>
        </p15:guide>
        <p15:guide id="13" orient="horz" pos="645" userDrawn="1">
          <p15:clr>
            <a:srgbClr val="F26B43"/>
          </p15:clr>
        </p15:guide>
        <p15:guide id="14" orient="horz" pos="962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49395081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22" name="Слайд think-cell" r:id="rId13" imgW="270" imgH="270" progId="TCLayout.ActiveDocument.1">
                  <p:embed/>
                </p:oleObj>
              </mc:Choice>
              <mc:Fallback>
                <p:oleObj name="Слайд think-cell" r:id="rId13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12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131887"/>
            <a:ext cx="8426451" cy="341792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2" y="339723"/>
            <a:ext cx="8423271" cy="6829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Slide title (no more than 2 lines)</a:t>
            </a:r>
            <a:endParaRPr lang="ru-RU" dirty="0"/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2" y="4755453"/>
            <a:ext cx="322438" cy="2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98" y="4783244"/>
            <a:ext cx="688727" cy="144000"/>
          </a:xfrm>
          <a:prstGeom prst="rect">
            <a:avLst/>
          </a:prstGeom>
          <a:effectLst/>
        </p:spPr>
      </p:pic>
      <p:grpSp>
        <p:nvGrpSpPr>
          <p:cNvPr id="34" name="Группа 33"/>
          <p:cNvGrpSpPr/>
          <p:nvPr userDrawn="1"/>
        </p:nvGrpSpPr>
        <p:grpSpPr>
          <a:xfrm>
            <a:off x="9101894" y="-42611"/>
            <a:ext cx="729687" cy="5155816"/>
            <a:chOff x="9101894" y="-42611"/>
            <a:chExt cx="729687" cy="5155816"/>
          </a:xfrm>
        </p:grpSpPr>
        <p:sp>
          <p:nvSpPr>
            <p:cNvPr id="35" name="Прямоугольник 34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6" name="Прямоугольник 35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4" name="Прямоугольник 43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5" name="Прямоугольник 44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61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en-US" sz="700" dirty="0">
                  <a:solidFill>
                    <a:schemeClr val="bg1"/>
                  </a:solidFill>
                </a:rPr>
                <a:t>76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9" name="Прямоугольник 48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9234141" y="-42611"/>
              <a:ext cx="4074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Main</a:t>
              </a:r>
              <a:endParaRPr lang="ru-RU" sz="800" dirty="0"/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9101894" y="2320575"/>
              <a:ext cx="7296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Add.colours</a:t>
              </a:r>
              <a:endParaRPr lang="ru-RU" sz="800" dirty="0"/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8" name="Прямоугольник 57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61" name="Прямоугольник 60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68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9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2140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98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Инвестиционная программа </a:t>
            </a:r>
            <a:br>
              <a:rPr lang="ru-RU" dirty="0"/>
            </a:br>
            <a:r>
              <a:rPr lang="ru-RU" dirty="0"/>
              <a:t>АО «ТГК-16»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09421" y="4354067"/>
            <a:ext cx="13997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Август 2022 г.</a:t>
            </a:r>
          </a:p>
        </p:txBody>
      </p:sp>
    </p:spTree>
    <p:extLst>
      <p:ext uri="{BB962C8B-B14F-4D97-AF65-F5344CB8AC3E}">
        <p14:creationId xmlns:p14="http://schemas.microsoft.com/office/powerpoint/2010/main" val="93781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 bwMode="auto">
          <a:xfrm>
            <a:off x="434223" y="2605625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433193" y="2083289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517218" y="1119933"/>
            <a:ext cx="244254" cy="24425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3261988-29CF-4419-9B02-A8BB41021CE1}"/>
              </a:ext>
            </a:extLst>
          </p:cNvPr>
          <p:cNvCxnSpPr>
            <a:cxnSpLocks/>
          </p:cNvCxnSpPr>
          <p:nvPr/>
        </p:nvCxnSpPr>
        <p:spPr>
          <a:xfrm flipH="1">
            <a:off x="1072778" y="793245"/>
            <a:ext cx="732945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7">
            <a:extLst>
              <a:ext uri="{FF2B5EF4-FFF2-40B4-BE49-F238E27FC236}">
                <a16:creationId xmlns:a16="http://schemas.microsoft.com/office/drawing/2014/main" id="{B8CDBDE1-51FF-4C60-BA60-FDC36EEF9AA1}"/>
              </a:ext>
            </a:extLst>
          </p:cNvPr>
          <p:cNvSpPr/>
          <p:nvPr/>
        </p:nvSpPr>
        <p:spPr>
          <a:xfrm>
            <a:off x="1073164" y="341799"/>
            <a:ext cx="7311962" cy="41549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8C95"/>
                </a:solidFill>
                <a:latin typeface="+mj-lt"/>
                <a:ea typeface="+mj-ea"/>
                <a:cs typeface="+mj-cs"/>
              </a:rPr>
              <a:t>Краткая характеристика предприятия: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 flipH="1">
            <a:off x="632462" y="1226820"/>
            <a:ext cx="5737858" cy="76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6858E9-B75D-48D3-905D-40C888FBA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78" y="1004531"/>
            <a:ext cx="8317388" cy="3246741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225"/>
              </a:spcBef>
            </a:pPr>
            <a:r>
              <a:rPr lang="ru-RU" sz="1200" dirty="0">
                <a:solidFill>
                  <a:schemeClr val="bg1"/>
                </a:solidFill>
              </a:rPr>
              <a:t>     </a:t>
            </a:r>
            <a:r>
              <a:rPr lang="ru-RU" sz="1200" kern="1200" dirty="0">
                <a:solidFill>
                  <a:schemeClr val="tx1"/>
                </a:solidFill>
              </a:rPr>
              <a:t>АО «ТГК-16» является генерирующим предприятием в составе СИБУР.</a:t>
            </a:r>
          </a:p>
          <a:p>
            <a:pPr algn="just">
              <a:lnSpc>
                <a:spcPct val="120000"/>
              </a:lnSpc>
              <a:spcBef>
                <a:spcPts val="225"/>
              </a:spcBef>
            </a:pPr>
            <a:r>
              <a:rPr lang="ru-RU" sz="1200" kern="1200" dirty="0">
                <a:solidFill>
                  <a:schemeClr val="tx1"/>
                </a:solidFill>
              </a:rPr>
              <a:t>     </a:t>
            </a:r>
            <a:r>
              <a:rPr lang="ru-RU" sz="1200" b="0" kern="1200" dirty="0">
                <a:solidFill>
                  <a:schemeClr val="tx1"/>
                </a:solidFill>
              </a:rPr>
              <a:t>В имущественный комплекс АО «ТГК-16» входят  Казанская ТЭЦ-3 и Нижнекамская ТЭЦ (ПТК-1), основным предназначением которых является энергообеспечение крупных промышленных узлов нефтегазохимического комплекса Республики Татарстан.</a:t>
            </a:r>
          </a:p>
          <a:p>
            <a:pPr algn="just">
              <a:lnSpc>
                <a:spcPct val="120000"/>
              </a:lnSpc>
              <a:spcBef>
                <a:spcPts val="225"/>
              </a:spcBef>
              <a:buFont typeface="Wingdings" panose="05000000000000000000" pitchFamily="2" charset="2"/>
              <a:buChar char="Ø"/>
            </a:pPr>
            <a:r>
              <a:rPr lang="ru-RU" sz="1200" kern="1200" dirty="0">
                <a:solidFill>
                  <a:schemeClr val="tx1"/>
                </a:solidFill>
              </a:rPr>
              <a:t> Казанская Теплоэлектроцентраль-3. </a:t>
            </a:r>
            <a:r>
              <a:rPr lang="ru-RU" sz="1200" b="0" kern="1200" dirty="0">
                <a:solidFill>
                  <a:schemeClr val="tx1"/>
                </a:solidFill>
              </a:rPr>
              <a:t>Сокращенное наименование: Казанская ТЭЦ-3  (КТЭЦ-3). Место нахождения: ул. Северо-Западная, д.1, г. Казань, Республика Татарстан, Российская Федерация, 420051.</a:t>
            </a:r>
          </a:p>
          <a:p>
            <a:pPr algn="just">
              <a:lnSpc>
                <a:spcPct val="120000"/>
              </a:lnSpc>
              <a:spcBef>
                <a:spcPts val="225"/>
              </a:spcBef>
              <a:buFont typeface="Wingdings" panose="05000000000000000000" pitchFamily="2" charset="2"/>
              <a:buChar char="Ø"/>
            </a:pPr>
            <a:r>
              <a:rPr lang="ru-RU" sz="1200" kern="1200" dirty="0">
                <a:solidFill>
                  <a:schemeClr val="tx1"/>
                </a:solidFill>
              </a:rPr>
              <a:t> Нижнекамская Теплоэлектроцентраль (ПТК-1). </a:t>
            </a:r>
            <a:r>
              <a:rPr lang="ru-RU" sz="1200" b="0" kern="1200" dirty="0">
                <a:solidFill>
                  <a:schemeClr val="tx1"/>
                </a:solidFill>
              </a:rPr>
              <a:t>Сокращенное наименование: Нижнекамская ТЭЦ (ПТК-1) (</a:t>
            </a:r>
            <a:r>
              <a:rPr lang="ru-RU" sz="1200" b="0" kern="1200" dirty="0" err="1">
                <a:solidFill>
                  <a:schemeClr val="tx1"/>
                </a:solidFill>
              </a:rPr>
              <a:t>НкТЭЦ</a:t>
            </a:r>
            <a:r>
              <a:rPr lang="ru-RU" sz="1200" b="0" kern="1200" dirty="0">
                <a:solidFill>
                  <a:schemeClr val="tx1"/>
                </a:solidFill>
              </a:rPr>
              <a:t> (ПТК-1)). Место нахождения: Промзона,  г. Нижнекамск, Республика Татарстан, Российская Федерация, 423570. </a:t>
            </a:r>
          </a:p>
          <a:p>
            <a:pPr algn="just">
              <a:lnSpc>
                <a:spcPct val="120000"/>
              </a:lnSpc>
              <a:spcBef>
                <a:spcPts val="225"/>
              </a:spcBef>
            </a:pPr>
            <a:endParaRPr lang="ru-RU" sz="1200" kern="12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225"/>
              </a:spcBef>
            </a:pPr>
            <a:r>
              <a:rPr lang="ru-RU" sz="1200" kern="1200" dirty="0">
                <a:solidFill>
                  <a:schemeClr val="tx1"/>
                </a:solidFill>
              </a:rPr>
              <a:t>    </a:t>
            </a:r>
            <a:r>
              <a:rPr lang="ru-RU" sz="1200" b="0" kern="1200" dirty="0">
                <a:solidFill>
                  <a:schemeClr val="tx1"/>
                </a:solidFill>
              </a:rPr>
              <a:t>Установленная электрическая мощность генерирующих объектов АО «ТГК-16» составляет </a:t>
            </a:r>
            <a:r>
              <a:rPr lang="ru-RU" sz="1200" kern="1200" dirty="0">
                <a:solidFill>
                  <a:schemeClr val="tx1"/>
                </a:solidFill>
              </a:rPr>
              <a:t>1669,6 МВт, </a:t>
            </a:r>
            <a:r>
              <a:rPr lang="ru-RU" sz="1200" b="0" kern="1200" dirty="0">
                <a:solidFill>
                  <a:schemeClr val="tx1"/>
                </a:solidFill>
              </a:rPr>
              <a:t>установленная тепловая мощность значительна и достигает</a:t>
            </a:r>
            <a:r>
              <a:rPr lang="ru-RU" sz="1200" kern="1200" dirty="0">
                <a:solidFill>
                  <a:schemeClr val="tx1"/>
                </a:solidFill>
              </a:rPr>
              <a:t> 6136 Гкал/ч.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3261988-29CF-4419-9B02-A8BB41021CE1}"/>
              </a:ext>
            </a:extLst>
          </p:cNvPr>
          <p:cNvCxnSpPr>
            <a:cxnSpLocks/>
          </p:cNvCxnSpPr>
          <p:nvPr/>
        </p:nvCxnSpPr>
        <p:spPr>
          <a:xfrm flipH="1">
            <a:off x="517218" y="3924300"/>
            <a:ext cx="8302148" cy="762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17C5D0-B390-4388-BECC-3B34073D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952" y="4755453"/>
            <a:ext cx="322438" cy="200733"/>
          </a:xfrm>
        </p:spPr>
        <p:txBody>
          <a:bodyPr/>
          <a:lstStyle/>
          <a:p>
            <a:fld id="{3E523BD4-82A3-45A5-840E-5A8E9E7619C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81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36">
            <a:extLst>
              <a:ext uri="{FF2B5EF4-FFF2-40B4-BE49-F238E27FC236}">
                <a16:creationId xmlns:a16="http://schemas.microsoft.com/office/drawing/2014/main" id="{527C0797-511E-4D94-8BDA-2BCCB8E7AC70}"/>
              </a:ext>
            </a:extLst>
          </p:cNvPr>
          <p:cNvSpPr/>
          <p:nvPr/>
        </p:nvSpPr>
        <p:spPr>
          <a:xfrm rot="10800000">
            <a:off x="-6940" y="1369219"/>
            <a:ext cx="1080103" cy="2707343"/>
          </a:xfrm>
          <a:custGeom>
            <a:avLst/>
            <a:gdLst>
              <a:gd name="connsiteX0" fmla="*/ 0 w 4045952"/>
              <a:gd name="connsiteY0" fmla="*/ 2022976 h 4045952"/>
              <a:gd name="connsiteX1" fmla="*/ 2022976 w 4045952"/>
              <a:gd name="connsiteY1" fmla="*/ 0 h 4045952"/>
              <a:gd name="connsiteX2" fmla="*/ 4045952 w 4045952"/>
              <a:gd name="connsiteY2" fmla="*/ 2022976 h 4045952"/>
              <a:gd name="connsiteX3" fmla="*/ 2022976 w 4045952"/>
              <a:gd name="connsiteY3" fmla="*/ 4045952 h 4045952"/>
              <a:gd name="connsiteX4" fmla="*/ 0 w 4045952"/>
              <a:gd name="connsiteY4" fmla="*/ 2022976 h 4045952"/>
              <a:gd name="connsiteX0" fmla="*/ 4045952 w 4137392"/>
              <a:gd name="connsiteY0" fmla="*/ 2022976 h 4045952"/>
              <a:gd name="connsiteX1" fmla="*/ 2022976 w 4137392"/>
              <a:gd name="connsiteY1" fmla="*/ 4045952 h 4045952"/>
              <a:gd name="connsiteX2" fmla="*/ 0 w 4137392"/>
              <a:gd name="connsiteY2" fmla="*/ 2022976 h 4045952"/>
              <a:gd name="connsiteX3" fmla="*/ 2022976 w 4137392"/>
              <a:gd name="connsiteY3" fmla="*/ 0 h 4045952"/>
              <a:gd name="connsiteX4" fmla="*/ 4137392 w 4137392"/>
              <a:gd name="connsiteY4" fmla="*/ 2114416 h 4045952"/>
              <a:gd name="connsiteX0" fmla="*/ 4045952 w 4045952"/>
              <a:gd name="connsiteY0" fmla="*/ 2022976 h 4045952"/>
              <a:gd name="connsiteX1" fmla="*/ 2022976 w 4045952"/>
              <a:gd name="connsiteY1" fmla="*/ 4045952 h 4045952"/>
              <a:gd name="connsiteX2" fmla="*/ 0 w 4045952"/>
              <a:gd name="connsiteY2" fmla="*/ 2022976 h 4045952"/>
              <a:gd name="connsiteX3" fmla="*/ 2022976 w 4045952"/>
              <a:gd name="connsiteY3" fmla="*/ 0 h 4045952"/>
              <a:gd name="connsiteX0" fmla="*/ 2022976 w 2022976"/>
              <a:gd name="connsiteY0" fmla="*/ 4045952 h 4045952"/>
              <a:gd name="connsiteX1" fmla="*/ 0 w 2022976"/>
              <a:gd name="connsiteY1" fmla="*/ 2022976 h 4045952"/>
              <a:gd name="connsiteX2" fmla="*/ 2022976 w 2022976"/>
              <a:gd name="connsiteY2" fmla="*/ 0 h 4045952"/>
              <a:gd name="connsiteX0" fmla="*/ 2028559 w 2028559"/>
              <a:gd name="connsiteY0" fmla="*/ 4126993 h 4126993"/>
              <a:gd name="connsiteX1" fmla="*/ 5583 w 2028559"/>
              <a:gd name="connsiteY1" fmla="*/ 2104017 h 4126993"/>
              <a:gd name="connsiteX2" fmla="*/ 1445300 w 2028559"/>
              <a:gd name="connsiteY2" fmla="*/ 173879 h 4126993"/>
              <a:gd name="connsiteX3" fmla="*/ 2028559 w 2028559"/>
              <a:gd name="connsiteY3" fmla="*/ 81041 h 4126993"/>
              <a:gd name="connsiteX0" fmla="*/ 2028559 w 2028559"/>
              <a:gd name="connsiteY0" fmla="*/ 4045952 h 4045952"/>
              <a:gd name="connsiteX1" fmla="*/ 5583 w 2028559"/>
              <a:gd name="connsiteY1" fmla="*/ 2022976 h 4045952"/>
              <a:gd name="connsiteX2" fmla="*/ 1445300 w 2028559"/>
              <a:gd name="connsiteY2" fmla="*/ 92838 h 4045952"/>
              <a:gd name="connsiteX3" fmla="*/ 2028559 w 2028559"/>
              <a:gd name="connsiteY3" fmla="*/ 0 h 4045952"/>
              <a:gd name="connsiteX0" fmla="*/ 2029800 w 2029800"/>
              <a:gd name="connsiteY0" fmla="*/ 4045952 h 4045952"/>
              <a:gd name="connsiteX1" fmla="*/ 6824 w 2029800"/>
              <a:gd name="connsiteY1" fmla="*/ 2022976 h 4045952"/>
              <a:gd name="connsiteX2" fmla="*/ 1446541 w 2029800"/>
              <a:gd name="connsiteY2" fmla="*/ 92838 h 4045952"/>
              <a:gd name="connsiteX3" fmla="*/ 2029800 w 2029800"/>
              <a:gd name="connsiteY3" fmla="*/ 0 h 4045952"/>
              <a:gd name="connsiteX0" fmla="*/ 2032342 w 2032342"/>
              <a:gd name="connsiteY0" fmla="*/ 4045952 h 4045952"/>
              <a:gd name="connsiteX1" fmla="*/ 9366 w 2032342"/>
              <a:gd name="connsiteY1" fmla="*/ 2022976 h 4045952"/>
              <a:gd name="connsiteX2" fmla="*/ 1449083 w 2032342"/>
              <a:gd name="connsiteY2" fmla="*/ 92838 h 4045952"/>
              <a:gd name="connsiteX3" fmla="*/ 2032342 w 2032342"/>
              <a:gd name="connsiteY3" fmla="*/ 0 h 4045952"/>
              <a:gd name="connsiteX0" fmla="*/ 2034028 w 2034028"/>
              <a:gd name="connsiteY0" fmla="*/ 4045952 h 4045952"/>
              <a:gd name="connsiteX1" fmla="*/ 11052 w 2034028"/>
              <a:gd name="connsiteY1" fmla="*/ 2022976 h 4045952"/>
              <a:gd name="connsiteX2" fmla="*/ 1450769 w 2034028"/>
              <a:gd name="connsiteY2" fmla="*/ 92838 h 4045952"/>
              <a:gd name="connsiteX3" fmla="*/ 2034028 w 2034028"/>
              <a:gd name="connsiteY3" fmla="*/ 0 h 4045952"/>
              <a:gd name="connsiteX0" fmla="*/ 2033317 w 2033317"/>
              <a:gd name="connsiteY0" fmla="*/ 4045952 h 4045952"/>
              <a:gd name="connsiteX1" fmla="*/ 10341 w 2033317"/>
              <a:gd name="connsiteY1" fmla="*/ 2022976 h 4045952"/>
              <a:gd name="connsiteX2" fmla="*/ 1450058 w 2033317"/>
              <a:gd name="connsiteY2" fmla="*/ 92838 h 4045952"/>
              <a:gd name="connsiteX3" fmla="*/ 2033317 w 2033317"/>
              <a:gd name="connsiteY3" fmla="*/ 0 h 4045952"/>
              <a:gd name="connsiteX0" fmla="*/ 2033317 w 2033317"/>
              <a:gd name="connsiteY0" fmla="*/ 4045952 h 4136971"/>
              <a:gd name="connsiteX1" fmla="*/ 1440632 w 2033317"/>
              <a:gd name="connsiteY1" fmla="*/ 3967254 h 4136971"/>
              <a:gd name="connsiteX2" fmla="*/ 10341 w 2033317"/>
              <a:gd name="connsiteY2" fmla="*/ 2022976 h 4136971"/>
              <a:gd name="connsiteX3" fmla="*/ 1450058 w 2033317"/>
              <a:gd name="connsiteY3" fmla="*/ 92838 h 4136971"/>
              <a:gd name="connsiteX4" fmla="*/ 2033317 w 2033317"/>
              <a:gd name="connsiteY4" fmla="*/ 0 h 4136971"/>
              <a:gd name="connsiteX0" fmla="*/ 2033317 w 2033317"/>
              <a:gd name="connsiteY0" fmla="*/ 4045952 h 4136971"/>
              <a:gd name="connsiteX1" fmla="*/ 1440632 w 2033317"/>
              <a:gd name="connsiteY1" fmla="*/ 3967254 h 4136971"/>
              <a:gd name="connsiteX2" fmla="*/ 10341 w 2033317"/>
              <a:gd name="connsiteY2" fmla="*/ 2022976 h 4136971"/>
              <a:gd name="connsiteX3" fmla="*/ 1450058 w 2033317"/>
              <a:gd name="connsiteY3" fmla="*/ 92838 h 4136971"/>
              <a:gd name="connsiteX4" fmla="*/ 2033317 w 2033317"/>
              <a:gd name="connsiteY4" fmla="*/ 0 h 4136971"/>
              <a:gd name="connsiteX0" fmla="*/ 2033317 w 2033317"/>
              <a:gd name="connsiteY0" fmla="*/ 4045952 h 4136971"/>
              <a:gd name="connsiteX1" fmla="*/ 1440632 w 2033317"/>
              <a:gd name="connsiteY1" fmla="*/ 3967254 h 4136971"/>
              <a:gd name="connsiteX2" fmla="*/ 10341 w 2033317"/>
              <a:gd name="connsiteY2" fmla="*/ 2022976 h 4136971"/>
              <a:gd name="connsiteX3" fmla="*/ 1450058 w 2033317"/>
              <a:gd name="connsiteY3" fmla="*/ 92838 h 4136971"/>
              <a:gd name="connsiteX4" fmla="*/ 2033317 w 2033317"/>
              <a:gd name="connsiteY4" fmla="*/ 0 h 4136971"/>
              <a:gd name="connsiteX0" fmla="*/ 2033317 w 2033317"/>
              <a:gd name="connsiteY0" fmla="*/ 4045952 h 4136971"/>
              <a:gd name="connsiteX1" fmla="*/ 1440632 w 2033317"/>
              <a:gd name="connsiteY1" fmla="*/ 3967254 h 4136971"/>
              <a:gd name="connsiteX2" fmla="*/ 10341 w 2033317"/>
              <a:gd name="connsiteY2" fmla="*/ 2022976 h 4136971"/>
              <a:gd name="connsiteX3" fmla="*/ 1450058 w 2033317"/>
              <a:gd name="connsiteY3" fmla="*/ 92838 h 4136971"/>
              <a:gd name="connsiteX4" fmla="*/ 2033317 w 2033317"/>
              <a:gd name="connsiteY4" fmla="*/ 0 h 4136971"/>
              <a:gd name="connsiteX0" fmla="*/ 2033317 w 2033317"/>
              <a:gd name="connsiteY0" fmla="*/ 4045952 h 4136971"/>
              <a:gd name="connsiteX1" fmla="*/ 1440632 w 2033317"/>
              <a:gd name="connsiteY1" fmla="*/ 3967254 h 4136971"/>
              <a:gd name="connsiteX2" fmla="*/ 10341 w 2033317"/>
              <a:gd name="connsiteY2" fmla="*/ 2022976 h 4136971"/>
              <a:gd name="connsiteX3" fmla="*/ 1450058 w 2033317"/>
              <a:gd name="connsiteY3" fmla="*/ 92838 h 4136971"/>
              <a:gd name="connsiteX4" fmla="*/ 2033317 w 2033317"/>
              <a:gd name="connsiteY4" fmla="*/ 0 h 4136971"/>
              <a:gd name="connsiteX0" fmla="*/ 1440632 w 2033317"/>
              <a:gd name="connsiteY0" fmla="*/ 3967254 h 3967254"/>
              <a:gd name="connsiteX1" fmla="*/ 10341 w 2033317"/>
              <a:gd name="connsiteY1" fmla="*/ 2022976 h 3967254"/>
              <a:gd name="connsiteX2" fmla="*/ 1450058 w 2033317"/>
              <a:gd name="connsiteY2" fmla="*/ 92838 h 3967254"/>
              <a:gd name="connsiteX3" fmla="*/ 2033317 w 2033317"/>
              <a:gd name="connsiteY3" fmla="*/ 0 h 3967254"/>
              <a:gd name="connsiteX0" fmla="*/ 1440632 w 1450058"/>
              <a:gd name="connsiteY0" fmla="*/ 3874416 h 3874416"/>
              <a:gd name="connsiteX1" fmla="*/ 10341 w 1450058"/>
              <a:gd name="connsiteY1" fmla="*/ 1930138 h 3874416"/>
              <a:gd name="connsiteX2" fmla="*/ 1450058 w 1450058"/>
              <a:gd name="connsiteY2" fmla="*/ 0 h 3874416"/>
              <a:gd name="connsiteX0" fmla="*/ 1430381 w 1439807"/>
              <a:gd name="connsiteY0" fmla="*/ 3874416 h 3874416"/>
              <a:gd name="connsiteX1" fmla="*/ 90 w 1439807"/>
              <a:gd name="connsiteY1" fmla="*/ 1930138 h 3874416"/>
              <a:gd name="connsiteX2" fmla="*/ 1439807 w 1439807"/>
              <a:gd name="connsiteY2" fmla="*/ 0 h 3874416"/>
              <a:gd name="connsiteX0" fmla="*/ 1430711 w 1440137"/>
              <a:gd name="connsiteY0" fmla="*/ 3874416 h 3874416"/>
              <a:gd name="connsiteX1" fmla="*/ 420 w 1440137"/>
              <a:gd name="connsiteY1" fmla="*/ 1930138 h 3874416"/>
              <a:gd name="connsiteX2" fmla="*/ 1440137 w 1440137"/>
              <a:gd name="connsiteY2" fmla="*/ 0 h 3874416"/>
              <a:gd name="connsiteX0" fmla="*/ 1430711 w 1440137"/>
              <a:gd name="connsiteY0" fmla="*/ 3874416 h 3874416"/>
              <a:gd name="connsiteX1" fmla="*/ 420 w 1440137"/>
              <a:gd name="connsiteY1" fmla="*/ 1930138 h 3874416"/>
              <a:gd name="connsiteX2" fmla="*/ 1440137 w 1440137"/>
              <a:gd name="connsiteY2" fmla="*/ 0 h 387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137" h="3874416">
                <a:moveTo>
                  <a:pt x="1430711" y="3874416"/>
                </a:moveTo>
                <a:cubicBezTo>
                  <a:pt x="452526" y="3678656"/>
                  <a:pt x="17703" y="2670142"/>
                  <a:pt x="420" y="1930138"/>
                </a:cubicBezTo>
                <a:cubicBezTo>
                  <a:pt x="-16863" y="1190134"/>
                  <a:pt x="499659" y="271176"/>
                  <a:pt x="1440137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>
              <a:latin typeface="Open Sans" panose="020B0606030504020204"/>
            </a:endParaRPr>
          </a:p>
        </p:txBody>
      </p:sp>
      <p:sp>
        <p:nvSpPr>
          <p:cNvPr id="7" name="Oval 24">
            <a:extLst>
              <a:ext uri="{FF2B5EF4-FFF2-40B4-BE49-F238E27FC236}">
                <a16:creationId xmlns:a16="http://schemas.microsoft.com/office/drawing/2014/main" id="{14513FB4-E854-4402-827D-AF2A022F2DA3}"/>
              </a:ext>
            </a:extLst>
          </p:cNvPr>
          <p:cNvSpPr/>
          <p:nvPr/>
        </p:nvSpPr>
        <p:spPr>
          <a:xfrm rot="10800000">
            <a:off x="-6658" y="1763733"/>
            <a:ext cx="725308" cy="1897957"/>
          </a:xfrm>
          <a:custGeom>
            <a:avLst/>
            <a:gdLst>
              <a:gd name="connsiteX0" fmla="*/ 0 w 3058264"/>
              <a:gd name="connsiteY0" fmla="*/ 1529132 h 3058264"/>
              <a:gd name="connsiteX1" fmla="*/ 1529132 w 3058264"/>
              <a:gd name="connsiteY1" fmla="*/ 0 h 3058264"/>
              <a:gd name="connsiteX2" fmla="*/ 3058264 w 3058264"/>
              <a:gd name="connsiteY2" fmla="*/ 1529132 h 3058264"/>
              <a:gd name="connsiteX3" fmla="*/ 1529132 w 3058264"/>
              <a:gd name="connsiteY3" fmla="*/ 3058264 h 3058264"/>
              <a:gd name="connsiteX4" fmla="*/ 0 w 3058264"/>
              <a:gd name="connsiteY4" fmla="*/ 1529132 h 3058264"/>
              <a:gd name="connsiteX0" fmla="*/ 3058264 w 3149704"/>
              <a:gd name="connsiteY0" fmla="*/ 1529132 h 3058264"/>
              <a:gd name="connsiteX1" fmla="*/ 1529132 w 3149704"/>
              <a:gd name="connsiteY1" fmla="*/ 3058264 h 3058264"/>
              <a:gd name="connsiteX2" fmla="*/ 0 w 3149704"/>
              <a:gd name="connsiteY2" fmla="*/ 1529132 h 3058264"/>
              <a:gd name="connsiteX3" fmla="*/ 1529132 w 3149704"/>
              <a:gd name="connsiteY3" fmla="*/ 0 h 3058264"/>
              <a:gd name="connsiteX4" fmla="*/ 3149704 w 3149704"/>
              <a:gd name="connsiteY4" fmla="*/ 1620572 h 3058264"/>
              <a:gd name="connsiteX0" fmla="*/ 3058264 w 3058264"/>
              <a:gd name="connsiteY0" fmla="*/ 1529132 h 3058264"/>
              <a:gd name="connsiteX1" fmla="*/ 1529132 w 3058264"/>
              <a:gd name="connsiteY1" fmla="*/ 3058264 h 3058264"/>
              <a:gd name="connsiteX2" fmla="*/ 0 w 3058264"/>
              <a:gd name="connsiteY2" fmla="*/ 1529132 h 3058264"/>
              <a:gd name="connsiteX3" fmla="*/ 1529132 w 3058264"/>
              <a:gd name="connsiteY3" fmla="*/ 0 h 3058264"/>
              <a:gd name="connsiteX0" fmla="*/ 1529132 w 1529132"/>
              <a:gd name="connsiteY0" fmla="*/ 3058264 h 3058264"/>
              <a:gd name="connsiteX1" fmla="*/ 0 w 1529132"/>
              <a:gd name="connsiteY1" fmla="*/ 1529132 h 3058264"/>
              <a:gd name="connsiteX2" fmla="*/ 1529132 w 1529132"/>
              <a:gd name="connsiteY2" fmla="*/ 0 h 3058264"/>
              <a:gd name="connsiteX0" fmla="*/ 1550794 w 1550794"/>
              <a:gd name="connsiteY0" fmla="*/ 2945142 h 2945142"/>
              <a:gd name="connsiteX1" fmla="*/ 21662 w 1550794"/>
              <a:gd name="connsiteY1" fmla="*/ 1416010 h 2945142"/>
              <a:gd name="connsiteX2" fmla="*/ 975759 w 1550794"/>
              <a:gd name="connsiteY2" fmla="*/ 0 h 2945142"/>
              <a:gd name="connsiteX0" fmla="*/ 1541226 w 1541226"/>
              <a:gd name="connsiteY0" fmla="*/ 2945142 h 2945142"/>
              <a:gd name="connsiteX1" fmla="*/ 12094 w 1541226"/>
              <a:gd name="connsiteY1" fmla="*/ 1416010 h 2945142"/>
              <a:gd name="connsiteX2" fmla="*/ 966191 w 1541226"/>
              <a:gd name="connsiteY2" fmla="*/ 0 h 2945142"/>
              <a:gd name="connsiteX0" fmla="*/ 972970 w 972970"/>
              <a:gd name="connsiteY0" fmla="*/ 2907434 h 2907434"/>
              <a:gd name="connsiteX1" fmla="*/ 19 w 972970"/>
              <a:gd name="connsiteY1" fmla="*/ 1416010 h 2907434"/>
              <a:gd name="connsiteX2" fmla="*/ 954116 w 972970"/>
              <a:gd name="connsiteY2" fmla="*/ 0 h 2907434"/>
              <a:gd name="connsiteX0" fmla="*/ 972970 w 972970"/>
              <a:gd name="connsiteY0" fmla="*/ 2907434 h 2907434"/>
              <a:gd name="connsiteX1" fmla="*/ 19 w 972970"/>
              <a:gd name="connsiteY1" fmla="*/ 1416010 h 2907434"/>
              <a:gd name="connsiteX2" fmla="*/ 954116 w 972970"/>
              <a:gd name="connsiteY2" fmla="*/ 0 h 2907434"/>
              <a:gd name="connsiteX0" fmla="*/ 973008 w 973008"/>
              <a:gd name="connsiteY0" fmla="*/ 2907434 h 2907434"/>
              <a:gd name="connsiteX1" fmla="*/ 57 w 973008"/>
              <a:gd name="connsiteY1" fmla="*/ 1416010 h 2907434"/>
              <a:gd name="connsiteX2" fmla="*/ 954154 w 973008"/>
              <a:gd name="connsiteY2" fmla="*/ 0 h 2907434"/>
              <a:gd name="connsiteX0" fmla="*/ 973008 w 973008"/>
              <a:gd name="connsiteY0" fmla="*/ 2907434 h 2907434"/>
              <a:gd name="connsiteX1" fmla="*/ 57 w 973008"/>
              <a:gd name="connsiteY1" fmla="*/ 1416010 h 2907434"/>
              <a:gd name="connsiteX2" fmla="*/ 954154 w 973008"/>
              <a:gd name="connsiteY2" fmla="*/ 0 h 2907434"/>
              <a:gd name="connsiteX0" fmla="*/ 973008 w 973008"/>
              <a:gd name="connsiteY0" fmla="*/ 2907434 h 2907434"/>
              <a:gd name="connsiteX1" fmla="*/ 57 w 973008"/>
              <a:gd name="connsiteY1" fmla="*/ 1416010 h 2907434"/>
              <a:gd name="connsiteX2" fmla="*/ 954154 w 973008"/>
              <a:gd name="connsiteY2" fmla="*/ 0 h 2907434"/>
              <a:gd name="connsiteX0" fmla="*/ 973006 w 973006"/>
              <a:gd name="connsiteY0" fmla="*/ 2907434 h 2907434"/>
              <a:gd name="connsiteX1" fmla="*/ 55 w 973006"/>
              <a:gd name="connsiteY1" fmla="*/ 1416010 h 2907434"/>
              <a:gd name="connsiteX2" fmla="*/ 954152 w 973006"/>
              <a:gd name="connsiteY2" fmla="*/ 0 h 2907434"/>
              <a:gd name="connsiteX0" fmla="*/ 973006 w 973006"/>
              <a:gd name="connsiteY0" fmla="*/ 2907434 h 2907434"/>
              <a:gd name="connsiteX1" fmla="*/ 55 w 973006"/>
              <a:gd name="connsiteY1" fmla="*/ 1416010 h 2907434"/>
              <a:gd name="connsiteX2" fmla="*/ 954152 w 973006"/>
              <a:gd name="connsiteY2" fmla="*/ 0 h 2907434"/>
              <a:gd name="connsiteX0" fmla="*/ 973006 w 973006"/>
              <a:gd name="connsiteY0" fmla="*/ 2907434 h 2907434"/>
              <a:gd name="connsiteX1" fmla="*/ 55 w 973006"/>
              <a:gd name="connsiteY1" fmla="*/ 1416010 h 2907434"/>
              <a:gd name="connsiteX2" fmla="*/ 954152 w 973006"/>
              <a:gd name="connsiteY2" fmla="*/ 0 h 2907434"/>
              <a:gd name="connsiteX0" fmla="*/ 973006 w 973006"/>
              <a:gd name="connsiteY0" fmla="*/ 2907434 h 2907434"/>
              <a:gd name="connsiteX1" fmla="*/ 55 w 973006"/>
              <a:gd name="connsiteY1" fmla="*/ 1416010 h 2907434"/>
              <a:gd name="connsiteX2" fmla="*/ 954152 w 973006"/>
              <a:gd name="connsiteY2" fmla="*/ 0 h 2907434"/>
              <a:gd name="connsiteX0" fmla="*/ 973006 w 973006"/>
              <a:gd name="connsiteY0" fmla="*/ 2907434 h 2907434"/>
              <a:gd name="connsiteX1" fmla="*/ 55 w 973006"/>
              <a:gd name="connsiteY1" fmla="*/ 1416010 h 2907434"/>
              <a:gd name="connsiteX2" fmla="*/ 954152 w 973006"/>
              <a:gd name="connsiteY2" fmla="*/ 0 h 2907434"/>
              <a:gd name="connsiteX0" fmla="*/ 973006 w 973006"/>
              <a:gd name="connsiteY0" fmla="*/ 2907434 h 2907434"/>
              <a:gd name="connsiteX1" fmla="*/ 55 w 973006"/>
              <a:gd name="connsiteY1" fmla="*/ 1416010 h 2907434"/>
              <a:gd name="connsiteX2" fmla="*/ 954152 w 973006"/>
              <a:gd name="connsiteY2" fmla="*/ 0 h 2907434"/>
              <a:gd name="connsiteX0" fmla="*/ 973006 w 973006"/>
              <a:gd name="connsiteY0" fmla="*/ 2907434 h 2907434"/>
              <a:gd name="connsiteX1" fmla="*/ 55 w 973006"/>
              <a:gd name="connsiteY1" fmla="*/ 1416010 h 2907434"/>
              <a:gd name="connsiteX2" fmla="*/ 954152 w 973006"/>
              <a:gd name="connsiteY2" fmla="*/ 0 h 2907434"/>
              <a:gd name="connsiteX0" fmla="*/ 973006 w 973006"/>
              <a:gd name="connsiteY0" fmla="*/ 2907434 h 2907434"/>
              <a:gd name="connsiteX1" fmla="*/ 55 w 973006"/>
              <a:gd name="connsiteY1" fmla="*/ 1416010 h 2907434"/>
              <a:gd name="connsiteX2" fmla="*/ 954152 w 973006"/>
              <a:gd name="connsiteY2" fmla="*/ 0 h 2907434"/>
              <a:gd name="connsiteX0" fmla="*/ 982428 w 982428"/>
              <a:gd name="connsiteY0" fmla="*/ 2907434 h 2907434"/>
              <a:gd name="connsiteX1" fmla="*/ 50 w 982428"/>
              <a:gd name="connsiteY1" fmla="*/ 1510278 h 2907434"/>
              <a:gd name="connsiteX2" fmla="*/ 963574 w 982428"/>
              <a:gd name="connsiteY2" fmla="*/ 0 h 290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2428" h="2907434">
                <a:moveTo>
                  <a:pt x="982428" y="2907434"/>
                </a:moveTo>
                <a:cubicBezTo>
                  <a:pt x="251033" y="2586923"/>
                  <a:pt x="3192" y="1928863"/>
                  <a:pt x="50" y="1510278"/>
                </a:cubicBezTo>
                <a:cubicBezTo>
                  <a:pt x="-3092" y="1091693"/>
                  <a:pt x="137912" y="348793"/>
                  <a:pt x="963574" y="0"/>
                </a:cubicBezTo>
              </a:path>
            </a:pathLst>
          </a:custGeom>
          <a:solidFill>
            <a:srgbClr val="1D8F8F"/>
          </a:solidFill>
          <a:ln w="1270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>
              <a:latin typeface="Open Sans" panose="020B0606030504020204"/>
            </a:endParaRPr>
          </a:p>
        </p:txBody>
      </p: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id="{23A772D1-DDEB-4100-A61E-D7CEB2C20B61}"/>
              </a:ext>
            </a:extLst>
          </p:cNvPr>
          <p:cNvCxnSpPr>
            <a:cxnSpLocks/>
          </p:cNvCxnSpPr>
          <p:nvPr/>
        </p:nvCxnSpPr>
        <p:spPr>
          <a:xfrm flipH="1">
            <a:off x="353897" y="1704130"/>
            <a:ext cx="1140073" cy="0"/>
          </a:xfrm>
          <a:prstGeom prst="line">
            <a:avLst/>
          </a:prstGeom>
          <a:ln>
            <a:solidFill>
              <a:srgbClr val="80808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27">
            <a:extLst>
              <a:ext uri="{FF2B5EF4-FFF2-40B4-BE49-F238E27FC236}">
                <a16:creationId xmlns:a16="http://schemas.microsoft.com/office/drawing/2014/main" id="{A8E2474E-9820-479F-8987-3F40190A9DD8}"/>
              </a:ext>
            </a:extLst>
          </p:cNvPr>
          <p:cNvSpPr/>
          <p:nvPr/>
        </p:nvSpPr>
        <p:spPr>
          <a:xfrm>
            <a:off x="1174975" y="1482013"/>
            <a:ext cx="424902" cy="424902"/>
          </a:xfrm>
          <a:prstGeom prst="ellipse">
            <a:avLst/>
          </a:prstGeom>
          <a:solidFill>
            <a:srgbClr val="6FD0C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IN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cxnSp>
        <p:nvCxnSpPr>
          <p:cNvPr id="10" name="Straight Connector 30">
            <a:extLst>
              <a:ext uri="{FF2B5EF4-FFF2-40B4-BE49-F238E27FC236}">
                <a16:creationId xmlns:a16="http://schemas.microsoft.com/office/drawing/2014/main" id="{1E842BD6-1BAD-47D5-BA04-3E388A509CAB}"/>
              </a:ext>
            </a:extLst>
          </p:cNvPr>
          <p:cNvCxnSpPr>
            <a:cxnSpLocks/>
          </p:cNvCxnSpPr>
          <p:nvPr/>
        </p:nvCxnSpPr>
        <p:spPr>
          <a:xfrm flipH="1">
            <a:off x="937457" y="2731900"/>
            <a:ext cx="449969" cy="0"/>
          </a:xfrm>
          <a:prstGeom prst="line">
            <a:avLst/>
          </a:prstGeom>
          <a:ln>
            <a:solidFill>
              <a:srgbClr val="0DAFB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27">
            <a:extLst>
              <a:ext uri="{FF2B5EF4-FFF2-40B4-BE49-F238E27FC236}">
                <a16:creationId xmlns:a16="http://schemas.microsoft.com/office/drawing/2014/main" id="{8B5645E9-8BD2-47D9-B61E-9825889D6E63}"/>
              </a:ext>
            </a:extLst>
          </p:cNvPr>
          <p:cNvSpPr/>
          <p:nvPr/>
        </p:nvSpPr>
        <p:spPr>
          <a:xfrm>
            <a:off x="1205433" y="2515034"/>
            <a:ext cx="424902" cy="424902"/>
          </a:xfrm>
          <a:prstGeom prst="ellipse">
            <a:avLst/>
          </a:prstGeom>
          <a:solidFill>
            <a:srgbClr val="0DAFB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IN" b="1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30">
            <a:extLst>
              <a:ext uri="{FF2B5EF4-FFF2-40B4-BE49-F238E27FC236}">
                <a16:creationId xmlns:a16="http://schemas.microsoft.com/office/drawing/2014/main" id="{01DB51FE-048B-4E64-AE95-8A8A216C9B82}"/>
              </a:ext>
            </a:extLst>
          </p:cNvPr>
          <p:cNvCxnSpPr>
            <a:cxnSpLocks/>
          </p:cNvCxnSpPr>
          <p:nvPr/>
        </p:nvCxnSpPr>
        <p:spPr>
          <a:xfrm flipH="1">
            <a:off x="387427" y="3725779"/>
            <a:ext cx="1010924" cy="0"/>
          </a:xfrm>
          <a:prstGeom prst="line">
            <a:avLst/>
          </a:prstGeom>
          <a:ln>
            <a:solidFill>
              <a:srgbClr val="1D8F8F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27">
            <a:extLst>
              <a:ext uri="{FF2B5EF4-FFF2-40B4-BE49-F238E27FC236}">
                <a16:creationId xmlns:a16="http://schemas.microsoft.com/office/drawing/2014/main" id="{08B4DFA0-29B6-4F3F-84DE-9F93CFD113F6}"/>
              </a:ext>
            </a:extLst>
          </p:cNvPr>
          <p:cNvSpPr/>
          <p:nvPr/>
        </p:nvSpPr>
        <p:spPr>
          <a:xfrm>
            <a:off x="1177967" y="3525629"/>
            <a:ext cx="424902" cy="424902"/>
          </a:xfrm>
          <a:prstGeom prst="ellipse">
            <a:avLst/>
          </a:prstGeom>
          <a:solidFill>
            <a:srgbClr val="1D8F8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IN" b="1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id="{A3D43A42-5AED-4382-882A-9D29AE2EE85C}"/>
              </a:ext>
            </a:extLst>
          </p:cNvPr>
          <p:cNvSpPr/>
          <p:nvPr/>
        </p:nvSpPr>
        <p:spPr>
          <a:xfrm>
            <a:off x="1877326" y="1279390"/>
            <a:ext cx="5703638" cy="784830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Обеспечение надежной и бесперебойной работы оборудования станций, энергоснабжение потребителей энергоресурсами в необходимом количестве и требуемого качества.</a:t>
            </a:r>
          </a:p>
        </p:txBody>
      </p:sp>
      <p:sp>
        <p:nvSpPr>
          <p:cNvPr id="21" name="Rectangle 53">
            <a:extLst>
              <a:ext uri="{FF2B5EF4-FFF2-40B4-BE49-F238E27FC236}">
                <a16:creationId xmlns:a16="http://schemas.microsoft.com/office/drawing/2014/main" id="{E51C14E8-97F0-4AC9-BEF3-1801CC9C1AEA}"/>
              </a:ext>
            </a:extLst>
          </p:cNvPr>
          <p:cNvSpPr/>
          <p:nvPr/>
        </p:nvSpPr>
        <p:spPr>
          <a:xfrm>
            <a:off x="1896029" y="2503492"/>
            <a:ext cx="5825966" cy="55399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Энергосбережение и повышение энергетической эффективности.</a:t>
            </a:r>
          </a:p>
        </p:txBody>
      </p:sp>
      <p:grpSp>
        <p:nvGrpSpPr>
          <p:cNvPr id="23" name="Group 45">
            <a:extLst>
              <a:ext uri="{FF2B5EF4-FFF2-40B4-BE49-F238E27FC236}">
                <a16:creationId xmlns:a16="http://schemas.microsoft.com/office/drawing/2014/main" id="{B8D9AE08-25FE-4E1C-8616-7C4870E23497}"/>
              </a:ext>
            </a:extLst>
          </p:cNvPr>
          <p:cNvGrpSpPr/>
          <p:nvPr/>
        </p:nvGrpSpPr>
        <p:grpSpPr>
          <a:xfrm>
            <a:off x="1878725" y="3496764"/>
            <a:ext cx="5391366" cy="790324"/>
            <a:chOff x="7198017" y="2455073"/>
            <a:chExt cx="4321730" cy="1013651"/>
          </a:xfrm>
        </p:grpSpPr>
        <p:sp>
          <p:nvSpPr>
            <p:cNvPr id="24" name="Rectangle 42">
              <a:extLst>
                <a:ext uri="{FF2B5EF4-FFF2-40B4-BE49-F238E27FC236}">
                  <a16:creationId xmlns:a16="http://schemas.microsoft.com/office/drawing/2014/main" id="{DBA79CD8-4A9E-4554-BB42-76FAB0D810ED}"/>
                </a:ext>
              </a:extLst>
            </p:cNvPr>
            <p:cNvSpPr/>
            <p:nvPr/>
          </p:nvSpPr>
          <p:spPr>
            <a:xfrm>
              <a:off x="7198017" y="2455073"/>
              <a:ext cx="3888638" cy="710545"/>
            </a:xfrm>
            <a:prstGeom prst="rect">
              <a:avLst/>
            </a:prstGeom>
          </p:spPr>
          <p:txBody>
            <a:bodyPr wrap="square" lIns="0" rIns="0" anchor="ctr">
              <a:spAutoFit/>
            </a:bodyPr>
            <a:lstStyle/>
            <a:p>
              <a:r>
                <a:rPr lang="ru-RU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Расширение и развитие производственных мощностей.</a:t>
              </a:r>
            </a:p>
          </p:txBody>
        </p:sp>
        <p:sp>
          <p:nvSpPr>
            <p:cNvPr id="25" name="Rectangle 44">
              <a:extLst>
                <a:ext uri="{FF2B5EF4-FFF2-40B4-BE49-F238E27FC236}">
                  <a16:creationId xmlns:a16="http://schemas.microsoft.com/office/drawing/2014/main" id="{88BF299E-6DEA-4DB4-9040-30598A5A8C46}"/>
                </a:ext>
              </a:extLst>
            </p:cNvPr>
            <p:cNvSpPr/>
            <p:nvPr/>
          </p:nvSpPr>
          <p:spPr>
            <a:xfrm>
              <a:off x="9106390" y="3083846"/>
              <a:ext cx="2413357" cy="384878"/>
            </a:xfrm>
            <a:prstGeom prst="rect">
              <a:avLst/>
            </a:prstGeom>
          </p:spPr>
          <p:txBody>
            <a:bodyPr wrap="square" lIns="0" rIns="0" anchor="ctr">
              <a:spAutoFit/>
            </a:bodyPr>
            <a:lstStyle/>
            <a:p>
              <a:pPr algn="r"/>
              <a:endParaRPr lang="en-IN" sz="1350" b="1" dirty="0">
                <a:solidFill>
                  <a:srgbClr val="C4C4C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48">
            <a:extLst>
              <a:ext uri="{FF2B5EF4-FFF2-40B4-BE49-F238E27FC236}">
                <a16:creationId xmlns:a16="http://schemas.microsoft.com/office/drawing/2014/main" id="{78AF1436-F08F-466C-A4D3-8FCB13CF3A79}"/>
              </a:ext>
            </a:extLst>
          </p:cNvPr>
          <p:cNvSpPr/>
          <p:nvPr/>
        </p:nvSpPr>
        <p:spPr>
          <a:xfrm>
            <a:off x="3255928" y="448060"/>
            <a:ext cx="5416568" cy="300082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/>
            <a:endParaRPr lang="en-IN" sz="1350" b="1" dirty="0">
              <a:solidFill>
                <a:srgbClr val="00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30">
            <a:extLst>
              <a:ext uri="{FF2B5EF4-FFF2-40B4-BE49-F238E27FC236}">
                <a16:creationId xmlns:a16="http://schemas.microsoft.com/office/drawing/2014/main" id="{79A0F9BD-DC3E-4B04-BC98-C5A062BC22CD}"/>
              </a:ext>
            </a:extLst>
          </p:cNvPr>
          <p:cNvCxnSpPr>
            <a:cxnSpLocks/>
          </p:cNvCxnSpPr>
          <p:nvPr/>
        </p:nvCxnSpPr>
        <p:spPr>
          <a:xfrm>
            <a:off x="1751915" y="1380050"/>
            <a:ext cx="0" cy="2685678"/>
          </a:xfrm>
          <a:prstGeom prst="line">
            <a:avLst/>
          </a:prstGeom>
          <a:ln>
            <a:solidFill>
              <a:srgbClr val="1D8F8F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1B08C31-5864-466C-B188-553FAE82BA31}"/>
              </a:ext>
            </a:extLst>
          </p:cNvPr>
          <p:cNvCxnSpPr/>
          <p:nvPr/>
        </p:nvCxnSpPr>
        <p:spPr>
          <a:xfrm flipH="1">
            <a:off x="1878725" y="2211287"/>
            <a:ext cx="1985297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E02A8F0-F99F-4836-9B02-9B14F64474AA}"/>
              </a:ext>
            </a:extLst>
          </p:cNvPr>
          <p:cNvCxnSpPr/>
          <p:nvPr/>
        </p:nvCxnSpPr>
        <p:spPr>
          <a:xfrm flipH="1">
            <a:off x="1878726" y="3366919"/>
            <a:ext cx="1985297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BDBF9378-9C6E-49D8-BE0D-385A9FECE3ED}"/>
              </a:ext>
            </a:extLst>
          </p:cNvPr>
          <p:cNvCxnSpPr>
            <a:cxnSpLocks/>
          </p:cNvCxnSpPr>
          <p:nvPr/>
        </p:nvCxnSpPr>
        <p:spPr>
          <a:xfrm flipH="1">
            <a:off x="1185900" y="4386164"/>
            <a:ext cx="732945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47">
            <a:extLst>
              <a:ext uri="{FF2B5EF4-FFF2-40B4-BE49-F238E27FC236}">
                <a16:creationId xmlns:a16="http://schemas.microsoft.com/office/drawing/2014/main" id="{AEE7F168-E4AE-497A-87CE-AC1D372E8061}"/>
              </a:ext>
            </a:extLst>
          </p:cNvPr>
          <p:cNvSpPr/>
          <p:nvPr/>
        </p:nvSpPr>
        <p:spPr>
          <a:xfrm>
            <a:off x="1073164" y="341799"/>
            <a:ext cx="7311962" cy="41549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8C95"/>
                </a:solidFill>
                <a:latin typeface="+mj-lt"/>
                <a:ea typeface="+mj-ea"/>
                <a:cs typeface="+mj-cs"/>
              </a:rPr>
              <a:t>Цели инвестиционной программы: </a:t>
            </a: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6AEA7709-C9EA-45E1-AB26-C384F907D282}"/>
              </a:ext>
            </a:extLst>
          </p:cNvPr>
          <p:cNvCxnSpPr>
            <a:cxnSpLocks/>
          </p:cNvCxnSpPr>
          <p:nvPr/>
        </p:nvCxnSpPr>
        <p:spPr>
          <a:xfrm flipH="1">
            <a:off x="1185900" y="885688"/>
            <a:ext cx="732945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8DF1C2-BDAD-4F51-81DE-0E2D8E8F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3BD4-82A3-45A5-840E-5A8E9E7619C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61599-7848-405F-B387-6AA2C731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90" y="124240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kern="1200" dirty="0"/>
              <a:t>Итоги реализации Инвестиционной программы                             АО «ТГК-16» за 2021 год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4BCD992-AAC3-4DCD-9AD0-7E22719490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358404"/>
              </p:ext>
            </p:extLst>
          </p:nvPr>
        </p:nvGraphicFramePr>
        <p:xfrm>
          <a:off x="117157" y="778936"/>
          <a:ext cx="8736806" cy="423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35D2970-1A4E-49BF-AC0F-E9348E0ED1BE}"/>
              </a:ext>
            </a:extLst>
          </p:cNvPr>
          <p:cNvSpPr txBox="1"/>
          <p:nvPr/>
        </p:nvSpPr>
        <p:spPr>
          <a:xfrm>
            <a:off x="2030160" y="2296928"/>
            <a:ext cx="612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361,8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F0DF1-28A4-48EB-A693-5EE0060D1F25}"/>
              </a:ext>
            </a:extLst>
          </p:cNvPr>
          <p:cNvSpPr txBox="1"/>
          <p:nvPr/>
        </p:nvSpPr>
        <p:spPr>
          <a:xfrm>
            <a:off x="2046445" y="3668622"/>
            <a:ext cx="612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38,9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83A59E-ED9F-499F-860E-33046B176E5B}"/>
              </a:ext>
            </a:extLst>
          </p:cNvPr>
          <p:cNvSpPr txBox="1"/>
          <p:nvPr/>
        </p:nvSpPr>
        <p:spPr>
          <a:xfrm>
            <a:off x="4795440" y="2341644"/>
            <a:ext cx="612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262,4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E2F1AB-4150-4D5C-99FE-90DFA714B9A3}"/>
              </a:ext>
            </a:extLst>
          </p:cNvPr>
          <p:cNvSpPr txBox="1"/>
          <p:nvPr/>
        </p:nvSpPr>
        <p:spPr>
          <a:xfrm>
            <a:off x="4853939" y="3752443"/>
            <a:ext cx="612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26,7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12D3E139-8E63-4A40-B5A8-2C8C607E6106}"/>
              </a:ext>
            </a:extLst>
          </p:cNvPr>
          <p:cNvSpPr txBox="1"/>
          <p:nvPr/>
        </p:nvSpPr>
        <p:spPr>
          <a:xfrm rot="16200000">
            <a:off x="4939856" y="2924228"/>
            <a:ext cx="1286036" cy="278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25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млн. руб. без НДС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D2BE9257-69ED-497D-B21E-29D56ECAE7DB}"/>
              </a:ext>
            </a:extLst>
          </p:cNvPr>
          <p:cNvSpPr txBox="1"/>
          <p:nvPr/>
        </p:nvSpPr>
        <p:spPr>
          <a:xfrm rot="19344921">
            <a:off x="478345" y="1165520"/>
            <a:ext cx="1012826" cy="26254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25" dirty="0">
                <a:solidFill>
                  <a:schemeClr val="bg2">
                    <a:lumMod val="2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Количество мероприятий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C6451C-86F1-4A4D-9EBF-851DA9E94B54}"/>
              </a:ext>
            </a:extLst>
          </p:cNvPr>
          <p:cNvSpPr txBox="1"/>
          <p:nvPr/>
        </p:nvSpPr>
        <p:spPr>
          <a:xfrm>
            <a:off x="4210157" y="1320714"/>
            <a:ext cx="34496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25" b="1" dirty="0"/>
              <a:t>22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84FA283-47C5-41A8-88CF-EE597FEC36A2}"/>
              </a:ext>
            </a:extLst>
          </p:cNvPr>
          <p:cNvSpPr/>
          <p:nvPr/>
        </p:nvSpPr>
        <p:spPr>
          <a:xfrm>
            <a:off x="4223563" y="1280218"/>
            <a:ext cx="318155" cy="3181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DC5DD08-F760-4F0F-8D1F-6EE7CDFE3576}"/>
              </a:ext>
            </a:extLst>
          </p:cNvPr>
          <p:cNvCxnSpPr>
            <a:cxnSpLocks/>
          </p:cNvCxnSpPr>
          <p:nvPr/>
        </p:nvCxnSpPr>
        <p:spPr>
          <a:xfrm>
            <a:off x="4541717" y="1397507"/>
            <a:ext cx="2123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id="{E49143FC-9E6A-45CC-9FA4-F8EF83CFFEFA}"/>
              </a:ext>
            </a:extLst>
          </p:cNvPr>
          <p:cNvSpPr/>
          <p:nvPr/>
        </p:nvSpPr>
        <p:spPr>
          <a:xfrm>
            <a:off x="3336296" y="2420513"/>
            <a:ext cx="276999" cy="276999"/>
          </a:xfrm>
          <a:prstGeom prst="ellipse">
            <a:avLst/>
          </a:prstGeom>
          <a:solidFill>
            <a:srgbClr val="003D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1946B27F-1CCE-4F73-8421-D38378F39AAE}"/>
              </a:ext>
            </a:extLst>
          </p:cNvPr>
          <p:cNvSpPr/>
          <p:nvPr/>
        </p:nvSpPr>
        <p:spPr>
          <a:xfrm>
            <a:off x="3349259" y="3305376"/>
            <a:ext cx="276999" cy="276999"/>
          </a:xfrm>
          <a:prstGeom prst="ellipse">
            <a:avLst/>
          </a:prstGeom>
          <a:solidFill>
            <a:srgbClr val="0CAF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C463D8-E695-43BA-BADA-0127F1BDA46E}"/>
              </a:ext>
            </a:extLst>
          </p:cNvPr>
          <p:cNvSpPr txBox="1"/>
          <p:nvPr/>
        </p:nvSpPr>
        <p:spPr>
          <a:xfrm>
            <a:off x="1390494" y="1330009"/>
            <a:ext cx="34496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25" b="1" dirty="0"/>
              <a:t>22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51F822A-E354-4676-A2E0-B08AA28E3AC7}"/>
              </a:ext>
            </a:extLst>
          </p:cNvPr>
          <p:cNvSpPr/>
          <p:nvPr/>
        </p:nvSpPr>
        <p:spPr>
          <a:xfrm>
            <a:off x="1390495" y="1296794"/>
            <a:ext cx="318155" cy="3181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20789C3-52CC-41E9-89E3-90735762E911}"/>
              </a:ext>
            </a:extLst>
          </p:cNvPr>
          <p:cNvCxnSpPr>
            <a:cxnSpLocks/>
          </p:cNvCxnSpPr>
          <p:nvPr/>
        </p:nvCxnSpPr>
        <p:spPr>
          <a:xfrm>
            <a:off x="1708649" y="1414082"/>
            <a:ext cx="2123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918273E-9D7C-4A4F-A233-1D6562A356E8}"/>
              </a:ext>
            </a:extLst>
          </p:cNvPr>
          <p:cNvSpPr txBox="1"/>
          <p:nvPr/>
        </p:nvSpPr>
        <p:spPr>
          <a:xfrm>
            <a:off x="3368991" y="3311146"/>
            <a:ext cx="26481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25" dirty="0"/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3992A3-34D3-457B-8DC6-6EB90175713B}"/>
              </a:ext>
            </a:extLst>
          </p:cNvPr>
          <p:cNvSpPr txBox="1"/>
          <p:nvPr/>
        </p:nvSpPr>
        <p:spPr>
          <a:xfrm>
            <a:off x="3302312" y="2420513"/>
            <a:ext cx="34496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25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426E50DB-6887-424C-9DA8-F055874EA61D}"/>
              </a:ext>
            </a:extLst>
          </p:cNvPr>
          <p:cNvSpPr/>
          <p:nvPr/>
        </p:nvSpPr>
        <p:spPr>
          <a:xfrm>
            <a:off x="6154913" y="3474669"/>
            <a:ext cx="276999" cy="276999"/>
          </a:xfrm>
          <a:prstGeom prst="ellipse">
            <a:avLst/>
          </a:prstGeom>
          <a:solidFill>
            <a:srgbClr val="0CAF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1DD1701-DD14-496F-9615-8072F32DCB8E}"/>
              </a:ext>
            </a:extLst>
          </p:cNvPr>
          <p:cNvSpPr/>
          <p:nvPr/>
        </p:nvSpPr>
        <p:spPr>
          <a:xfrm>
            <a:off x="6141950" y="2505512"/>
            <a:ext cx="276999" cy="276999"/>
          </a:xfrm>
          <a:prstGeom prst="ellipse">
            <a:avLst/>
          </a:prstGeom>
          <a:solidFill>
            <a:srgbClr val="003D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A4B01D-5B04-4465-8FE9-E3C869CD37F6}"/>
              </a:ext>
            </a:extLst>
          </p:cNvPr>
          <p:cNvSpPr txBox="1"/>
          <p:nvPr/>
        </p:nvSpPr>
        <p:spPr>
          <a:xfrm>
            <a:off x="6168624" y="3474669"/>
            <a:ext cx="26481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25" dirty="0"/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6AAA59-6F21-4BFF-90D9-FCF5873355F3}"/>
              </a:ext>
            </a:extLst>
          </p:cNvPr>
          <p:cNvSpPr txBox="1"/>
          <p:nvPr/>
        </p:nvSpPr>
        <p:spPr>
          <a:xfrm>
            <a:off x="6106754" y="2504332"/>
            <a:ext cx="34496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25" dirty="0">
                <a:solidFill>
                  <a:schemeClr val="bg1"/>
                </a:solidFill>
              </a:rPr>
              <a:t>15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>
            <a:off x="3153416" y="2551301"/>
            <a:ext cx="188162" cy="7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3174479" y="3449466"/>
            <a:ext cx="188162" cy="7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>
            <a:off x="5980462" y="3632039"/>
            <a:ext cx="188162" cy="7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>
            <a:off x="5966751" y="2644011"/>
            <a:ext cx="188162" cy="7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0843A8-D958-4B23-A0D2-8F293C28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3BD4-82A3-45A5-840E-5A8E9E7619C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0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68EB5F8-DB2E-4484-A4A4-A33DEAE95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75473"/>
              </p:ext>
            </p:extLst>
          </p:nvPr>
        </p:nvGraphicFramePr>
        <p:xfrm>
          <a:off x="226443" y="1492253"/>
          <a:ext cx="8356100" cy="316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5256">
                  <a:extLst>
                    <a:ext uri="{9D8B030D-6E8A-4147-A177-3AD203B41FA5}">
                      <a16:colId xmlns:a16="http://schemas.microsoft.com/office/drawing/2014/main" val="917172419"/>
                    </a:ext>
                  </a:extLst>
                </a:gridCol>
                <a:gridCol w="1776010">
                  <a:extLst>
                    <a:ext uri="{9D8B030D-6E8A-4147-A177-3AD203B41FA5}">
                      <a16:colId xmlns:a16="http://schemas.microsoft.com/office/drawing/2014/main" val="3093777859"/>
                    </a:ext>
                  </a:extLst>
                </a:gridCol>
                <a:gridCol w="1300682">
                  <a:extLst>
                    <a:ext uri="{9D8B030D-6E8A-4147-A177-3AD203B41FA5}">
                      <a16:colId xmlns:a16="http://schemas.microsoft.com/office/drawing/2014/main" val="3422340301"/>
                    </a:ext>
                  </a:extLst>
                </a:gridCol>
                <a:gridCol w="1034152">
                  <a:extLst>
                    <a:ext uri="{9D8B030D-6E8A-4147-A177-3AD203B41FA5}">
                      <a16:colId xmlns:a16="http://schemas.microsoft.com/office/drawing/2014/main" val="1957423118"/>
                    </a:ext>
                  </a:extLst>
                </a:gridCol>
              </a:tblGrid>
              <a:tr h="2664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Источники финансирования</a:t>
                      </a: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FF6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F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348731"/>
                  </a:ext>
                </a:extLst>
              </a:tr>
              <a:tr h="623059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FF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Учтено при утверждении инвестиционной программы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выполнения</a:t>
                      </a: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771238"/>
                  </a:ext>
                </a:extLst>
              </a:tr>
              <a:tr h="338050"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Амортизационные отчисления,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том числе: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7E2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77E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77E2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77E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281317"/>
                  </a:ext>
                </a:extLst>
              </a:tr>
              <a:tr h="387844">
                <a:tc>
                  <a:txBody>
                    <a:bodyPr/>
                    <a:lstStyle/>
                    <a:p>
                      <a:pPr marL="85725" indent="0" algn="r">
                        <a:tabLst>
                          <a:tab pos="5381625" algn="l"/>
                        </a:tabLst>
                      </a:pP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амортизационные отчисления, учтенные в регулируемых тарифах на тепловую энергию 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воде)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51,1</a:t>
                      </a:r>
                    </a:p>
                  </a:txBody>
                  <a:tcPr marL="7144" marR="7144" marT="7144" marB="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51,1</a:t>
                      </a:r>
                    </a:p>
                  </a:txBody>
                  <a:tcPr marL="7144" marR="7144" marT="7144" marB="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7144" marR="7144" marT="7144" marB="0" anchor="ctr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01405"/>
                  </a:ext>
                </a:extLst>
              </a:tr>
              <a:tr h="429487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амортизационные отчисления, учтенные</a:t>
                      </a:r>
                      <a:r>
                        <a:rPr kumimoji="0" lang="ru-RU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регулируемых тарифах на теплоноситель </a:t>
                      </a:r>
                      <a:r>
                        <a:rPr kumimoji="0" lang="ru-RU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(в виде воды)</a:t>
                      </a:r>
                      <a:endParaRPr kumimoji="0" lang="ru-RU" sz="9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L="7144" marR="7144" marT="7144" marB="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L="7144" marR="7144" marT="7144" marB="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7144" marR="7144" marT="7144" marB="0" anchor="ctr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48497"/>
                  </a:ext>
                </a:extLst>
              </a:tr>
              <a:tr h="5577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амортизационные отчисления, относимые на нерегулируемые виды 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(производство тепловой энергии и теплоноситель в паре)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343,5</a:t>
                      </a:r>
                    </a:p>
                  </a:txBody>
                  <a:tcPr marL="7144" marR="7144" marT="7144" marB="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231,9</a:t>
                      </a:r>
                    </a:p>
                  </a:txBody>
                  <a:tcPr marL="7144" marR="7144" marT="7144" marB="0" anchor="ctr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7144" marR="7144" marT="7144" marB="0" anchor="ctr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00501"/>
                  </a:ext>
                </a:extLst>
              </a:tr>
              <a:tr h="56389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 в 2021 году, </a:t>
                      </a:r>
                      <a:r>
                        <a:rPr lang="ru-RU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(млн. руб. без НДС)</a:t>
                      </a:r>
                      <a:endParaRPr lang="ru-RU" sz="11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endParaRPr lang="ru-RU" sz="1100" b="0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400,7</a:t>
                      </a:r>
                    </a:p>
                  </a:txBody>
                  <a:tcPr marL="7144" marR="7144" marT="7144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289,1</a:t>
                      </a:r>
                    </a:p>
                  </a:txBody>
                  <a:tcPr marL="7144" marR="7144" marT="7144" marB="0" anchor="ctr">
                    <a:solidFill>
                      <a:srgbClr val="008C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50800" dist="38100" algn="l" rotWithShape="0">
                              <a:schemeClr val="bg1">
                                <a:alpha val="40000"/>
                              </a:scheme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7144" marR="7144" marT="7144" marB="0" anchor="ctr">
                    <a:solidFill>
                      <a:srgbClr val="008C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70265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6AD9C57-0C6E-44BD-8791-62BDE55D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07" y="91440"/>
            <a:ext cx="8947400" cy="343586"/>
          </a:xfrm>
        </p:spPr>
        <p:txBody>
          <a:bodyPr>
            <a:noAutofit/>
          </a:bodyPr>
          <a:lstStyle/>
          <a:p>
            <a:pPr algn="ctr"/>
            <a:r>
              <a:rPr lang="ru-RU" kern="1200" dirty="0"/>
              <a:t>Источники финансирования </a:t>
            </a:r>
            <a:br>
              <a:rPr lang="ru-RU" kern="1200" dirty="0"/>
            </a:br>
            <a:r>
              <a:rPr lang="ru-RU" kern="1200" dirty="0"/>
              <a:t>инвестиционной программы 2021 года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9421DB-EF3D-4F3C-A282-345E8E26C0C7}"/>
              </a:ext>
            </a:extLst>
          </p:cNvPr>
          <p:cNvSpPr/>
          <p:nvPr/>
        </p:nvSpPr>
        <p:spPr>
          <a:xfrm>
            <a:off x="310262" y="911119"/>
            <a:ext cx="8188461" cy="438582"/>
          </a:xfrm>
          <a:prstGeom prst="rect">
            <a:avLst/>
          </a:prstGeom>
          <a:noFill/>
          <a:ln w="19050">
            <a:solidFill>
              <a:srgbClr val="25B7B8"/>
            </a:solidFill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125" dirty="0">
                <a:solidFill>
                  <a:schemeClr val="accent5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Источниками финансирования мероприятий инвестиционной программы АО «ТГК-16»                                                                       являются </a:t>
            </a:r>
            <a:r>
              <a:rPr lang="ru-RU" sz="1125" b="1" dirty="0">
                <a:solidFill>
                  <a:schemeClr val="accent5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 средства</a:t>
            </a:r>
            <a:r>
              <a:rPr lang="ru-RU" sz="1125" dirty="0">
                <a:solidFill>
                  <a:schemeClr val="accent5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предприятия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D9BE645-9FB1-41A4-978B-BBAC303A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3BD4-82A3-45A5-840E-5A8E9E7619C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8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8">
            <a:extLst>
              <a:ext uri="{FF2B5EF4-FFF2-40B4-BE49-F238E27FC236}">
                <a16:creationId xmlns:a16="http://schemas.microsoft.com/office/drawing/2014/main" id="{78AF1436-F08F-466C-A4D3-8FCB13CF3A79}"/>
              </a:ext>
            </a:extLst>
          </p:cNvPr>
          <p:cNvSpPr/>
          <p:nvPr/>
        </p:nvSpPr>
        <p:spPr>
          <a:xfrm>
            <a:off x="3255928" y="448060"/>
            <a:ext cx="5416568" cy="300082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/>
            <a:endParaRPr lang="en-IN" sz="1350" b="1" dirty="0">
              <a:solidFill>
                <a:srgbClr val="00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47">
            <a:extLst>
              <a:ext uri="{FF2B5EF4-FFF2-40B4-BE49-F238E27FC236}">
                <a16:creationId xmlns:a16="http://schemas.microsoft.com/office/drawing/2014/main" id="{AEE7F168-E4AE-497A-87CE-AC1D372E8061}"/>
              </a:ext>
            </a:extLst>
          </p:cNvPr>
          <p:cNvSpPr/>
          <p:nvPr/>
        </p:nvSpPr>
        <p:spPr>
          <a:xfrm>
            <a:off x="999439" y="332644"/>
            <a:ext cx="7852461" cy="41549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8C95"/>
                </a:solidFill>
                <a:latin typeface="+mj-lt"/>
                <a:ea typeface="+mj-ea"/>
                <a:cs typeface="+mj-cs"/>
              </a:rPr>
              <a:t>Плановые показатели надежности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926811"/>
              </p:ext>
            </p:extLst>
          </p:nvPr>
        </p:nvGraphicFramePr>
        <p:xfrm>
          <a:off x="569894" y="863558"/>
          <a:ext cx="8282006" cy="374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369">
                  <a:extLst>
                    <a:ext uri="{9D8B030D-6E8A-4147-A177-3AD203B41FA5}">
                      <a16:colId xmlns:a16="http://schemas.microsoft.com/office/drawing/2014/main" val="4206617094"/>
                    </a:ext>
                  </a:extLst>
                </a:gridCol>
                <a:gridCol w="2264566">
                  <a:extLst>
                    <a:ext uri="{9D8B030D-6E8A-4147-A177-3AD203B41FA5}">
                      <a16:colId xmlns:a16="http://schemas.microsoft.com/office/drawing/2014/main" val="3262801460"/>
                    </a:ext>
                  </a:extLst>
                </a:gridCol>
                <a:gridCol w="1496697">
                  <a:extLst>
                    <a:ext uri="{9D8B030D-6E8A-4147-A177-3AD203B41FA5}">
                      <a16:colId xmlns:a16="http://schemas.microsoft.com/office/drawing/2014/main" val="1940188212"/>
                    </a:ext>
                  </a:extLst>
                </a:gridCol>
                <a:gridCol w="1301475">
                  <a:extLst>
                    <a:ext uri="{9D8B030D-6E8A-4147-A177-3AD203B41FA5}">
                      <a16:colId xmlns:a16="http://schemas.microsoft.com/office/drawing/2014/main" val="3103643992"/>
                    </a:ext>
                  </a:extLst>
                </a:gridCol>
                <a:gridCol w="1392579">
                  <a:extLst>
                    <a:ext uri="{9D8B030D-6E8A-4147-A177-3AD203B41FA5}">
                      <a16:colId xmlns:a16="http://schemas.microsoft.com/office/drawing/2014/main" val="498773339"/>
                    </a:ext>
                  </a:extLst>
                </a:gridCol>
                <a:gridCol w="1187320">
                  <a:extLst>
                    <a:ext uri="{9D8B030D-6E8A-4147-A177-3AD203B41FA5}">
                      <a16:colId xmlns:a16="http://schemas.microsoft.com/office/drawing/2014/main" val="3273930329"/>
                    </a:ext>
                  </a:extLst>
                </a:gridCol>
              </a:tblGrid>
              <a:tr h="1213450">
                <a:tc rowSpan="2">
                  <a:txBody>
                    <a:bodyPr/>
                    <a:lstStyle/>
                    <a:p>
                      <a:r>
                        <a:rPr lang="ru-RU" dirty="0"/>
                        <a:t>№ </a:t>
                      </a:r>
                      <a:r>
                        <a:rPr lang="ru-RU" dirty="0" err="1"/>
                        <a:t>п.п</a:t>
                      </a:r>
                      <a:r>
                        <a:rPr lang="ru-RU" dirty="0"/>
                        <a:t>.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Ед. изм.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прекращений подачи тепловой энергии, теплоносителя в результате технологических нарушений на источниках тепловой энергии на 1 Гкал/час установленной мощности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563258"/>
                  </a:ext>
                </a:extLst>
              </a:tr>
              <a:tr h="584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Факт 2021 г.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                                               1 полугодие 2022 г.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Факт                                              1 полугодие 2022 г.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416629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ru-RU" sz="13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АО «ТГК-16»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ед./(Гкал/ч)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11091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ru-RU" sz="1300" dirty="0"/>
                        <a:t>1.1.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Филиал АО «ТГК-16» – «Нижнекамская ТЭЦ (ПТК-1)»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ед./(Гкал/ч)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32608"/>
                  </a:ext>
                </a:extLst>
              </a:tr>
              <a:tr h="530860">
                <a:tc>
                  <a:txBody>
                    <a:bodyPr/>
                    <a:lstStyle/>
                    <a:p>
                      <a:r>
                        <a:rPr lang="ru-RU" sz="1300" dirty="0"/>
                        <a:t>1.2.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Филиал АО «ТГК-16» – «Казанская ТЭЦ-3»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ед./(Гкал/ч)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2778652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E2786E-3E5A-456F-B756-FE494C84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3BD4-82A3-45A5-840E-5A8E9E7619C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3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36">
            <a:extLst>
              <a:ext uri="{FF2B5EF4-FFF2-40B4-BE49-F238E27FC236}">
                <a16:creationId xmlns:a16="http://schemas.microsoft.com/office/drawing/2014/main" id="{527C0797-511E-4D94-8BDA-2BCCB8E7AC70}"/>
              </a:ext>
            </a:extLst>
          </p:cNvPr>
          <p:cNvSpPr/>
          <p:nvPr/>
        </p:nvSpPr>
        <p:spPr>
          <a:xfrm>
            <a:off x="8061373" y="1311874"/>
            <a:ext cx="1080103" cy="2707343"/>
          </a:xfrm>
          <a:custGeom>
            <a:avLst/>
            <a:gdLst>
              <a:gd name="connsiteX0" fmla="*/ 0 w 4045952"/>
              <a:gd name="connsiteY0" fmla="*/ 2022976 h 4045952"/>
              <a:gd name="connsiteX1" fmla="*/ 2022976 w 4045952"/>
              <a:gd name="connsiteY1" fmla="*/ 0 h 4045952"/>
              <a:gd name="connsiteX2" fmla="*/ 4045952 w 4045952"/>
              <a:gd name="connsiteY2" fmla="*/ 2022976 h 4045952"/>
              <a:gd name="connsiteX3" fmla="*/ 2022976 w 4045952"/>
              <a:gd name="connsiteY3" fmla="*/ 4045952 h 4045952"/>
              <a:gd name="connsiteX4" fmla="*/ 0 w 4045952"/>
              <a:gd name="connsiteY4" fmla="*/ 2022976 h 4045952"/>
              <a:gd name="connsiteX0" fmla="*/ 4045952 w 4137392"/>
              <a:gd name="connsiteY0" fmla="*/ 2022976 h 4045952"/>
              <a:gd name="connsiteX1" fmla="*/ 2022976 w 4137392"/>
              <a:gd name="connsiteY1" fmla="*/ 4045952 h 4045952"/>
              <a:gd name="connsiteX2" fmla="*/ 0 w 4137392"/>
              <a:gd name="connsiteY2" fmla="*/ 2022976 h 4045952"/>
              <a:gd name="connsiteX3" fmla="*/ 2022976 w 4137392"/>
              <a:gd name="connsiteY3" fmla="*/ 0 h 4045952"/>
              <a:gd name="connsiteX4" fmla="*/ 4137392 w 4137392"/>
              <a:gd name="connsiteY4" fmla="*/ 2114416 h 4045952"/>
              <a:gd name="connsiteX0" fmla="*/ 4045952 w 4045952"/>
              <a:gd name="connsiteY0" fmla="*/ 2022976 h 4045952"/>
              <a:gd name="connsiteX1" fmla="*/ 2022976 w 4045952"/>
              <a:gd name="connsiteY1" fmla="*/ 4045952 h 4045952"/>
              <a:gd name="connsiteX2" fmla="*/ 0 w 4045952"/>
              <a:gd name="connsiteY2" fmla="*/ 2022976 h 4045952"/>
              <a:gd name="connsiteX3" fmla="*/ 2022976 w 4045952"/>
              <a:gd name="connsiteY3" fmla="*/ 0 h 4045952"/>
              <a:gd name="connsiteX0" fmla="*/ 2022976 w 2022976"/>
              <a:gd name="connsiteY0" fmla="*/ 4045952 h 4045952"/>
              <a:gd name="connsiteX1" fmla="*/ 0 w 2022976"/>
              <a:gd name="connsiteY1" fmla="*/ 2022976 h 4045952"/>
              <a:gd name="connsiteX2" fmla="*/ 2022976 w 2022976"/>
              <a:gd name="connsiteY2" fmla="*/ 0 h 4045952"/>
              <a:gd name="connsiteX0" fmla="*/ 2028559 w 2028559"/>
              <a:gd name="connsiteY0" fmla="*/ 4126993 h 4126993"/>
              <a:gd name="connsiteX1" fmla="*/ 5583 w 2028559"/>
              <a:gd name="connsiteY1" fmla="*/ 2104017 h 4126993"/>
              <a:gd name="connsiteX2" fmla="*/ 1445300 w 2028559"/>
              <a:gd name="connsiteY2" fmla="*/ 173879 h 4126993"/>
              <a:gd name="connsiteX3" fmla="*/ 2028559 w 2028559"/>
              <a:gd name="connsiteY3" fmla="*/ 81041 h 4126993"/>
              <a:gd name="connsiteX0" fmla="*/ 2028559 w 2028559"/>
              <a:gd name="connsiteY0" fmla="*/ 4045952 h 4045952"/>
              <a:gd name="connsiteX1" fmla="*/ 5583 w 2028559"/>
              <a:gd name="connsiteY1" fmla="*/ 2022976 h 4045952"/>
              <a:gd name="connsiteX2" fmla="*/ 1445300 w 2028559"/>
              <a:gd name="connsiteY2" fmla="*/ 92838 h 4045952"/>
              <a:gd name="connsiteX3" fmla="*/ 2028559 w 2028559"/>
              <a:gd name="connsiteY3" fmla="*/ 0 h 4045952"/>
              <a:gd name="connsiteX0" fmla="*/ 2029800 w 2029800"/>
              <a:gd name="connsiteY0" fmla="*/ 4045952 h 4045952"/>
              <a:gd name="connsiteX1" fmla="*/ 6824 w 2029800"/>
              <a:gd name="connsiteY1" fmla="*/ 2022976 h 4045952"/>
              <a:gd name="connsiteX2" fmla="*/ 1446541 w 2029800"/>
              <a:gd name="connsiteY2" fmla="*/ 92838 h 4045952"/>
              <a:gd name="connsiteX3" fmla="*/ 2029800 w 2029800"/>
              <a:gd name="connsiteY3" fmla="*/ 0 h 4045952"/>
              <a:gd name="connsiteX0" fmla="*/ 2032342 w 2032342"/>
              <a:gd name="connsiteY0" fmla="*/ 4045952 h 4045952"/>
              <a:gd name="connsiteX1" fmla="*/ 9366 w 2032342"/>
              <a:gd name="connsiteY1" fmla="*/ 2022976 h 4045952"/>
              <a:gd name="connsiteX2" fmla="*/ 1449083 w 2032342"/>
              <a:gd name="connsiteY2" fmla="*/ 92838 h 4045952"/>
              <a:gd name="connsiteX3" fmla="*/ 2032342 w 2032342"/>
              <a:gd name="connsiteY3" fmla="*/ 0 h 4045952"/>
              <a:gd name="connsiteX0" fmla="*/ 2034028 w 2034028"/>
              <a:gd name="connsiteY0" fmla="*/ 4045952 h 4045952"/>
              <a:gd name="connsiteX1" fmla="*/ 11052 w 2034028"/>
              <a:gd name="connsiteY1" fmla="*/ 2022976 h 4045952"/>
              <a:gd name="connsiteX2" fmla="*/ 1450769 w 2034028"/>
              <a:gd name="connsiteY2" fmla="*/ 92838 h 4045952"/>
              <a:gd name="connsiteX3" fmla="*/ 2034028 w 2034028"/>
              <a:gd name="connsiteY3" fmla="*/ 0 h 4045952"/>
              <a:gd name="connsiteX0" fmla="*/ 2033317 w 2033317"/>
              <a:gd name="connsiteY0" fmla="*/ 4045952 h 4045952"/>
              <a:gd name="connsiteX1" fmla="*/ 10341 w 2033317"/>
              <a:gd name="connsiteY1" fmla="*/ 2022976 h 4045952"/>
              <a:gd name="connsiteX2" fmla="*/ 1450058 w 2033317"/>
              <a:gd name="connsiteY2" fmla="*/ 92838 h 4045952"/>
              <a:gd name="connsiteX3" fmla="*/ 2033317 w 2033317"/>
              <a:gd name="connsiteY3" fmla="*/ 0 h 4045952"/>
              <a:gd name="connsiteX0" fmla="*/ 2033317 w 2033317"/>
              <a:gd name="connsiteY0" fmla="*/ 4045952 h 4136971"/>
              <a:gd name="connsiteX1" fmla="*/ 1440632 w 2033317"/>
              <a:gd name="connsiteY1" fmla="*/ 3967254 h 4136971"/>
              <a:gd name="connsiteX2" fmla="*/ 10341 w 2033317"/>
              <a:gd name="connsiteY2" fmla="*/ 2022976 h 4136971"/>
              <a:gd name="connsiteX3" fmla="*/ 1450058 w 2033317"/>
              <a:gd name="connsiteY3" fmla="*/ 92838 h 4136971"/>
              <a:gd name="connsiteX4" fmla="*/ 2033317 w 2033317"/>
              <a:gd name="connsiteY4" fmla="*/ 0 h 4136971"/>
              <a:gd name="connsiteX0" fmla="*/ 2033317 w 2033317"/>
              <a:gd name="connsiteY0" fmla="*/ 4045952 h 4136971"/>
              <a:gd name="connsiteX1" fmla="*/ 1440632 w 2033317"/>
              <a:gd name="connsiteY1" fmla="*/ 3967254 h 4136971"/>
              <a:gd name="connsiteX2" fmla="*/ 10341 w 2033317"/>
              <a:gd name="connsiteY2" fmla="*/ 2022976 h 4136971"/>
              <a:gd name="connsiteX3" fmla="*/ 1450058 w 2033317"/>
              <a:gd name="connsiteY3" fmla="*/ 92838 h 4136971"/>
              <a:gd name="connsiteX4" fmla="*/ 2033317 w 2033317"/>
              <a:gd name="connsiteY4" fmla="*/ 0 h 4136971"/>
              <a:gd name="connsiteX0" fmla="*/ 2033317 w 2033317"/>
              <a:gd name="connsiteY0" fmla="*/ 4045952 h 4136971"/>
              <a:gd name="connsiteX1" fmla="*/ 1440632 w 2033317"/>
              <a:gd name="connsiteY1" fmla="*/ 3967254 h 4136971"/>
              <a:gd name="connsiteX2" fmla="*/ 10341 w 2033317"/>
              <a:gd name="connsiteY2" fmla="*/ 2022976 h 4136971"/>
              <a:gd name="connsiteX3" fmla="*/ 1450058 w 2033317"/>
              <a:gd name="connsiteY3" fmla="*/ 92838 h 4136971"/>
              <a:gd name="connsiteX4" fmla="*/ 2033317 w 2033317"/>
              <a:gd name="connsiteY4" fmla="*/ 0 h 4136971"/>
              <a:gd name="connsiteX0" fmla="*/ 2033317 w 2033317"/>
              <a:gd name="connsiteY0" fmla="*/ 4045952 h 4136971"/>
              <a:gd name="connsiteX1" fmla="*/ 1440632 w 2033317"/>
              <a:gd name="connsiteY1" fmla="*/ 3967254 h 4136971"/>
              <a:gd name="connsiteX2" fmla="*/ 10341 w 2033317"/>
              <a:gd name="connsiteY2" fmla="*/ 2022976 h 4136971"/>
              <a:gd name="connsiteX3" fmla="*/ 1450058 w 2033317"/>
              <a:gd name="connsiteY3" fmla="*/ 92838 h 4136971"/>
              <a:gd name="connsiteX4" fmla="*/ 2033317 w 2033317"/>
              <a:gd name="connsiteY4" fmla="*/ 0 h 4136971"/>
              <a:gd name="connsiteX0" fmla="*/ 2033317 w 2033317"/>
              <a:gd name="connsiteY0" fmla="*/ 4045952 h 4136971"/>
              <a:gd name="connsiteX1" fmla="*/ 1440632 w 2033317"/>
              <a:gd name="connsiteY1" fmla="*/ 3967254 h 4136971"/>
              <a:gd name="connsiteX2" fmla="*/ 10341 w 2033317"/>
              <a:gd name="connsiteY2" fmla="*/ 2022976 h 4136971"/>
              <a:gd name="connsiteX3" fmla="*/ 1450058 w 2033317"/>
              <a:gd name="connsiteY3" fmla="*/ 92838 h 4136971"/>
              <a:gd name="connsiteX4" fmla="*/ 2033317 w 2033317"/>
              <a:gd name="connsiteY4" fmla="*/ 0 h 4136971"/>
              <a:gd name="connsiteX0" fmla="*/ 1440632 w 2033317"/>
              <a:gd name="connsiteY0" fmla="*/ 3967254 h 3967254"/>
              <a:gd name="connsiteX1" fmla="*/ 10341 w 2033317"/>
              <a:gd name="connsiteY1" fmla="*/ 2022976 h 3967254"/>
              <a:gd name="connsiteX2" fmla="*/ 1450058 w 2033317"/>
              <a:gd name="connsiteY2" fmla="*/ 92838 h 3967254"/>
              <a:gd name="connsiteX3" fmla="*/ 2033317 w 2033317"/>
              <a:gd name="connsiteY3" fmla="*/ 0 h 3967254"/>
              <a:gd name="connsiteX0" fmla="*/ 1440632 w 1450058"/>
              <a:gd name="connsiteY0" fmla="*/ 3874416 h 3874416"/>
              <a:gd name="connsiteX1" fmla="*/ 10341 w 1450058"/>
              <a:gd name="connsiteY1" fmla="*/ 1930138 h 3874416"/>
              <a:gd name="connsiteX2" fmla="*/ 1450058 w 1450058"/>
              <a:gd name="connsiteY2" fmla="*/ 0 h 3874416"/>
              <a:gd name="connsiteX0" fmla="*/ 1430381 w 1439807"/>
              <a:gd name="connsiteY0" fmla="*/ 3874416 h 3874416"/>
              <a:gd name="connsiteX1" fmla="*/ 90 w 1439807"/>
              <a:gd name="connsiteY1" fmla="*/ 1930138 h 3874416"/>
              <a:gd name="connsiteX2" fmla="*/ 1439807 w 1439807"/>
              <a:gd name="connsiteY2" fmla="*/ 0 h 3874416"/>
              <a:gd name="connsiteX0" fmla="*/ 1430711 w 1440137"/>
              <a:gd name="connsiteY0" fmla="*/ 3874416 h 3874416"/>
              <a:gd name="connsiteX1" fmla="*/ 420 w 1440137"/>
              <a:gd name="connsiteY1" fmla="*/ 1930138 h 3874416"/>
              <a:gd name="connsiteX2" fmla="*/ 1440137 w 1440137"/>
              <a:gd name="connsiteY2" fmla="*/ 0 h 3874416"/>
              <a:gd name="connsiteX0" fmla="*/ 1430711 w 1440137"/>
              <a:gd name="connsiteY0" fmla="*/ 3874416 h 3874416"/>
              <a:gd name="connsiteX1" fmla="*/ 420 w 1440137"/>
              <a:gd name="connsiteY1" fmla="*/ 1930138 h 3874416"/>
              <a:gd name="connsiteX2" fmla="*/ 1440137 w 1440137"/>
              <a:gd name="connsiteY2" fmla="*/ 0 h 387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137" h="3874416">
                <a:moveTo>
                  <a:pt x="1430711" y="3874416"/>
                </a:moveTo>
                <a:cubicBezTo>
                  <a:pt x="452526" y="3678656"/>
                  <a:pt x="17703" y="2670142"/>
                  <a:pt x="420" y="1930138"/>
                </a:cubicBezTo>
                <a:cubicBezTo>
                  <a:pt x="-16863" y="1190134"/>
                  <a:pt x="499659" y="271176"/>
                  <a:pt x="1440137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>
              <a:latin typeface="Open Sans" panose="020B0606030504020204"/>
            </a:endParaRPr>
          </a:p>
        </p:txBody>
      </p:sp>
      <p:sp>
        <p:nvSpPr>
          <p:cNvPr id="7" name="Oval 24">
            <a:extLst>
              <a:ext uri="{FF2B5EF4-FFF2-40B4-BE49-F238E27FC236}">
                <a16:creationId xmlns:a16="http://schemas.microsoft.com/office/drawing/2014/main" id="{14513FB4-E854-4402-827D-AF2A022F2DA3}"/>
              </a:ext>
            </a:extLst>
          </p:cNvPr>
          <p:cNvSpPr/>
          <p:nvPr/>
        </p:nvSpPr>
        <p:spPr>
          <a:xfrm>
            <a:off x="8427858" y="1706388"/>
            <a:ext cx="725308" cy="1897957"/>
          </a:xfrm>
          <a:custGeom>
            <a:avLst/>
            <a:gdLst>
              <a:gd name="connsiteX0" fmla="*/ 0 w 3058264"/>
              <a:gd name="connsiteY0" fmla="*/ 1529132 h 3058264"/>
              <a:gd name="connsiteX1" fmla="*/ 1529132 w 3058264"/>
              <a:gd name="connsiteY1" fmla="*/ 0 h 3058264"/>
              <a:gd name="connsiteX2" fmla="*/ 3058264 w 3058264"/>
              <a:gd name="connsiteY2" fmla="*/ 1529132 h 3058264"/>
              <a:gd name="connsiteX3" fmla="*/ 1529132 w 3058264"/>
              <a:gd name="connsiteY3" fmla="*/ 3058264 h 3058264"/>
              <a:gd name="connsiteX4" fmla="*/ 0 w 3058264"/>
              <a:gd name="connsiteY4" fmla="*/ 1529132 h 3058264"/>
              <a:gd name="connsiteX0" fmla="*/ 3058264 w 3149704"/>
              <a:gd name="connsiteY0" fmla="*/ 1529132 h 3058264"/>
              <a:gd name="connsiteX1" fmla="*/ 1529132 w 3149704"/>
              <a:gd name="connsiteY1" fmla="*/ 3058264 h 3058264"/>
              <a:gd name="connsiteX2" fmla="*/ 0 w 3149704"/>
              <a:gd name="connsiteY2" fmla="*/ 1529132 h 3058264"/>
              <a:gd name="connsiteX3" fmla="*/ 1529132 w 3149704"/>
              <a:gd name="connsiteY3" fmla="*/ 0 h 3058264"/>
              <a:gd name="connsiteX4" fmla="*/ 3149704 w 3149704"/>
              <a:gd name="connsiteY4" fmla="*/ 1620572 h 3058264"/>
              <a:gd name="connsiteX0" fmla="*/ 3058264 w 3058264"/>
              <a:gd name="connsiteY0" fmla="*/ 1529132 h 3058264"/>
              <a:gd name="connsiteX1" fmla="*/ 1529132 w 3058264"/>
              <a:gd name="connsiteY1" fmla="*/ 3058264 h 3058264"/>
              <a:gd name="connsiteX2" fmla="*/ 0 w 3058264"/>
              <a:gd name="connsiteY2" fmla="*/ 1529132 h 3058264"/>
              <a:gd name="connsiteX3" fmla="*/ 1529132 w 3058264"/>
              <a:gd name="connsiteY3" fmla="*/ 0 h 3058264"/>
              <a:gd name="connsiteX0" fmla="*/ 1529132 w 1529132"/>
              <a:gd name="connsiteY0" fmla="*/ 3058264 h 3058264"/>
              <a:gd name="connsiteX1" fmla="*/ 0 w 1529132"/>
              <a:gd name="connsiteY1" fmla="*/ 1529132 h 3058264"/>
              <a:gd name="connsiteX2" fmla="*/ 1529132 w 1529132"/>
              <a:gd name="connsiteY2" fmla="*/ 0 h 3058264"/>
              <a:gd name="connsiteX0" fmla="*/ 1550794 w 1550794"/>
              <a:gd name="connsiteY0" fmla="*/ 2945142 h 2945142"/>
              <a:gd name="connsiteX1" fmla="*/ 21662 w 1550794"/>
              <a:gd name="connsiteY1" fmla="*/ 1416010 h 2945142"/>
              <a:gd name="connsiteX2" fmla="*/ 975759 w 1550794"/>
              <a:gd name="connsiteY2" fmla="*/ 0 h 2945142"/>
              <a:gd name="connsiteX0" fmla="*/ 1541226 w 1541226"/>
              <a:gd name="connsiteY0" fmla="*/ 2945142 h 2945142"/>
              <a:gd name="connsiteX1" fmla="*/ 12094 w 1541226"/>
              <a:gd name="connsiteY1" fmla="*/ 1416010 h 2945142"/>
              <a:gd name="connsiteX2" fmla="*/ 966191 w 1541226"/>
              <a:gd name="connsiteY2" fmla="*/ 0 h 2945142"/>
              <a:gd name="connsiteX0" fmla="*/ 972970 w 972970"/>
              <a:gd name="connsiteY0" fmla="*/ 2907434 h 2907434"/>
              <a:gd name="connsiteX1" fmla="*/ 19 w 972970"/>
              <a:gd name="connsiteY1" fmla="*/ 1416010 h 2907434"/>
              <a:gd name="connsiteX2" fmla="*/ 954116 w 972970"/>
              <a:gd name="connsiteY2" fmla="*/ 0 h 2907434"/>
              <a:gd name="connsiteX0" fmla="*/ 972970 w 972970"/>
              <a:gd name="connsiteY0" fmla="*/ 2907434 h 2907434"/>
              <a:gd name="connsiteX1" fmla="*/ 19 w 972970"/>
              <a:gd name="connsiteY1" fmla="*/ 1416010 h 2907434"/>
              <a:gd name="connsiteX2" fmla="*/ 954116 w 972970"/>
              <a:gd name="connsiteY2" fmla="*/ 0 h 2907434"/>
              <a:gd name="connsiteX0" fmla="*/ 973008 w 973008"/>
              <a:gd name="connsiteY0" fmla="*/ 2907434 h 2907434"/>
              <a:gd name="connsiteX1" fmla="*/ 57 w 973008"/>
              <a:gd name="connsiteY1" fmla="*/ 1416010 h 2907434"/>
              <a:gd name="connsiteX2" fmla="*/ 954154 w 973008"/>
              <a:gd name="connsiteY2" fmla="*/ 0 h 2907434"/>
              <a:gd name="connsiteX0" fmla="*/ 973008 w 973008"/>
              <a:gd name="connsiteY0" fmla="*/ 2907434 h 2907434"/>
              <a:gd name="connsiteX1" fmla="*/ 57 w 973008"/>
              <a:gd name="connsiteY1" fmla="*/ 1416010 h 2907434"/>
              <a:gd name="connsiteX2" fmla="*/ 954154 w 973008"/>
              <a:gd name="connsiteY2" fmla="*/ 0 h 2907434"/>
              <a:gd name="connsiteX0" fmla="*/ 973008 w 973008"/>
              <a:gd name="connsiteY0" fmla="*/ 2907434 h 2907434"/>
              <a:gd name="connsiteX1" fmla="*/ 57 w 973008"/>
              <a:gd name="connsiteY1" fmla="*/ 1416010 h 2907434"/>
              <a:gd name="connsiteX2" fmla="*/ 954154 w 973008"/>
              <a:gd name="connsiteY2" fmla="*/ 0 h 2907434"/>
              <a:gd name="connsiteX0" fmla="*/ 973006 w 973006"/>
              <a:gd name="connsiteY0" fmla="*/ 2907434 h 2907434"/>
              <a:gd name="connsiteX1" fmla="*/ 55 w 973006"/>
              <a:gd name="connsiteY1" fmla="*/ 1416010 h 2907434"/>
              <a:gd name="connsiteX2" fmla="*/ 954152 w 973006"/>
              <a:gd name="connsiteY2" fmla="*/ 0 h 2907434"/>
              <a:gd name="connsiteX0" fmla="*/ 973006 w 973006"/>
              <a:gd name="connsiteY0" fmla="*/ 2907434 h 2907434"/>
              <a:gd name="connsiteX1" fmla="*/ 55 w 973006"/>
              <a:gd name="connsiteY1" fmla="*/ 1416010 h 2907434"/>
              <a:gd name="connsiteX2" fmla="*/ 954152 w 973006"/>
              <a:gd name="connsiteY2" fmla="*/ 0 h 2907434"/>
              <a:gd name="connsiteX0" fmla="*/ 973006 w 973006"/>
              <a:gd name="connsiteY0" fmla="*/ 2907434 h 2907434"/>
              <a:gd name="connsiteX1" fmla="*/ 55 w 973006"/>
              <a:gd name="connsiteY1" fmla="*/ 1416010 h 2907434"/>
              <a:gd name="connsiteX2" fmla="*/ 954152 w 973006"/>
              <a:gd name="connsiteY2" fmla="*/ 0 h 2907434"/>
              <a:gd name="connsiteX0" fmla="*/ 973006 w 973006"/>
              <a:gd name="connsiteY0" fmla="*/ 2907434 h 2907434"/>
              <a:gd name="connsiteX1" fmla="*/ 55 w 973006"/>
              <a:gd name="connsiteY1" fmla="*/ 1416010 h 2907434"/>
              <a:gd name="connsiteX2" fmla="*/ 954152 w 973006"/>
              <a:gd name="connsiteY2" fmla="*/ 0 h 2907434"/>
              <a:gd name="connsiteX0" fmla="*/ 973006 w 973006"/>
              <a:gd name="connsiteY0" fmla="*/ 2907434 h 2907434"/>
              <a:gd name="connsiteX1" fmla="*/ 55 w 973006"/>
              <a:gd name="connsiteY1" fmla="*/ 1416010 h 2907434"/>
              <a:gd name="connsiteX2" fmla="*/ 954152 w 973006"/>
              <a:gd name="connsiteY2" fmla="*/ 0 h 2907434"/>
              <a:gd name="connsiteX0" fmla="*/ 973006 w 973006"/>
              <a:gd name="connsiteY0" fmla="*/ 2907434 h 2907434"/>
              <a:gd name="connsiteX1" fmla="*/ 55 w 973006"/>
              <a:gd name="connsiteY1" fmla="*/ 1416010 h 2907434"/>
              <a:gd name="connsiteX2" fmla="*/ 954152 w 973006"/>
              <a:gd name="connsiteY2" fmla="*/ 0 h 2907434"/>
              <a:gd name="connsiteX0" fmla="*/ 973006 w 973006"/>
              <a:gd name="connsiteY0" fmla="*/ 2907434 h 2907434"/>
              <a:gd name="connsiteX1" fmla="*/ 55 w 973006"/>
              <a:gd name="connsiteY1" fmla="*/ 1416010 h 2907434"/>
              <a:gd name="connsiteX2" fmla="*/ 954152 w 973006"/>
              <a:gd name="connsiteY2" fmla="*/ 0 h 2907434"/>
              <a:gd name="connsiteX0" fmla="*/ 973006 w 973006"/>
              <a:gd name="connsiteY0" fmla="*/ 2907434 h 2907434"/>
              <a:gd name="connsiteX1" fmla="*/ 55 w 973006"/>
              <a:gd name="connsiteY1" fmla="*/ 1416010 h 2907434"/>
              <a:gd name="connsiteX2" fmla="*/ 954152 w 973006"/>
              <a:gd name="connsiteY2" fmla="*/ 0 h 2907434"/>
              <a:gd name="connsiteX0" fmla="*/ 982428 w 982428"/>
              <a:gd name="connsiteY0" fmla="*/ 2907434 h 2907434"/>
              <a:gd name="connsiteX1" fmla="*/ 50 w 982428"/>
              <a:gd name="connsiteY1" fmla="*/ 1510278 h 2907434"/>
              <a:gd name="connsiteX2" fmla="*/ 963574 w 982428"/>
              <a:gd name="connsiteY2" fmla="*/ 0 h 290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2428" h="2907434">
                <a:moveTo>
                  <a:pt x="982428" y="2907434"/>
                </a:moveTo>
                <a:cubicBezTo>
                  <a:pt x="251033" y="2586923"/>
                  <a:pt x="3192" y="1928863"/>
                  <a:pt x="50" y="1510278"/>
                </a:cubicBezTo>
                <a:cubicBezTo>
                  <a:pt x="-3092" y="1091693"/>
                  <a:pt x="137912" y="348793"/>
                  <a:pt x="963574" y="0"/>
                </a:cubicBezTo>
              </a:path>
            </a:pathLst>
          </a:custGeom>
          <a:solidFill>
            <a:srgbClr val="1D8F8F"/>
          </a:solidFill>
          <a:ln w="1270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25" dirty="0">
              <a:latin typeface="Open Sans" panose="020B0606030504020204"/>
            </a:endParaRPr>
          </a:p>
        </p:txBody>
      </p: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id="{23A772D1-DDEB-4100-A61E-D7CEB2C20B61}"/>
              </a:ext>
            </a:extLst>
          </p:cNvPr>
          <p:cNvCxnSpPr>
            <a:cxnSpLocks/>
          </p:cNvCxnSpPr>
          <p:nvPr/>
        </p:nvCxnSpPr>
        <p:spPr>
          <a:xfrm flipH="1">
            <a:off x="7979748" y="1796025"/>
            <a:ext cx="692748" cy="0"/>
          </a:xfrm>
          <a:prstGeom prst="line">
            <a:avLst/>
          </a:prstGeom>
          <a:ln>
            <a:solidFill>
              <a:srgbClr val="80808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27">
            <a:extLst>
              <a:ext uri="{FF2B5EF4-FFF2-40B4-BE49-F238E27FC236}">
                <a16:creationId xmlns:a16="http://schemas.microsoft.com/office/drawing/2014/main" id="{A8E2474E-9820-479F-8987-3F40190A9DD8}"/>
              </a:ext>
            </a:extLst>
          </p:cNvPr>
          <p:cNvSpPr/>
          <p:nvPr/>
        </p:nvSpPr>
        <p:spPr>
          <a:xfrm>
            <a:off x="7481120" y="1583574"/>
            <a:ext cx="424902" cy="424902"/>
          </a:xfrm>
          <a:prstGeom prst="ellipse">
            <a:avLst/>
          </a:prstGeom>
          <a:solidFill>
            <a:srgbClr val="CFF6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IN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cxnSp>
        <p:nvCxnSpPr>
          <p:cNvPr id="10" name="Straight Connector 30">
            <a:extLst>
              <a:ext uri="{FF2B5EF4-FFF2-40B4-BE49-F238E27FC236}">
                <a16:creationId xmlns:a16="http://schemas.microsoft.com/office/drawing/2014/main" id="{1E842BD6-1BAD-47D5-BA04-3E388A509CAB}"/>
              </a:ext>
            </a:extLst>
          </p:cNvPr>
          <p:cNvCxnSpPr>
            <a:cxnSpLocks/>
          </p:cNvCxnSpPr>
          <p:nvPr/>
        </p:nvCxnSpPr>
        <p:spPr>
          <a:xfrm flipH="1">
            <a:off x="8061373" y="2649560"/>
            <a:ext cx="720482" cy="0"/>
          </a:xfrm>
          <a:prstGeom prst="line">
            <a:avLst/>
          </a:prstGeom>
          <a:ln>
            <a:solidFill>
              <a:srgbClr val="25B7B8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27">
            <a:extLst>
              <a:ext uri="{FF2B5EF4-FFF2-40B4-BE49-F238E27FC236}">
                <a16:creationId xmlns:a16="http://schemas.microsoft.com/office/drawing/2014/main" id="{8B5645E9-8BD2-47D9-B61E-9825889D6E63}"/>
              </a:ext>
            </a:extLst>
          </p:cNvPr>
          <p:cNvSpPr/>
          <p:nvPr/>
        </p:nvSpPr>
        <p:spPr>
          <a:xfrm>
            <a:off x="7497957" y="2475583"/>
            <a:ext cx="424902" cy="396329"/>
          </a:xfrm>
          <a:prstGeom prst="ellipse">
            <a:avLst/>
          </a:prstGeom>
          <a:solidFill>
            <a:srgbClr val="6FD0C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IN" b="1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30">
            <a:extLst>
              <a:ext uri="{FF2B5EF4-FFF2-40B4-BE49-F238E27FC236}">
                <a16:creationId xmlns:a16="http://schemas.microsoft.com/office/drawing/2014/main" id="{01DB51FE-048B-4E64-AE95-8A8A216C9B82}"/>
              </a:ext>
            </a:extLst>
          </p:cNvPr>
          <p:cNvCxnSpPr>
            <a:cxnSpLocks/>
          </p:cNvCxnSpPr>
          <p:nvPr/>
        </p:nvCxnSpPr>
        <p:spPr>
          <a:xfrm>
            <a:off x="8061373" y="3459896"/>
            <a:ext cx="729138" cy="0"/>
          </a:xfrm>
          <a:prstGeom prst="line">
            <a:avLst/>
          </a:prstGeom>
          <a:ln>
            <a:solidFill>
              <a:srgbClr val="1D8F8F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27">
            <a:extLst>
              <a:ext uri="{FF2B5EF4-FFF2-40B4-BE49-F238E27FC236}">
                <a16:creationId xmlns:a16="http://schemas.microsoft.com/office/drawing/2014/main" id="{08B4DFA0-29B6-4F3F-84DE-9F93CFD113F6}"/>
              </a:ext>
            </a:extLst>
          </p:cNvPr>
          <p:cNvSpPr/>
          <p:nvPr/>
        </p:nvSpPr>
        <p:spPr>
          <a:xfrm>
            <a:off x="7497957" y="3248958"/>
            <a:ext cx="424902" cy="424902"/>
          </a:xfrm>
          <a:prstGeom prst="ellipse">
            <a:avLst/>
          </a:prstGeom>
          <a:solidFill>
            <a:srgbClr val="1D8F8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IN" b="1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id="{A3D43A42-5AED-4382-882A-9D29AE2EE85C}"/>
              </a:ext>
            </a:extLst>
          </p:cNvPr>
          <p:cNvSpPr/>
          <p:nvPr/>
        </p:nvSpPr>
        <p:spPr>
          <a:xfrm>
            <a:off x="1431986" y="1693175"/>
            <a:ext cx="5791608" cy="738664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техническое перевооружение существенной части поверхностей нагрева котлов, исчерпавших ресурс. Исключение запрета на эксплуатацию от надзорных органов. Снижение уровня аварийности котлоагрегатов. Исключение риска возникновения техногенной аварии;</a:t>
            </a:r>
          </a:p>
        </p:txBody>
      </p:sp>
      <p:sp>
        <p:nvSpPr>
          <p:cNvPr id="25" name="Rectangle 44">
            <a:extLst>
              <a:ext uri="{FF2B5EF4-FFF2-40B4-BE49-F238E27FC236}">
                <a16:creationId xmlns:a16="http://schemas.microsoft.com/office/drawing/2014/main" id="{88BF299E-6DEA-4DB4-9040-30598A5A8C46}"/>
              </a:ext>
            </a:extLst>
          </p:cNvPr>
          <p:cNvSpPr/>
          <p:nvPr/>
        </p:nvSpPr>
        <p:spPr>
          <a:xfrm>
            <a:off x="3438803" y="2638018"/>
            <a:ext cx="3010667" cy="300082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/>
            <a:endParaRPr lang="en-IN" sz="1350" b="1" dirty="0">
              <a:solidFill>
                <a:srgbClr val="C4C4C4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78AF1436-F08F-466C-A4D3-8FCB13CF3A79}"/>
              </a:ext>
            </a:extLst>
          </p:cNvPr>
          <p:cNvSpPr/>
          <p:nvPr/>
        </p:nvSpPr>
        <p:spPr>
          <a:xfrm>
            <a:off x="3255928" y="448060"/>
            <a:ext cx="5416568" cy="300082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/>
            <a:endParaRPr lang="en-IN" sz="1350" b="1" dirty="0">
              <a:solidFill>
                <a:srgbClr val="00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30">
            <a:extLst>
              <a:ext uri="{FF2B5EF4-FFF2-40B4-BE49-F238E27FC236}">
                <a16:creationId xmlns:a16="http://schemas.microsoft.com/office/drawing/2014/main" id="{79A0F9BD-DC3E-4B04-BC98-C5A062BC22CD}"/>
              </a:ext>
            </a:extLst>
          </p:cNvPr>
          <p:cNvCxnSpPr>
            <a:cxnSpLocks/>
          </p:cNvCxnSpPr>
          <p:nvPr/>
        </p:nvCxnSpPr>
        <p:spPr>
          <a:xfrm>
            <a:off x="7407910" y="1389329"/>
            <a:ext cx="0" cy="2685678"/>
          </a:xfrm>
          <a:prstGeom prst="line">
            <a:avLst/>
          </a:prstGeom>
          <a:ln>
            <a:solidFill>
              <a:srgbClr val="1D8F8F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BDBF9378-9C6E-49D8-BE0D-385A9FECE3ED}"/>
              </a:ext>
            </a:extLst>
          </p:cNvPr>
          <p:cNvCxnSpPr>
            <a:cxnSpLocks/>
          </p:cNvCxnSpPr>
          <p:nvPr/>
        </p:nvCxnSpPr>
        <p:spPr>
          <a:xfrm flipH="1">
            <a:off x="1198846" y="4432772"/>
            <a:ext cx="732945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47">
            <a:extLst>
              <a:ext uri="{FF2B5EF4-FFF2-40B4-BE49-F238E27FC236}">
                <a16:creationId xmlns:a16="http://schemas.microsoft.com/office/drawing/2014/main" id="{AEE7F168-E4AE-497A-87CE-AC1D372E8061}"/>
              </a:ext>
            </a:extLst>
          </p:cNvPr>
          <p:cNvSpPr/>
          <p:nvPr/>
        </p:nvSpPr>
        <p:spPr>
          <a:xfrm>
            <a:off x="748963" y="257042"/>
            <a:ext cx="7852461" cy="41549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8C95"/>
                </a:solidFill>
                <a:latin typeface="+mj-lt"/>
                <a:ea typeface="+mj-ea"/>
                <a:cs typeface="+mj-cs"/>
              </a:rPr>
              <a:t>Инвестиционная программа АО «ТГК-16» 2022 года</a:t>
            </a: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6AEA7709-C9EA-45E1-AB26-C384F907D282}"/>
              </a:ext>
            </a:extLst>
          </p:cNvPr>
          <p:cNvCxnSpPr>
            <a:cxnSpLocks/>
          </p:cNvCxnSpPr>
          <p:nvPr/>
        </p:nvCxnSpPr>
        <p:spPr>
          <a:xfrm flipH="1">
            <a:off x="1198846" y="978903"/>
            <a:ext cx="732945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50">
            <a:extLst>
              <a:ext uri="{FF2B5EF4-FFF2-40B4-BE49-F238E27FC236}">
                <a16:creationId xmlns:a16="http://schemas.microsoft.com/office/drawing/2014/main" id="{9DA21E20-D03B-4780-B9B5-E305D7A8C044}"/>
              </a:ext>
            </a:extLst>
          </p:cNvPr>
          <p:cNvSpPr/>
          <p:nvPr/>
        </p:nvSpPr>
        <p:spPr>
          <a:xfrm>
            <a:off x="1431986" y="2717414"/>
            <a:ext cx="5791608" cy="57708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повышение надежности работы оборудования и создания надежных схем электро- и теплоснабжения предприятий, существенные замены электротехнического оборудования, тепломеханического оборудования и кабельных систем;</a:t>
            </a:r>
          </a:p>
        </p:txBody>
      </p:sp>
      <p:sp>
        <p:nvSpPr>
          <p:cNvPr id="31" name="Rectangle 50">
            <a:extLst>
              <a:ext uri="{FF2B5EF4-FFF2-40B4-BE49-F238E27FC236}">
                <a16:creationId xmlns:a16="http://schemas.microsoft.com/office/drawing/2014/main" id="{7CF7ED1C-4B28-47DC-BDD6-DE24D6DB5015}"/>
              </a:ext>
            </a:extLst>
          </p:cNvPr>
          <p:cNvSpPr/>
          <p:nvPr/>
        </p:nvSpPr>
        <p:spPr>
          <a:xfrm>
            <a:off x="1431986" y="3487777"/>
            <a:ext cx="5791608" cy="57708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исключение рисков отключения оборудования с его повреждением, исключение запрета на эксплуатацию от надзорных органов, исключение ввода ограничения по теплоснабжению в отношении промышленного потребителя.</a:t>
            </a:r>
          </a:p>
        </p:txBody>
      </p:sp>
      <p:sp>
        <p:nvSpPr>
          <p:cNvPr id="37" name="Rectangle 50">
            <a:extLst>
              <a:ext uri="{FF2B5EF4-FFF2-40B4-BE49-F238E27FC236}">
                <a16:creationId xmlns:a16="http://schemas.microsoft.com/office/drawing/2014/main" id="{B960392A-412D-4ABD-AF66-C7E4D7BE674B}"/>
              </a:ext>
            </a:extLst>
          </p:cNvPr>
          <p:cNvSpPr/>
          <p:nvPr/>
        </p:nvSpPr>
        <p:spPr>
          <a:xfrm>
            <a:off x="1559603" y="1099344"/>
            <a:ext cx="5791608" cy="253916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C6C59D2-274C-4BE5-9146-A931085A9B5B}"/>
              </a:ext>
            </a:extLst>
          </p:cNvPr>
          <p:cNvSpPr/>
          <p:nvPr/>
        </p:nvSpPr>
        <p:spPr>
          <a:xfrm>
            <a:off x="2411529" y="2433251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50A5603-BAE3-4552-9340-79F68C3CC3D7}"/>
              </a:ext>
            </a:extLst>
          </p:cNvPr>
          <p:cNvSpPr/>
          <p:nvPr/>
        </p:nvSpPr>
        <p:spPr>
          <a:xfrm>
            <a:off x="1384919" y="1214122"/>
            <a:ext cx="72165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году реализуются мероприятия направленные на: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447B5D-BD1C-4A1A-B9EA-FD05DA5A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3BD4-82A3-45A5-840E-5A8E9E7619C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0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8995000"/>
              </p:ext>
            </p:extLst>
          </p:nvPr>
        </p:nvGraphicFramePr>
        <p:xfrm>
          <a:off x="574302" y="430924"/>
          <a:ext cx="8322457" cy="443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61599-7848-405F-B387-6AA2C731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3101" y="151630"/>
            <a:ext cx="9637633" cy="994172"/>
          </a:xfrm>
        </p:spPr>
        <p:txBody>
          <a:bodyPr>
            <a:noAutofit/>
          </a:bodyPr>
          <a:lstStyle/>
          <a:p>
            <a:pPr algn="ctr"/>
            <a:r>
              <a:rPr lang="ru-RU" kern="1200" dirty="0"/>
              <a:t>Реализация Инвестиционной программы АО «ТГК-16» в 2022 году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D2BE9257-69ED-497D-B21E-29D56ECAE7DB}"/>
              </a:ext>
            </a:extLst>
          </p:cNvPr>
          <p:cNvSpPr txBox="1"/>
          <p:nvPr/>
        </p:nvSpPr>
        <p:spPr>
          <a:xfrm rot="16200000">
            <a:off x="-1062713" y="2586699"/>
            <a:ext cx="3174472" cy="278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Количество мероприятий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E49143FC-9E6A-45CC-9FA4-F8EF83CFFEFA}"/>
              </a:ext>
            </a:extLst>
          </p:cNvPr>
          <p:cNvSpPr/>
          <p:nvPr/>
        </p:nvSpPr>
        <p:spPr>
          <a:xfrm>
            <a:off x="1140623" y="2834495"/>
            <a:ext cx="276999" cy="2769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1946B27F-1CCE-4F73-8421-D38378F39AAE}"/>
              </a:ext>
            </a:extLst>
          </p:cNvPr>
          <p:cNvSpPr/>
          <p:nvPr/>
        </p:nvSpPr>
        <p:spPr>
          <a:xfrm>
            <a:off x="1165990" y="3713079"/>
            <a:ext cx="276999" cy="276999"/>
          </a:xfrm>
          <a:prstGeom prst="ellipse">
            <a:avLst/>
          </a:prstGeom>
          <a:solidFill>
            <a:srgbClr val="0CAF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18273E-9D7C-4A4F-A233-1D6562A356E8}"/>
              </a:ext>
            </a:extLst>
          </p:cNvPr>
          <p:cNvSpPr txBox="1"/>
          <p:nvPr/>
        </p:nvSpPr>
        <p:spPr>
          <a:xfrm>
            <a:off x="1173980" y="3726250"/>
            <a:ext cx="22626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5" dirty="0"/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3992A3-34D3-457B-8DC6-6EB90175713B}"/>
              </a:ext>
            </a:extLst>
          </p:cNvPr>
          <p:cNvSpPr txBox="1"/>
          <p:nvPr/>
        </p:nvSpPr>
        <p:spPr>
          <a:xfrm>
            <a:off x="1121706" y="2832866"/>
            <a:ext cx="34496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25" dirty="0">
                <a:solidFill>
                  <a:schemeClr val="bg1"/>
                </a:solidFill>
              </a:rPr>
              <a:t>10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1B08C31-5864-466C-B188-553FAE82BA31}"/>
              </a:ext>
            </a:extLst>
          </p:cNvPr>
          <p:cNvCxnSpPr/>
          <p:nvPr/>
        </p:nvCxnSpPr>
        <p:spPr>
          <a:xfrm>
            <a:off x="944880" y="547073"/>
            <a:ext cx="3119" cy="3681363"/>
          </a:xfrm>
          <a:prstGeom prst="line">
            <a:avLst/>
          </a:prstGeom>
          <a:ln>
            <a:solidFill>
              <a:schemeClr val="accent5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5D2970-1A4E-49BF-AC0F-E9348E0ED1BE}"/>
              </a:ext>
            </a:extLst>
          </p:cNvPr>
          <p:cNvSpPr txBox="1"/>
          <p:nvPr/>
        </p:nvSpPr>
        <p:spPr>
          <a:xfrm>
            <a:off x="1668356" y="2853039"/>
            <a:ext cx="535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573,8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F0DF1-28A4-48EB-A693-5EE0060D1F25}"/>
              </a:ext>
            </a:extLst>
          </p:cNvPr>
          <p:cNvSpPr txBox="1"/>
          <p:nvPr/>
        </p:nvSpPr>
        <p:spPr>
          <a:xfrm>
            <a:off x="1704522" y="3744135"/>
            <a:ext cx="535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70,7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83A59E-ED9F-499F-860E-33046B176E5B}"/>
              </a:ext>
            </a:extLst>
          </p:cNvPr>
          <p:cNvSpPr txBox="1"/>
          <p:nvPr/>
        </p:nvSpPr>
        <p:spPr>
          <a:xfrm>
            <a:off x="5523161" y="2176659"/>
            <a:ext cx="535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720,4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E2F1AB-4150-4D5C-99FE-90DFA714B9A3}"/>
              </a:ext>
            </a:extLst>
          </p:cNvPr>
          <p:cNvSpPr txBox="1"/>
          <p:nvPr/>
        </p:nvSpPr>
        <p:spPr>
          <a:xfrm>
            <a:off x="5520108" y="3744135"/>
            <a:ext cx="535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111,4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83A59E-ED9F-499F-860E-33046B176E5B}"/>
              </a:ext>
            </a:extLst>
          </p:cNvPr>
          <p:cNvSpPr txBox="1"/>
          <p:nvPr/>
        </p:nvSpPr>
        <p:spPr>
          <a:xfrm>
            <a:off x="3551486" y="2996875"/>
            <a:ext cx="535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231,9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83A59E-ED9F-499F-860E-33046B176E5B}"/>
              </a:ext>
            </a:extLst>
          </p:cNvPr>
          <p:cNvSpPr txBox="1"/>
          <p:nvPr/>
        </p:nvSpPr>
        <p:spPr>
          <a:xfrm>
            <a:off x="3551486" y="3816053"/>
            <a:ext cx="535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41,3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83A59E-ED9F-499F-860E-33046B176E5B}"/>
              </a:ext>
            </a:extLst>
          </p:cNvPr>
          <p:cNvSpPr txBox="1"/>
          <p:nvPr/>
        </p:nvSpPr>
        <p:spPr>
          <a:xfrm>
            <a:off x="1752147" y="2099494"/>
            <a:ext cx="5357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1.3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3696779" y="2214910"/>
            <a:ext cx="5429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2"/>
                </a:solidFill>
              </a:rPr>
              <a:t>14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5605462" y="616793"/>
            <a:ext cx="5429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2"/>
                </a:solidFill>
              </a:rPr>
              <a:t>27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12D3E139-8E63-4A40-B5A8-2C8C607E6106}"/>
              </a:ext>
            </a:extLst>
          </p:cNvPr>
          <p:cNvSpPr txBox="1"/>
          <p:nvPr/>
        </p:nvSpPr>
        <p:spPr>
          <a:xfrm rot="16200000">
            <a:off x="5224026" y="2936510"/>
            <a:ext cx="1700756" cy="278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25" dirty="0">
                <a:solidFill>
                  <a:schemeClr val="bg1"/>
                </a:solidFill>
              </a:rPr>
              <a:t>млн. руб. без НДС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12D3E139-8E63-4A40-B5A8-2C8C607E6106}"/>
              </a:ext>
            </a:extLst>
          </p:cNvPr>
          <p:cNvSpPr txBox="1"/>
          <p:nvPr/>
        </p:nvSpPr>
        <p:spPr>
          <a:xfrm rot="16200000">
            <a:off x="3302803" y="2925985"/>
            <a:ext cx="1700756" cy="278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25" dirty="0">
                <a:solidFill>
                  <a:schemeClr val="bg1"/>
                </a:solidFill>
              </a:rPr>
              <a:t>млн. руб. без НДС</a:t>
            </a: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12D3E139-8E63-4A40-B5A8-2C8C607E6106}"/>
              </a:ext>
            </a:extLst>
          </p:cNvPr>
          <p:cNvSpPr txBox="1"/>
          <p:nvPr/>
        </p:nvSpPr>
        <p:spPr>
          <a:xfrm rot="16200000">
            <a:off x="1412512" y="2913625"/>
            <a:ext cx="1700756" cy="278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25" dirty="0">
                <a:solidFill>
                  <a:schemeClr val="bg1"/>
                </a:solidFill>
              </a:rPr>
              <a:t>млн. руб. без НДС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E49143FC-9E6A-45CC-9FA4-F8EF83CFFEFA}"/>
              </a:ext>
            </a:extLst>
          </p:cNvPr>
          <p:cNvSpPr/>
          <p:nvPr/>
        </p:nvSpPr>
        <p:spPr>
          <a:xfrm>
            <a:off x="3048224" y="2952771"/>
            <a:ext cx="276999" cy="2769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1946B27F-1CCE-4F73-8421-D38378F39AAE}"/>
              </a:ext>
            </a:extLst>
          </p:cNvPr>
          <p:cNvSpPr/>
          <p:nvPr/>
        </p:nvSpPr>
        <p:spPr>
          <a:xfrm>
            <a:off x="3073591" y="3785635"/>
            <a:ext cx="276999" cy="276999"/>
          </a:xfrm>
          <a:prstGeom prst="ellipse">
            <a:avLst/>
          </a:prstGeom>
          <a:solidFill>
            <a:srgbClr val="0CAF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18273E-9D7C-4A4F-A233-1D6562A356E8}"/>
              </a:ext>
            </a:extLst>
          </p:cNvPr>
          <p:cNvSpPr txBox="1"/>
          <p:nvPr/>
        </p:nvSpPr>
        <p:spPr>
          <a:xfrm>
            <a:off x="3081581" y="3798806"/>
            <a:ext cx="22626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5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3992A3-34D3-457B-8DC6-6EB90175713B}"/>
              </a:ext>
            </a:extLst>
          </p:cNvPr>
          <p:cNvSpPr txBox="1"/>
          <p:nvPr/>
        </p:nvSpPr>
        <p:spPr>
          <a:xfrm>
            <a:off x="3058067" y="2958541"/>
            <a:ext cx="26481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25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E49143FC-9E6A-45CC-9FA4-F8EF83CFFEFA}"/>
              </a:ext>
            </a:extLst>
          </p:cNvPr>
          <p:cNvSpPr/>
          <p:nvPr/>
        </p:nvSpPr>
        <p:spPr>
          <a:xfrm>
            <a:off x="4966488" y="2788775"/>
            <a:ext cx="276999" cy="2769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1946B27F-1CCE-4F73-8421-D38378F39AAE}"/>
              </a:ext>
            </a:extLst>
          </p:cNvPr>
          <p:cNvSpPr/>
          <p:nvPr/>
        </p:nvSpPr>
        <p:spPr>
          <a:xfrm>
            <a:off x="4991855" y="3720699"/>
            <a:ext cx="276999" cy="276999"/>
          </a:xfrm>
          <a:prstGeom prst="ellipse">
            <a:avLst/>
          </a:prstGeom>
          <a:solidFill>
            <a:srgbClr val="0CAF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18273E-9D7C-4A4F-A233-1D6562A356E8}"/>
              </a:ext>
            </a:extLst>
          </p:cNvPr>
          <p:cNvSpPr txBox="1"/>
          <p:nvPr/>
        </p:nvSpPr>
        <p:spPr>
          <a:xfrm>
            <a:off x="4999845" y="3733870"/>
            <a:ext cx="22626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5" dirty="0"/>
              <a:t>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3992A3-34D3-457B-8DC6-6EB90175713B}"/>
              </a:ext>
            </a:extLst>
          </p:cNvPr>
          <p:cNvSpPr txBox="1"/>
          <p:nvPr/>
        </p:nvSpPr>
        <p:spPr>
          <a:xfrm>
            <a:off x="4947571" y="2787146"/>
            <a:ext cx="34496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25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946B27F-1CCE-4F73-8421-D38378F39AAE}"/>
              </a:ext>
            </a:extLst>
          </p:cNvPr>
          <p:cNvSpPr/>
          <p:nvPr/>
        </p:nvSpPr>
        <p:spPr>
          <a:xfrm>
            <a:off x="1135494" y="2107328"/>
            <a:ext cx="276999" cy="276999"/>
          </a:xfrm>
          <a:prstGeom prst="ellipse">
            <a:avLst/>
          </a:prstGeom>
          <a:solidFill>
            <a:srgbClr val="77E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18273E-9D7C-4A4F-A233-1D6562A356E8}"/>
              </a:ext>
            </a:extLst>
          </p:cNvPr>
          <p:cNvSpPr txBox="1"/>
          <p:nvPr/>
        </p:nvSpPr>
        <p:spPr>
          <a:xfrm>
            <a:off x="1143484" y="2103187"/>
            <a:ext cx="22626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5" dirty="0"/>
              <a:t>1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 bwMode="auto">
          <a:xfrm flipH="1" flipV="1">
            <a:off x="3325532" y="3088549"/>
            <a:ext cx="268281" cy="27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Прямая соединительная линия 57"/>
          <p:cNvCxnSpPr/>
          <p:nvPr/>
        </p:nvCxnSpPr>
        <p:spPr bwMode="auto">
          <a:xfrm flipH="1" flipV="1">
            <a:off x="5268854" y="3853756"/>
            <a:ext cx="268281" cy="27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Прямая соединительная линия 58"/>
          <p:cNvCxnSpPr/>
          <p:nvPr/>
        </p:nvCxnSpPr>
        <p:spPr bwMode="auto">
          <a:xfrm flipH="1" flipV="1">
            <a:off x="1407746" y="2240930"/>
            <a:ext cx="268281" cy="27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Прямая соединительная линия 59"/>
          <p:cNvCxnSpPr/>
          <p:nvPr/>
        </p:nvCxnSpPr>
        <p:spPr bwMode="auto">
          <a:xfrm flipH="1" flipV="1">
            <a:off x="3350590" y="3911045"/>
            <a:ext cx="268281" cy="27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Прямая соединительная линия 60"/>
          <p:cNvCxnSpPr/>
          <p:nvPr/>
        </p:nvCxnSpPr>
        <p:spPr bwMode="auto">
          <a:xfrm flipH="1" flipV="1">
            <a:off x="1407747" y="2972994"/>
            <a:ext cx="268281" cy="27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Прямая соединительная линия 61"/>
          <p:cNvCxnSpPr/>
          <p:nvPr/>
        </p:nvCxnSpPr>
        <p:spPr bwMode="auto">
          <a:xfrm flipH="1" flipV="1">
            <a:off x="1430221" y="3848857"/>
            <a:ext cx="268281" cy="27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Прямая соединительная линия 62"/>
          <p:cNvCxnSpPr/>
          <p:nvPr/>
        </p:nvCxnSpPr>
        <p:spPr bwMode="auto">
          <a:xfrm flipH="1" flipV="1">
            <a:off x="5243487" y="2917153"/>
            <a:ext cx="268281" cy="27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CF9D9B-92D6-4275-BC1B-3B0F8FC0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3BD4-82A3-45A5-840E-5A8E9E7619C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2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7">
            <a:extLst>
              <a:ext uri="{FF2B5EF4-FFF2-40B4-BE49-F238E27FC236}">
                <a16:creationId xmlns:a16="http://schemas.microsoft.com/office/drawing/2014/main" id="{A8E2474E-9820-479F-8987-3F40190A9DD8}"/>
              </a:ext>
            </a:extLst>
          </p:cNvPr>
          <p:cNvSpPr/>
          <p:nvPr/>
        </p:nvSpPr>
        <p:spPr>
          <a:xfrm>
            <a:off x="1169775" y="1673769"/>
            <a:ext cx="424902" cy="42490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IN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1" name="Oval 27">
            <a:extLst>
              <a:ext uri="{FF2B5EF4-FFF2-40B4-BE49-F238E27FC236}">
                <a16:creationId xmlns:a16="http://schemas.microsoft.com/office/drawing/2014/main" id="{8B5645E9-8BD2-47D9-B61E-9825889D6E63}"/>
              </a:ext>
            </a:extLst>
          </p:cNvPr>
          <p:cNvSpPr/>
          <p:nvPr/>
        </p:nvSpPr>
        <p:spPr>
          <a:xfrm>
            <a:off x="1185900" y="3044830"/>
            <a:ext cx="424902" cy="42490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N" b="1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id="{A3D43A42-5AED-4382-882A-9D29AE2EE85C}"/>
              </a:ext>
            </a:extLst>
          </p:cNvPr>
          <p:cNvSpPr/>
          <p:nvPr/>
        </p:nvSpPr>
        <p:spPr>
          <a:xfrm>
            <a:off x="1877325" y="1656022"/>
            <a:ext cx="5703638" cy="55399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Рост цен на материально-технические ресурсы на фоне нестабильной геополитической ситуации</a:t>
            </a:r>
          </a:p>
        </p:txBody>
      </p:sp>
      <p:sp>
        <p:nvSpPr>
          <p:cNvPr id="21" name="Rectangle 53">
            <a:extLst>
              <a:ext uri="{FF2B5EF4-FFF2-40B4-BE49-F238E27FC236}">
                <a16:creationId xmlns:a16="http://schemas.microsoft.com/office/drawing/2014/main" id="{E51C14E8-97F0-4AC9-BEF3-1801CC9C1AEA}"/>
              </a:ext>
            </a:extLst>
          </p:cNvPr>
          <p:cNvSpPr/>
          <p:nvPr/>
        </p:nvSpPr>
        <p:spPr>
          <a:xfrm>
            <a:off x="1877326" y="2980282"/>
            <a:ext cx="5825966" cy="55399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санкций относительно поставок на территорию РФ импортного оборудования</a:t>
            </a: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78AF1436-F08F-466C-A4D3-8FCB13CF3A79}"/>
              </a:ext>
            </a:extLst>
          </p:cNvPr>
          <p:cNvSpPr/>
          <p:nvPr/>
        </p:nvSpPr>
        <p:spPr>
          <a:xfrm>
            <a:off x="3255928" y="448060"/>
            <a:ext cx="5416568" cy="300082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/>
            <a:endParaRPr lang="en-IN" sz="1350" b="1" dirty="0">
              <a:solidFill>
                <a:srgbClr val="00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30">
            <a:extLst>
              <a:ext uri="{FF2B5EF4-FFF2-40B4-BE49-F238E27FC236}">
                <a16:creationId xmlns:a16="http://schemas.microsoft.com/office/drawing/2014/main" id="{79A0F9BD-DC3E-4B04-BC98-C5A062BC22CD}"/>
              </a:ext>
            </a:extLst>
          </p:cNvPr>
          <p:cNvCxnSpPr>
            <a:cxnSpLocks/>
          </p:cNvCxnSpPr>
          <p:nvPr/>
        </p:nvCxnSpPr>
        <p:spPr>
          <a:xfrm>
            <a:off x="1751915" y="1380050"/>
            <a:ext cx="685" cy="2529010"/>
          </a:xfrm>
          <a:prstGeom prst="line">
            <a:avLst/>
          </a:prstGeom>
          <a:ln>
            <a:solidFill>
              <a:srgbClr val="1D8F8F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1B08C31-5864-466C-B188-553FAE82BA31}"/>
              </a:ext>
            </a:extLst>
          </p:cNvPr>
          <p:cNvCxnSpPr/>
          <p:nvPr/>
        </p:nvCxnSpPr>
        <p:spPr>
          <a:xfrm flipH="1" flipV="1">
            <a:off x="838200" y="2636586"/>
            <a:ext cx="3131104" cy="381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47">
            <a:extLst>
              <a:ext uri="{FF2B5EF4-FFF2-40B4-BE49-F238E27FC236}">
                <a16:creationId xmlns:a16="http://schemas.microsoft.com/office/drawing/2014/main" id="{AEE7F168-E4AE-497A-87CE-AC1D372E8061}"/>
              </a:ext>
            </a:extLst>
          </p:cNvPr>
          <p:cNvSpPr/>
          <p:nvPr/>
        </p:nvSpPr>
        <p:spPr>
          <a:xfrm>
            <a:off x="1016655" y="272557"/>
            <a:ext cx="7311962" cy="707886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8C95"/>
                </a:solidFill>
                <a:latin typeface="+mj-lt"/>
                <a:ea typeface="+mj-ea"/>
                <a:cs typeface="+mj-cs"/>
              </a:rPr>
              <a:t>Проблемные вопросы, возникающие в ходе исполнения инвестиционной программы: </a:t>
            </a: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6AEA7709-C9EA-45E1-AB26-C384F907D282}"/>
              </a:ext>
            </a:extLst>
          </p:cNvPr>
          <p:cNvCxnSpPr>
            <a:cxnSpLocks/>
          </p:cNvCxnSpPr>
          <p:nvPr/>
        </p:nvCxnSpPr>
        <p:spPr>
          <a:xfrm flipH="1">
            <a:off x="999167" y="1132043"/>
            <a:ext cx="732945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7EC485C-186F-42E1-86E0-8EB959E0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3BD4-82A3-45A5-840E-5A8E9E7619C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466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le slides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EN 2021 NEW" id="{99ED8109-26A5-41BB-B349-3F47FEB3EBDC}" vid="{8612D281-B5DD-4C0F-A18A-6B4945D88347}"/>
    </a:ext>
  </a:extLst>
</a:theme>
</file>

<file path=ppt/theme/theme2.xml><?xml version="1.0" encoding="utf-8"?>
<a:theme xmlns:a="http://schemas.openxmlformats.org/drawingml/2006/main" name="Collages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EN 2021 NEW" id="{99ED8109-26A5-41BB-B349-3F47FEB3EBDC}" vid="{C2486759-7570-49E9-AA9D-58228F0A5E03}"/>
    </a:ext>
  </a:extLst>
</a:theme>
</file>

<file path=ppt/theme/theme3.xml><?xml version="1.0" encoding="utf-8"?>
<a:theme xmlns:a="http://schemas.openxmlformats.org/drawingml/2006/main" name="Basic slides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EN 2021 NEW" id="{99ED8109-26A5-41BB-B349-3F47FEB3EBDC}" vid="{A1706192-F2E7-4263-BD07-23BDAEDB7129}"/>
    </a:ext>
  </a:extLst>
</a:theme>
</file>

<file path=ppt/theme/theme4.xml><?xml version="1.0" encoding="utf-8"?>
<a:theme xmlns:a="http://schemas.openxmlformats.org/drawingml/2006/main" name="Final slides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EN 2021 NEW" id="{99ED8109-26A5-41BB-B349-3F47FEB3EBDC}" vid="{41D6B824-FB9C-4842-A212-237CBC53C0C2}"/>
    </a:ext>
  </a:extLst>
</a:theme>
</file>

<file path=ppt/theme/theme5.xml><?xml version="1.0" encoding="utf-8"?>
<a:theme xmlns:a="http://schemas.openxmlformats.org/drawingml/2006/main" name="Bullets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EN 2021 NEW" id="{99ED8109-26A5-41BB-B349-3F47FEB3EBDC}" vid="{27335868-EA85-4A8E-8708-24C2D5BC6E05}"/>
    </a:ext>
  </a:extLst>
</a:theme>
</file>

<file path=ppt/theme/theme6.xml><?xml version="1.0" encoding="utf-8"?>
<a:theme xmlns:a="http://schemas.openxmlformats.org/drawingml/2006/main" name="Section title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EN 2021 NEW" id="{99ED8109-26A5-41BB-B349-3F47FEB3EBDC}" vid="{9857E725-8C03-4E07-8709-8792585F3D4B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ИБУР NEW ОСНОВНЫЕ ЦВЕТА">
    <a:dk1>
      <a:srgbClr val="003D4C"/>
    </a:dk1>
    <a:lt1>
      <a:sysClr val="window" lastClr="FFFFFF"/>
    </a:lt1>
    <a:dk2>
      <a:srgbClr val="003D4C"/>
    </a:dk2>
    <a:lt2>
      <a:srgbClr val="77E2C3"/>
    </a:lt2>
    <a:accent1>
      <a:srgbClr val="008C95"/>
    </a:accent1>
    <a:accent2>
      <a:srgbClr val="003D4C"/>
    </a:accent2>
    <a:accent3>
      <a:srgbClr val="77E2C3"/>
    </a:accent3>
    <a:accent4>
      <a:srgbClr val="BFBFBF"/>
    </a:accent4>
    <a:accent5>
      <a:srgbClr val="000000"/>
    </a:accent5>
    <a:accent6>
      <a:srgbClr val="E04E39"/>
    </a:accent6>
    <a:hlink>
      <a:srgbClr val="008CFA"/>
    </a:hlink>
    <a:folHlink>
      <a:srgbClr val="006EC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bda88f5-81ee-4ce0-acd0-0fc58edecc95">E76AX7DTSNFM-10-759</_dlc_DocId>
    <_dlc_DocIdUrl xmlns="7bda88f5-81ee-4ce0-acd0-0fc58edecc95">
      <Url>https://sharepoint/portals/template/_layouts/15/DocIdRedir.aspx?ID=E76AX7DTSNFM-10-759</Url>
      <Description>E76AX7DTSNFM-10-759</Description>
    </_dlc_DocIdUrl>
    <_x041e__x043f__x0438__x0441__x0430__x043d__x0438__x0435_ xmlns="9b0c9865-9e5f-4a19-8def-db8deaed8a5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FAC3A0D30DAA42AF4EBACF79D57079" ma:contentTypeVersion="1" ma:contentTypeDescription="Создание документа." ma:contentTypeScope="" ma:versionID="5b038f186db50e1ddcdbacd989e9fd93">
  <xsd:schema xmlns:xsd="http://www.w3.org/2001/XMLSchema" xmlns:xs="http://www.w3.org/2001/XMLSchema" xmlns:p="http://schemas.microsoft.com/office/2006/metadata/properties" xmlns:ns2="7bda88f5-81ee-4ce0-acd0-0fc58edecc95" xmlns:ns3="9b0c9865-9e5f-4a19-8def-db8deaed8a57" targetNamespace="http://schemas.microsoft.com/office/2006/metadata/properties" ma:root="true" ma:fieldsID="6f43ea1788a8d090c714bc610b22df34" ns2:_="" ns3:_="">
    <xsd:import namespace="7bda88f5-81ee-4ce0-acd0-0fc58edecc95"/>
    <xsd:import namespace="9b0c9865-9e5f-4a19-8def-db8deaed8a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a88f5-81ee-4ce0-acd0-0fc58edecc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c9865-9e5f-4a19-8def-db8deaed8a57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C1EEFD-48C5-4F7B-8517-DBB3AEC775E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0A7FD75-1E90-43D2-ABF1-A6C12E8540A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b0c9865-9e5f-4a19-8def-db8deaed8a57"/>
    <ds:schemaRef ds:uri="http://purl.org/dc/elements/1.1/"/>
    <ds:schemaRef ds:uri="http://schemas.microsoft.com/office/2006/metadata/properties"/>
    <ds:schemaRef ds:uri="7bda88f5-81ee-4ce0-acd0-0fc58edecc9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FFB9B5-4495-4C13-BA14-466E85A0B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a88f5-81ee-4ce0-acd0-0fc58edecc95"/>
    <ds:schemaRef ds:uri="9b0c9865-9e5f-4a19-8def-db8deaed8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2F92E0E-ED67-41DF-96C8-B1A6E4369B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16х9_EN 2021 NEW</Template>
  <TotalTime>124</TotalTime>
  <Words>637</Words>
  <Application>Microsoft Office PowerPoint</Application>
  <PresentationFormat>Экран (16:9)</PresentationFormat>
  <Paragraphs>130</Paragraphs>
  <Slides>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Open Sans</vt:lpstr>
      <vt:lpstr>Wingdings</vt:lpstr>
      <vt:lpstr>Title slides</vt:lpstr>
      <vt:lpstr>Collages</vt:lpstr>
      <vt:lpstr>Basic slides</vt:lpstr>
      <vt:lpstr>Final slides</vt:lpstr>
      <vt:lpstr>Bullets</vt:lpstr>
      <vt:lpstr>Section title</vt:lpstr>
      <vt:lpstr>Слайд think-cell</vt:lpstr>
      <vt:lpstr>Инвестиционная программа  АО «ТГК-16»</vt:lpstr>
      <vt:lpstr>Презентация PowerPoint</vt:lpstr>
      <vt:lpstr>Презентация PowerPoint</vt:lpstr>
      <vt:lpstr>Итоги реализации Инвестиционной программы                             АО «ТГК-16» за 2021 год</vt:lpstr>
      <vt:lpstr>Источники финансирования  инвестиционной программы 2021 года</vt:lpstr>
      <vt:lpstr>Презентация PowerPoint</vt:lpstr>
      <vt:lpstr>Презентация PowerPoint</vt:lpstr>
      <vt:lpstr>Реализация Инвестиционной программы АО «ТГК-16» в 2022 году</vt:lpstr>
      <vt:lpstr>Презентация PowerPoint</vt:lpstr>
    </vt:vector>
  </TitlesOfParts>
  <Company>SIBUR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creator>Кондратьев Дмитрий Сергеевич</dc:creator>
  <cp:lastModifiedBy>Четверкина Лилия Фаргатовна</cp:lastModifiedBy>
  <cp:revision>22</cp:revision>
  <dcterms:created xsi:type="dcterms:W3CDTF">2022-07-27T11:14:23Z</dcterms:created>
  <dcterms:modified xsi:type="dcterms:W3CDTF">2022-07-28T07:15:10Z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0x01010016FAC3A0D30DAA42AF4EBACF79D57079</vt:lpwstr>
  </property>
  <property fmtid="{D5CDD505-2E9C-101B-9397-08002B2CF9AE}" pid="3" name="_dlc_DocIdItemGuid">
    <vt:lpwstr>08128e61-b529-4dc6-902a-2bae7e28187e</vt:lpwstr>
  </property>
</Properties>
</file>