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81" r:id="rId3"/>
    <p:sldId id="268" r:id="rId4"/>
    <p:sldId id="288" r:id="rId5"/>
    <p:sldId id="284" r:id="rId6"/>
    <p:sldId id="294" r:id="rId7"/>
    <p:sldId id="265" r:id="rId8"/>
    <p:sldId id="292" r:id="rId9"/>
    <p:sldId id="290" r:id="rId10"/>
    <p:sldId id="293" r:id="rId11"/>
    <p:sldId id="287" r:id="rId12"/>
    <p:sldId id="289" r:id="rId13"/>
    <p:sldId id="297" r:id="rId14"/>
    <p:sldId id="298" r:id="rId15"/>
    <p:sldId id="295" r:id="rId16"/>
    <p:sldId id="296" r:id="rId1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538"/>
    <a:srgbClr val="AE9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1" autoAdjust="0"/>
    <p:restoredTop sz="99639" autoAdjust="0"/>
  </p:normalViewPr>
  <p:slideViewPr>
    <p:cSldViewPr snapToGrid="0">
      <p:cViewPr varScale="1">
        <p:scale>
          <a:sx n="82" d="100"/>
          <a:sy n="82" d="100"/>
        </p:scale>
        <p:origin x="-101" y="-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36891509672396189"/>
          <c:w val="0.97973854381708403"/>
          <c:h val="0.482685941175844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44450">
              <a:solidFill>
                <a:sysClr val="windowText" lastClr="000000"/>
              </a:solidFill>
            </a:ln>
          </c:spPr>
          <c:marker>
            <c:symbol val="circle"/>
            <c:size val="17"/>
          </c:marker>
          <c:dPt>
            <c:idx val="1"/>
            <c:bubble3D val="0"/>
            <c:spPr>
              <a:ln w="44450">
                <a:solidFill>
                  <a:srgbClr val="92D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33-4F7B-892C-B7FE2C21568B}"/>
              </c:ext>
            </c:extLst>
          </c:dPt>
          <c:dPt>
            <c:idx val="2"/>
            <c:bubble3D val="0"/>
            <c:spPr>
              <a:ln w="44450">
                <a:solidFill>
                  <a:srgbClr val="92D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533-4F7B-892C-B7FE2C21568B}"/>
              </c:ext>
            </c:extLst>
          </c:dPt>
          <c:dPt>
            <c:idx val="3"/>
            <c:bubble3D val="0"/>
            <c:spPr>
              <a:ln w="44450">
                <a:solidFill>
                  <a:srgbClr val="92D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533-4F7B-892C-B7FE2C21568B}"/>
              </c:ext>
            </c:extLst>
          </c:dPt>
          <c:dPt>
            <c:idx val="4"/>
            <c:bubble3D val="0"/>
            <c:spPr>
              <a:ln w="44450">
                <a:solidFill>
                  <a:srgbClr val="92D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533-4F7B-892C-B7FE2C21568B}"/>
              </c:ext>
            </c:extLst>
          </c:dPt>
          <c:dLbls>
            <c:spPr>
              <a:solidFill>
                <a:sysClr val="window" lastClr="FFFFFF"/>
              </a:solidFill>
              <a:ln w="25400">
                <a:solidFill>
                  <a:srgbClr val="FF0000"/>
                </a:solidFill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</c:v>
                </c:pt>
                <c:pt idx="1">
                  <c:v>24</c:v>
                </c:pt>
                <c:pt idx="2">
                  <c:v>25</c:v>
                </c:pt>
                <c:pt idx="3">
                  <c:v>29</c:v>
                </c:pt>
                <c:pt idx="4">
                  <c:v>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0533-4F7B-892C-B7FE2C2156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431616"/>
        <c:axId val="66445696"/>
      </c:lineChart>
      <c:catAx>
        <c:axId val="66431616"/>
        <c:scaling>
          <c:orientation val="minMax"/>
        </c:scaling>
        <c:delete val="1"/>
        <c:axPos val="b"/>
        <c:numFmt formatCode="\О\с\н\о\в\н\о\й" sourceLinked="0"/>
        <c:majorTickMark val="out"/>
        <c:minorTickMark val="none"/>
        <c:tickLblPos val="none"/>
        <c:crossAx val="66445696"/>
        <c:crosses val="autoZero"/>
        <c:auto val="1"/>
        <c:lblAlgn val="ctr"/>
        <c:lblOffset val="100"/>
        <c:noMultiLvlLbl val="0"/>
      </c:catAx>
      <c:valAx>
        <c:axId val="66445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6431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D527AE-EE51-4F30-A822-7EA4881990D1}" type="doc">
      <dgm:prSet loTypeId="urn:microsoft.com/office/officeart/2008/layout/VerticalCircle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D45C256-77F6-4AE6-ACB6-63DCA9699548}">
      <dgm:prSet phldrT="[Текст]" custT="1"/>
      <dgm:spPr/>
      <dgm:t>
        <a:bodyPr/>
        <a:lstStyle/>
        <a:p>
          <a:pPr algn="just">
            <a:lnSpc>
              <a:spcPct val="108000"/>
            </a:lnSpc>
            <a:spcAft>
              <a:spcPts val="0"/>
            </a:spcAft>
          </a:pPr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Амортизация по объектам основных средств, построенным за счет средств бюджетов бюджетной системы Российской Федерации 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(выделяемых непосредственно регулируемой организации или опосредованно через третьих лиц), не учитывается для целей тарифного регулирования, за исключением случаев, когда соответствующие </a:t>
          </a:r>
          <a:r>
            <a:rPr lang="ru-RU" sz="2200" b="0" u="sng" dirty="0" smtClean="0">
              <a:solidFill>
                <a:srgbClr val="AE9357"/>
              </a:solidFill>
              <a:latin typeface="Arial" panose="020B0604020202020204" pitchFamily="34" charset="0"/>
              <a:cs typeface="Arial" panose="020B0604020202020204" pitchFamily="34" charset="0"/>
            </a:rPr>
            <a:t>амортизационные отчисления по указанным объектам являются источником финансирования капитальных вложений в соответствии с утвержденной инвестиционной программой регулируемой организации</a:t>
          </a:r>
          <a:endParaRPr lang="ru-RU" sz="2200" b="0" u="sng" dirty="0">
            <a:solidFill>
              <a:srgbClr val="AE9357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B14456-307B-4CDE-8498-0020BA0FED18}" type="parTrans" cxnId="{A23A1D9D-B93F-4A2D-ABCE-BCA8781A2A45}">
      <dgm:prSet/>
      <dgm:spPr/>
      <dgm:t>
        <a:bodyPr/>
        <a:lstStyle/>
        <a:p>
          <a:endParaRPr lang="ru-RU"/>
        </a:p>
      </dgm:t>
    </dgm:pt>
    <dgm:pt modelId="{E1A18810-92E8-4464-8A32-54465913FAE1}" type="sibTrans" cxnId="{A23A1D9D-B93F-4A2D-ABCE-BCA8781A2A45}">
      <dgm:prSet/>
      <dgm:spPr/>
      <dgm:t>
        <a:bodyPr/>
        <a:lstStyle/>
        <a:p>
          <a:endParaRPr lang="ru-RU"/>
        </a:p>
      </dgm:t>
    </dgm:pt>
    <dgm:pt modelId="{7383FAE4-C914-4BB8-B8D3-95B129A835C0}">
      <dgm:prSet custT="1"/>
      <dgm:spPr/>
      <dgm:t>
        <a:bodyPr/>
        <a:lstStyle/>
        <a:p>
          <a:pPr algn="just">
            <a:lnSpc>
              <a:spcPct val="108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Средства, 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начисленные регулируемой организацией в течение текущего долгосрочного периода регулирования </a:t>
          </a:r>
          <a:r>
            <a:rPr lang="ru-R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виде платы за сброс загрязняющих веществ</a:t>
          </a:r>
          <a:r>
            <a:rPr lang="ru-RU" sz="2000" b="1" dirty="0" smtClean="0">
              <a:solidFill>
                <a:srgbClr val="00753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в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составе сточных вод сверх установленных нормативов состава сточных вод и (или) платы за негативное воздействие на работу централизованной системы водоотведения </a:t>
          </a:r>
          <a:r>
            <a:rPr lang="ru-RU" sz="2200" u="sng" dirty="0" smtClean="0">
              <a:solidFill>
                <a:srgbClr val="AE9357"/>
              </a:solidFill>
              <a:latin typeface="Arial" panose="020B0604020202020204" pitchFamily="34" charset="0"/>
              <a:cs typeface="Arial" panose="020B0604020202020204" pitchFamily="34" charset="0"/>
            </a:rPr>
            <a:t>направляются целевым образом на реализацию мероприятий инвестиционной программы</a:t>
          </a:r>
          <a:endParaRPr lang="ru-RU" sz="2200" u="sng" dirty="0">
            <a:solidFill>
              <a:srgbClr val="AE9357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1F41AF-AD44-4CF4-BDC8-837A89F27397}" type="parTrans" cxnId="{0309879C-7539-48C6-97FF-B864BF095997}">
      <dgm:prSet/>
      <dgm:spPr/>
      <dgm:t>
        <a:bodyPr/>
        <a:lstStyle/>
        <a:p>
          <a:endParaRPr lang="ru-RU"/>
        </a:p>
      </dgm:t>
    </dgm:pt>
    <dgm:pt modelId="{356CC459-1CED-434C-BE25-45D2C442B442}" type="sibTrans" cxnId="{0309879C-7539-48C6-97FF-B864BF095997}">
      <dgm:prSet/>
      <dgm:spPr/>
      <dgm:t>
        <a:bodyPr/>
        <a:lstStyle/>
        <a:p>
          <a:endParaRPr lang="ru-RU"/>
        </a:p>
      </dgm:t>
    </dgm:pt>
    <dgm:pt modelId="{D19C62CF-2AF3-4344-9C44-D18FA8AD168B}" type="pres">
      <dgm:prSet presAssocID="{19D527AE-EE51-4F30-A822-7EA4881990D1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57E6B6B9-1E14-48BB-9843-02946A486B91}" type="pres">
      <dgm:prSet presAssocID="{8D45C256-77F6-4AE6-ACB6-63DCA9699548}" presName="noChildren" presStyleCnt="0"/>
      <dgm:spPr/>
    </dgm:pt>
    <dgm:pt modelId="{F28AC9BC-45E2-4FA4-90E3-52913CE4EFEE}" type="pres">
      <dgm:prSet presAssocID="{8D45C256-77F6-4AE6-ACB6-63DCA9699548}" presName="gap" presStyleCnt="0"/>
      <dgm:spPr/>
    </dgm:pt>
    <dgm:pt modelId="{DA94592D-2367-4F3F-AC26-1B862FD322FA}" type="pres">
      <dgm:prSet presAssocID="{8D45C256-77F6-4AE6-ACB6-63DCA9699548}" presName="medCircle2" presStyleLbl="vennNode1" presStyleIdx="0" presStyleCnt="2" custScaleX="64901" custScaleY="65464" custLinFactNeighborX="-48308" custLinFactNeighborY="-49579"/>
      <dgm:spPr/>
    </dgm:pt>
    <dgm:pt modelId="{23BDBAF1-F948-463E-BF16-B448F87A923D}" type="pres">
      <dgm:prSet presAssocID="{8D45C256-77F6-4AE6-ACB6-63DCA9699548}" presName="txLvlOnly1" presStyleLbl="revTx" presStyleIdx="0" presStyleCnt="2" custScaleX="113296" custScaleY="139902" custLinFactNeighborX="-287" custLinFactNeighborY="-12786"/>
      <dgm:spPr/>
      <dgm:t>
        <a:bodyPr/>
        <a:lstStyle/>
        <a:p>
          <a:endParaRPr lang="ru-RU"/>
        </a:p>
      </dgm:t>
    </dgm:pt>
    <dgm:pt modelId="{8B014594-B351-4DFE-88DB-F93188A74E7C}" type="pres">
      <dgm:prSet presAssocID="{7383FAE4-C914-4BB8-B8D3-95B129A835C0}" presName="noChildren" presStyleCnt="0"/>
      <dgm:spPr/>
    </dgm:pt>
    <dgm:pt modelId="{83675F28-4E92-422C-A9B2-12FB7F4099BD}" type="pres">
      <dgm:prSet presAssocID="{7383FAE4-C914-4BB8-B8D3-95B129A835C0}" presName="gap" presStyleCnt="0"/>
      <dgm:spPr/>
    </dgm:pt>
    <dgm:pt modelId="{AC5CF347-5E17-4FEE-A551-C0B3B65AD0FC}" type="pres">
      <dgm:prSet presAssocID="{7383FAE4-C914-4BB8-B8D3-95B129A835C0}" presName="medCircle2" presStyleLbl="vennNode1" presStyleIdx="1" presStyleCnt="2" custScaleX="63054" custScaleY="64309" custLinFactNeighborX="-44943" custLinFactNeighborY="-23199"/>
      <dgm:spPr/>
    </dgm:pt>
    <dgm:pt modelId="{EBC929DC-684D-4F35-B528-8DFA6D53EF08}" type="pres">
      <dgm:prSet presAssocID="{7383FAE4-C914-4BB8-B8D3-95B129A835C0}" presName="txLvlOnly1" presStyleLbl="revTx" presStyleIdx="1" presStyleCnt="2" custScaleX="113285" custScaleY="150817" custLinFactNeighborX="-1704" custLinFactNeighborY="-251"/>
      <dgm:spPr/>
      <dgm:t>
        <a:bodyPr/>
        <a:lstStyle/>
        <a:p>
          <a:endParaRPr lang="ru-RU"/>
        </a:p>
      </dgm:t>
    </dgm:pt>
  </dgm:ptLst>
  <dgm:cxnLst>
    <dgm:cxn modelId="{A23A1D9D-B93F-4A2D-ABCE-BCA8781A2A45}" srcId="{19D527AE-EE51-4F30-A822-7EA4881990D1}" destId="{8D45C256-77F6-4AE6-ACB6-63DCA9699548}" srcOrd="0" destOrd="0" parTransId="{23B14456-307B-4CDE-8498-0020BA0FED18}" sibTransId="{E1A18810-92E8-4464-8A32-54465913FAE1}"/>
    <dgm:cxn modelId="{76818AD9-BDFB-480D-9A5B-B9E641B500A0}" type="presOf" srcId="{7383FAE4-C914-4BB8-B8D3-95B129A835C0}" destId="{EBC929DC-684D-4F35-B528-8DFA6D53EF08}" srcOrd="0" destOrd="0" presId="urn:microsoft.com/office/officeart/2008/layout/VerticalCircleList"/>
    <dgm:cxn modelId="{3AFD9C2F-61C7-4AA5-9EF9-272D61E7DACB}" type="presOf" srcId="{19D527AE-EE51-4F30-A822-7EA4881990D1}" destId="{D19C62CF-2AF3-4344-9C44-D18FA8AD168B}" srcOrd="0" destOrd="0" presId="urn:microsoft.com/office/officeart/2008/layout/VerticalCircleList"/>
    <dgm:cxn modelId="{0309879C-7539-48C6-97FF-B864BF095997}" srcId="{19D527AE-EE51-4F30-A822-7EA4881990D1}" destId="{7383FAE4-C914-4BB8-B8D3-95B129A835C0}" srcOrd="1" destOrd="0" parTransId="{4B1F41AF-AD44-4CF4-BDC8-837A89F27397}" sibTransId="{356CC459-1CED-434C-BE25-45D2C442B442}"/>
    <dgm:cxn modelId="{4162313C-5B93-4419-8676-AD02195C3F7E}" type="presOf" srcId="{8D45C256-77F6-4AE6-ACB6-63DCA9699548}" destId="{23BDBAF1-F948-463E-BF16-B448F87A923D}" srcOrd="0" destOrd="0" presId="urn:microsoft.com/office/officeart/2008/layout/VerticalCircleList"/>
    <dgm:cxn modelId="{4E6FCF2A-2F96-47E3-A0B0-40AEB3E0D649}" type="presParOf" srcId="{D19C62CF-2AF3-4344-9C44-D18FA8AD168B}" destId="{57E6B6B9-1E14-48BB-9843-02946A486B91}" srcOrd="0" destOrd="0" presId="urn:microsoft.com/office/officeart/2008/layout/VerticalCircleList"/>
    <dgm:cxn modelId="{BB8E6E60-6991-43AB-884A-C44A4EAEEA04}" type="presParOf" srcId="{57E6B6B9-1E14-48BB-9843-02946A486B91}" destId="{F28AC9BC-45E2-4FA4-90E3-52913CE4EFEE}" srcOrd="0" destOrd="0" presId="urn:microsoft.com/office/officeart/2008/layout/VerticalCircleList"/>
    <dgm:cxn modelId="{E081C797-AFBB-42C6-AD8A-A922CF59DA2C}" type="presParOf" srcId="{57E6B6B9-1E14-48BB-9843-02946A486B91}" destId="{DA94592D-2367-4F3F-AC26-1B862FD322FA}" srcOrd="1" destOrd="0" presId="urn:microsoft.com/office/officeart/2008/layout/VerticalCircleList"/>
    <dgm:cxn modelId="{A97F752A-93F0-4A65-BA96-1DFF0FA0A14E}" type="presParOf" srcId="{57E6B6B9-1E14-48BB-9843-02946A486B91}" destId="{23BDBAF1-F948-463E-BF16-B448F87A923D}" srcOrd="2" destOrd="0" presId="urn:microsoft.com/office/officeart/2008/layout/VerticalCircleList"/>
    <dgm:cxn modelId="{75CB1FF3-3FEC-4B13-88B0-FA1E00FD4875}" type="presParOf" srcId="{D19C62CF-2AF3-4344-9C44-D18FA8AD168B}" destId="{8B014594-B351-4DFE-88DB-F93188A74E7C}" srcOrd="1" destOrd="0" presId="urn:microsoft.com/office/officeart/2008/layout/VerticalCircleList"/>
    <dgm:cxn modelId="{BA93A735-4C31-4F2D-961F-6393A8B64312}" type="presParOf" srcId="{8B014594-B351-4DFE-88DB-F93188A74E7C}" destId="{83675F28-4E92-422C-A9B2-12FB7F4099BD}" srcOrd="0" destOrd="0" presId="urn:microsoft.com/office/officeart/2008/layout/VerticalCircleList"/>
    <dgm:cxn modelId="{01D92024-5788-4DFC-BD1B-0065FB606659}" type="presParOf" srcId="{8B014594-B351-4DFE-88DB-F93188A74E7C}" destId="{AC5CF347-5E17-4FEE-A551-C0B3B65AD0FC}" srcOrd="1" destOrd="0" presId="urn:microsoft.com/office/officeart/2008/layout/VerticalCircleList"/>
    <dgm:cxn modelId="{CAB17105-DDF0-4E09-A9ED-75D2E7FF0A05}" type="presParOf" srcId="{8B014594-B351-4DFE-88DB-F93188A74E7C}" destId="{EBC929DC-684D-4F35-B528-8DFA6D53EF08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4592D-2367-4F3F-AC26-1B862FD322FA}">
      <dsp:nvSpPr>
        <dsp:cNvPr id="0" name=""/>
        <dsp:cNvSpPr/>
      </dsp:nvSpPr>
      <dsp:spPr>
        <a:xfrm>
          <a:off x="0" y="0"/>
          <a:ext cx="1102310" cy="111187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3BDBAF1-F948-463E-BF16-B448F87A923D}">
      <dsp:nvSpPr>
        <dsp:cNvPr id="0" name=""/>
        <dsp:cNvSpPr/>
      </dsp:nvSpPr>
      <dsp:spPr>
        <a:xfrm>
          <a:off x="670124" y="0"/>
          <a:ext cx="10266712" cy="2376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just" defTabSz="889000">
            <a:lnSpc>
              <a:spcPct val="108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Амортизация по объектам основных средств, построенным за счет средств бюджетов бюджетной системы Российской Федерации 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(выделяемых непосредственно регулируемой организации или опосредованно через третьих лиц), не учитывается для целей тарифного регулирования, за исключением случаев, когда соответствующие </a:t>
          </a:r>
          <a:r>
            <a:rPr lang="ru-RU" sz="2200" b="0" u="sng" kern="1200" dirty="0" smtClean="0">
              <a:solidFill>
                <a:srgbClr val="AE9357"/>
              </a:solidFill>
              <a:latin typeface="Arial" panose="020B0604020202020204" pitchFamily="34" charset="0"/>
              <a:cs typeface="Arial" panose="020B0604020202020204" pitchFamily="34" charset="0"/>
            </a:rPr>
            <a:t>амортизационные отчисления по указанным объектам являются источником финансирования капитальных вложений в соответствии с утвержденной инвестиционной программой регулируемой организации</a:t>
          </a:r>
          <a:endParaRPr lang="ru-RU" sz="2200" b="0" u="sng" kern="1200" dirty="0">
            <a:solidFill>
              <a:srgbClr val="AE9357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0124" y="0"/>
        <a:ext cx="10266712" cy="2376164"/>
      </dsp:txXfrm>
    </dsp:sp>
    <dsp:sp modelId="{AC5CF347-5E17-4FEE-A551-C0B3B65AD0FC}">
      <dsp:nvSpPr>
        <dsp:cNvPr id="0" name=""/>
        <dsp:cNvSpPr/>
      </dsp:nvSpPr>
      <dsp:spPr>
        <a:xfrm>
          <a:off x="8" y="2912227"/>
          <a:ext cx="1070940" cy="109225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353345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-7353345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-7353345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BC929DC-684D-4F35-B528-8DFA6D53EF08}">
      <dsp:nvSpPr>
        <dsp:cNvPr id="0" name=""/>
        <dsp:cNvSpPr/>
      </dsp:nvSpPr>
      <dsp:spPr>
        <a:xfrm>
          <a:off x="542465" y="2567340"/>
          <a:ext cx="10265715" cy="2561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just" defTabSz="889000">
            <a:lnSpc>
              <a:spcPct val="108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Средства, 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начисленные регулируемой организацией в течение текущего долгосрочного периода регулирования </a:t>
          </a:r>
          <a:r>
            <a:rPr lang="ru-RU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виде платы за сброс загрязняющих веществ</a:t>
          </a:r>
          <a:r>
            <a:rPr lang="ru-RU" sz="2000" b="1" kern="1200" dirty="0" smtClean="0">
              <a:solidFill>
                <a:srgbClr val="00753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в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составе сточных вод сверх установленных нормативов состава сточных вод и (или) платы за негативное воздействие на работу централизованной системы водоотведения </a:t>
          </a:r>
          <a:r>
            <a:rPr lang="ru-RU" sz="2200" u="sng" kern="1200" dirty="0" smtClean="0">
              <a:solidFill>
                <a:srgbClr val="AE9357"/>
              </a:solidFill>
              <a:latin typeface="Arial" panose="020B0604020202020204" pitchFamily="34" charset="0"/>
              <a:cs typeface="Arial" panose="020B0604020202020204" pitchFamily="34" charset="0"/>
            </a:rPr>
            <a:t>направляются целевым образом на реализацию мероприятий инвестиционной программы</a:t>
          </a:r>
          <a:endParaRPr lang="ru-RU" sz="2200" u="sng" kern="1200" dirty="0">
            <a:solidFill>
              <a:srgbClr val="AE9357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2465" y="2567340"/>
        <a:ext cx="10265715" cy="2561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0.24512</cdr:x>
      <cdr:y>0.72524</cdr:y>
    </cdr:from>
    <cdr:to>
      <cdr:x>0.34421</cdr:x>
      <cdr:y>0.85295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61284" y="1922562"/>
          <a:ext cx="67159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2019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0.44739</cdr:x>
      <cdr:y>0.71778</cdr:y>
    </cdr:from>
    <cdr:to>
      <cdr:x>0.62182</cdr:x>
      <cdr:y>0.84549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3032225" y="1902800"/>
          <a:ext cx="1182211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2020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0.64253</cdr:x>
      <cdr:y>0.70983</cdr:y>
    </cdr:from>
    <cdr:to>
      <cdr:x>0.81696</cdr:x>
      <cdr:y>0.83754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4354802" y="1881717"/>
          <a:ext cx="1182211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2021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0.84084</cdr:x>
      <cdr:y>0.70424</cdr:y>
    </cdr:from>
    <cdr:to>
      <cdr:x>0.94162</cdr:x>
      <cdr:y>0.83195</cdr:y>
    </cdr:to>
    <cdr:sp macro="" textlink="">
      <cdr:nvSpPr>
        <cdr:cNvPr id="6" name="TextBox 2"/>
        <cdr:cNvSpPr txBox="1"/>
      </cdr:nvSpPr>
      <cdr:spPr>
        <a:xfrm xmlns:a="http://schemas.openxmlformats.org/drawingml/2006/main">
          <a:off x="5698871" y="1866913"/>
          <a:ext cx="68304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2022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46" cy="496174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44" y="0"/>
            <a:ext cx="2946345" cy="496174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>
              <a:defRPr sz="1200"/>
            </a:lvl1pPr>
          </a:lstStyle>
          <a:p>
            <a:fld id="{ED3CF498-A9CB-4DB0-8BA4-4300E6514B72}" type="datetimeFigureOut">
              <a:rPr lang="ru-RU" smtClean="0"/>
              <a:t>31.07.2022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5" tIns="45642" rIns="91285" bIns="4564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14440"/>
            <a:ext cx="5437822" cy="4467146"/>
          </a:xfrm>
          <a:prstGeom prst="rect">
            <a:avLst/>
          </a:prstGeom>
        </p:spPr>
        <p:txBody>
          <a:bodyPr vert="horz" lIns="91285" tIns="45642" rIns="91285" bIns="4564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879"/>
            <a:ext cx="2946346" cy="496174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44" y="9428879"/>
            <a:ext cx="2946345" cy="496174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>
              <a:defRPr sz="1200"/>
            </a:lvl1pPr>
          </a:lstStyle>
          <a:p>
            <a:fld id="{67BB15EA-493C-4B0E-A1E6-B45E4FACF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49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69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C1452-BD9C-48F6-A5A0-EC99E6BA1B4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285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C1452-BD9C-48F6-A5A0-EC99E6BA1B4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302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C1452-BD9C-48F6-A5A0-EC99E6BA1B4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6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FB815-A3A6-4DC7-9C7D-530548D662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3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5E42-0D31-4D5E-AA86-0AC16ADE1A1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10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507E-7496-473E-A0EA-A3B2C5906F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1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1C06-3A8D-4347-9371-A73B84B2CA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33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9DD8-1005-4D49-B8F9-6B534E82BB3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91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0E04-D01B-4AE0-9AC4-F439E511D9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757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6EF9-E49B-457B-8E78-F89DE029F1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15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659A-9F32-4641-832D-0EB163850F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76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C0E5-B3BB-4255-BA24-14CC1B3A2E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998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83C8-B588-4738-8422-4CA3764D9E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755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9BCC-E7E6-46D4-A061-865127043D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0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B2F4-09A1-4BAF-A2F5-177792A8D2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2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8433-DA47-4A6B-B4AE-B244065468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67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28097-7416-4281-BEA1-7C6F4F3C46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593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CB13-5E41-449A-AD32-21AFB174D1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66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69879" y="2354534"/>
            <a:ext cx="10389001" cy="369332"/>
          </a:xfrm>
        </p:spPr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9FB20-CA5E-469F-94E1-4017053654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156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8861-5F54-4C7C-A8CF-59BEB6097F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7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FCFD-A486-4FE7-9C1D-54BB928551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5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AB59-1E78-4DAE-961A-843A02E078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2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9945-A4AD-42DA-8F8F-255E5099D9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32DB-0456-4A85-AE84-22A5639B96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0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5D19-E8E4-469E-9F1F-AB45F1DE2D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5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0B59-C737-4F4F-81E8-D862C9F10F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04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E3AA2-CFC2-4660-B155-7122C420B4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26DC6-2DC4-452B-B163-FE3FF40472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3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47E3F-365E-4B96-957E-64A9E87F37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26DC6-2DC4-452B-B163-FE3FF40472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9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tel:+7%20(843)%202218-218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4.gif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4.png"/><Relationship Id="rId5" Type="http://schemas.openxmlformats.org/officeDocument/2006/relationships/image" Target="../media/image12.png"/><Relationship Id="rId10" Type="http://schemas.openxmlformats.org/officeDocument/2006/relationships/hyperlink" Target="mailto:kt@tatar.ru" TargetMode="External"/><Relationship Id="rId4" Type="http://schemas.openxmlformats.org/officeDocument/2006/relationships/hyperlink" Target="https://vk.com/club183178886" TargetMode="External"/><Relationship Id="rId9" Type="http://schemas.openxmlformats.org/officeDocument/2006/relationships/hyperlink" Target="tel:+7%20(843)%202218-20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1656880" y="-474532"/>
            <a:ext cx="10274531" cy="3060427"/>
          </a:xfrm>
          <a:prstGeom prst="rect">
            <a:avLst/>
          </a:prstGeom>
        </p:spPr>
        <p:txBody>
          <a:bodyPr vert="horz" lIns="51449" tIns="25724" rIns="51449" bIns="25724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70AD47">
                  <a:lumMod val="75000"/>
                </a:srgbClr>
              </a:buClr>
            </a:pPr>
            <a:endParaRPr lang="ru-RU" sz="1600" b="1" dirty="0">
              <a:solidFill>
                <a:srgbClr val="000066"/>
              </a:solidFill>
            </a:endParaRPr>
          </a:p>
          <a:p>
            <a:pPr algn="ctr">
              <a:spcBef>
                <a:spcPts val="0"/>
              </a:spcBef>
              <a:buClr>
                <a:srgbClr val="70AD47">
                  <a:lumMod val="75000"/>
                </a:srgbClr>
              </a:buClr>
            </a:pPr>
            <a:endParaRPr lang="en-US" sz="3200" dirty="0" smtClean="0">
              <a:ln w="0"/>
              <a:solidFill>
                <a:srgbClr val="00006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70AD47">
                  <a:lumMod val="75000"/>
                </a:srgbClr>
              </a:buClr>
            </a:pPr>
            <a:endParaRPr lang="ru-RU" sz="3200" dirty="0">
              <a:ln w="0"/>
              <a:solidFill>
                <a:srgbClr val="000066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423592" y="5733268"/>
            <a:ext cx="7272808" cy="540147"/>
          </a:xfrm>
          <a:prstGeom prst="rect">
            <a:avLst/>
          </a:prstGeom>
        </p:spPr>
        <p:txBody>
          <a:bodyPr vert="horz" lIns="51449" tIns="25724" rIns="51449" bIns="25724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70AD47">
                  <a:lumMod val="75000"/>
                </a:srgbClr>
              </a:buClr>
            </a:pPr>
            <a:endParaRPr lang="ru-RU" sz="1600" b="1" dirty="0">
              <a:solidFill>
                <a:srgbClr val="000066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063552" y="6021288"/>
            <a:ext cx="8604448" cy="648072"/>
          </a:xfrm>
          <a:prstGeom prst="rect">
            <a:avLst/>
          </a:prstGeom>
        </p:spPr>
        <p:txBody>
          <a:bodyPr vert="horz" lIns="51449" tIns="25724" rIns="51449" bIns="25724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70AD47">
                  <a:lumMod val="75000"/>
                </a:srgbClr>
              </a:buClr>
            </a:pPr>
            <a:r>
              <a:rPr lang="ru-RU" sz="1800" dirty="0" smtClean="0">
                <a:ln w="0"/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dirty="0">
              <a:ln w="0"/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455" y="160338"/>
            <a:ext cx="3086941" cy="124919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>
                <a:solidFill>
                  <a:prstClr val="white"/>
                </a:solidFill>
              </a:rPr>
              <a:pPr/>
              <a:t>1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AutoShape 2" descr="blob:https://web.whatsapp.com/f369f008-c3bf-45a0-8ced-407b03ebf76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530" y="35655"/>
            <a:ext cx="2946212" cy="106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04477" y="5690315"/>
            <a:ext cx="985383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Первый заместитель председателя </a:t>
            </a:r>
          </a:p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Государственного комитета Республики Татарстан по тарифам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Лариса Хабибуллина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04477" y="2307096"/>
            <a:ext cx="10049323" cy="2062099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cap="all" dirty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ходе исполнения задач по разработке и утверждению инвестиционных программ </a:t>
            </a:r>
            <a:r>
              <a:rPr lang="ru-RU" sz="3200" b="1" cap="all" dirty="0" smtClean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Ресурсоснабжающих </a:t>
            </a:r>
            <a:r>
              <a:rPr lang="ru-RU" sz="3200" b="1" cap="all" dirty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141182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4014" y="33092"/>
            <a:ext cx="101274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ОСВОЕНИЕ ПО ИНВЕСТИЦИОННЫМ ПРОГРАММАМ </a:t>
            </a:r>
          </a:p>
          <a:p>
            <a:pPr algn="ctr"/>
            <a:r>
              <a:rPr lang="ru-RU" sz="2800" b="1" dirty="0" smtClean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РЕГУЛИРУЕМЫХ ОРГАНИЗАЦИЙ В 2021 – 2022 ГГ.</a:t>
            </a:r>
            <a:endParaRPr lang="ru-RU" sz="2800" b="1" dirty="0">
              <a:solidFill>
                <a:srgbClr val="AE93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310210"/>
              </p:ext>
            </p:extLst>
          </p:nvPr>
        </p:nvGraphicFramePr>
        <p:xfrm>
          <a:off x="1232917" y="1339987"/>
          <a:ext cx="10083777" cy="351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1565">
                  <a:extLst>
                    <a:ext uri="{9D8B030D-6E8A-4147-A177-3AD203B41FA5}">
                      <a16:colId xmlns="" xmlns:a16="http://schemas.microsoft.com/office/drawing/2014/main" val="1012785716"/>
                    </a:ext>
                  </a:extLst>
                </a:gridCol>
                <a:gridCol w="12905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00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137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11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5338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5338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66829">
                <a:tc rowSpan="2"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Сфера регулирования</a:t>
                      </a:r>
                    </a:p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5" marR="7845" marT="78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5" marR="7845" marT="78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45" marR="7845" marT="78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45" marR="7845" marT="78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2022 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5" marR="7845" marT="78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5" marR="7845" marT="78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5" marR="7845" marT="78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8138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5" marR="7845" marT="78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Утверждено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5" marR="7845" marT="784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Освоено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5" marR="7845" marT="784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освоения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5" marR="7845" marT="784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Утверждено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5" marR="7845" marT="784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Освоение*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(январь-июнь)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5" marR="7845" marT="784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освоения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5" marR="7845" marT="784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4066129"/>
                  </a:ext>
                </a:extLst>
              </a:tr>
              <a:tr h="567657">
                <a:tc>
                  <a:txBody>
                    <a:bodyPr/>
                    <a:lstStyle/>
                    <a:p>
                      <a:pPr indent="0"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Теплоснабжение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5" marR="7845" marT="78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3 263,9</a:t>
                      </a:r>
                    </a:p>
                  </a:txBody>
                  <a:tcPr marL="7845" marR="7845" marT="784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3 295,6</a:t>
                      </a:r>
                    </a:p>
                  </a:txBody>
                  <a:tcPr marL="7845" marR="7845" marT="784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101 %</a:t>
                      </a:r>
                    </a:p>
                  </a:txBody>
                  <a:tcPr marL="7845" marR="7845" marT="784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3 473,0</a:t>
                      </a:r>
                    </a:p>
                  </a:txBody>
                  <a:tcPr marL="7845" marR="7845" marT="784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576,9</a:t>
                      </a:r>
                    </a:p>
                  </a:txBody>
                  <a:tcPr marL="7845" marR="7845" marT="784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17 %</a:t>
                      </a:r>
                    </a:p>
                  </a:txBody>
                  <a:tcPr marL="7845" marR="7845" marT="784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7657">
                <a:tc>
                  <a:txBody>
                    <a:bodyPr/>
                    <a:lstStyle/>
                    <a:p>
                      <a:pPr indent="0"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Водоснабжение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5" marR="7845" marT="78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532,4</a:t>
                      </a:r>
                    </a:p>
                  </a:txBody>
                  <a:tcPr marL="7845" marR="7845" marT="784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323,6</a:t>
                      </a:r>
                    </a:p>
                  </a:txBody>
                  <a:tcPr marL="7845" marR="7845" marT="784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61 %</a:t>
                      </a:r>
                    </a:p>
                  </a:txBody>
                  <a:tcPr marL="7845" marR="7845" marT="784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4 269,04</a:t>
                      </a:r>
                    </a:p>
                  </a:txBody>
                  <a:tcPr marL="7845" marR="7845" marT="784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1 072,3</a:t>
                      </a:r>
                    </a:p>
                  </a:txBody>
                  <a:tcPr marL="7845" marR="7845" marT="784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25 %</a:t>
                      </a:r>
                    </a:p>
                  </a:txBody>
                  <a:tcPr marL="7845" marR="7845" marT="784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7657">
                <a:tc>
                  <a:txBody>
                    <a:bodyPr/>
                    <a:lstStyle/>
                    <a:p>
                      <a:pPr indent="0"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Водоотведение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5" marR="7845" marT="78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914,05</a:t>
                      </a:r>
                    </a:p>
                  </a:txBody>
                  <a:tcPr marL="7845" marR="7845" marT="784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605,7</a:t>
                      </a:r>
                    </a:p>
                  </a:txBody>
                  <a:tcPr marL="7845" marR="7845" marT="784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66 %</a:t>
                      </a:r>
                    </a:p>
                  </a:txBody>
                  <a:tcPr marL="7845" marR="7845" marT="784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4 246,02</a:t>
                      </a:r>
                    </a:p>
                  </a:txBody>
                  <a:tcPr marL="7845" marR="7845" marT="784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188,0</a:t>
                      </a:r>
                    </a:p>
                  </a:txBody>
                  <a:tcPr marL="7845" marR="7845" marT="784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3</a:t>
                      </a:r>
                      <a:r>
                        <a:rPr lang="ru-RU" sz="2000" baseline="0" dirty="0" smtClean="0">
                          <a:latin typeface="+mn-lt"/>
                        </a:rPr>
                        <a:t> %</a:t>
                      </a:r>
                      <a:endParaRPr lang="ru-RU" sz="2000" dirty="0" smtClean="0">
                        <a:latin typeface="+mn-lt"/>
                      </a:endParaRPr>
                    </a:p>
                  </a:txBody>
                  <a:tcPr marL="7845" marR="7845" marT="784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7462">
                <a:tc>
                  <a:txBody>
                    <a:bodyPr/>
                    <a:lstStyle/>
                    <a:p>
                      <a:pPr indent="0"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Электроэнергетика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5" marR="7845" marT="78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8 361,6</a:t>
                      </a:r>
                    </a:p>
                  </a:txBody>
                  <a:tcPr marL="7845" marR="7845" marT="784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10 912,4</a:t>
                      </a:r>
                    </a:p>
                  </a:txBody>
                  <a:tcPr marL="7845" marR="7845" marT="784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131 %</a:t>
                      </a:r>
                    </a:p>
                  </a:txBody>
                  <a:tcPr marL="7845" marR="7845" marT="784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8 447,9</a:t>
                      </a:r>
                    </a:p>
                  </a:txBody>
                  <a:tcPr marL="7845" marR="7845" marT="784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6 447,02</a:t>
                      </a:r>
                    </a:p>
                  </a:txBody>
                  <a:tcPr marL="7845" marR="7845" marT="784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76 %</a:t>
                      </a:r>
                    </a:p>
                  </a:txBody>
                  <a:tcPr marL="7845" marR="7845" marT="784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5402" y="5208175"/>
            <a:ext cx="109288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Начиная с 2020 года Госкомитетом РТ по тарифам проводится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ежемесячный мониторинг исполнения инвестиционных программ регулируемых организаций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Начиная с октября 2021 года данные по ежемесячному освоению направляются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ФАС России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формате шаблонов ЕИАС ФАС России. Сводные данные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ФАС России представляются в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Правительство РФ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3144" y="4835723"/>
            <a:ext cx="5543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*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актами выполненных работ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543" y="22838"/>
            <a:ext cx="500303" cy="4873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4114" y="780"/>
            <a:ext cx="540371" cy="49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83" y="1495228"/>
            <a:ext cx="9121013" cy="4836631"/>
          </a:xfrm>
        </p:spPr>
      </p:pic>
      <p:sp>
        <p:nvSpPr>
          <p:cNvPr id="14" name="TextBox 13"/>
          <p:cNvSpPr txBox="1"/>
          <p:nvPr/>
        </p:nvSpPr>
        <p:spPr>
          <a:xfrm>
            <a:off x="770322" y="22838"/>
            <a:ext cx="10278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ОСУЩЕСТВЛЕНИЕ ВЫЕЗДНЫХ ПРОВЕРОК ИСПОЛНЕНИЯ ИНВЕСТИЦИОННЫХ ПРОГРАММ </a:t>
            </a:r>
            <a:endParaRPr lang="ru-RU" sz="2800" b="1" dirty="0">
              <a:solidFill>
                <a:srgbClr val="AE93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84638" y="4051155"/>
            <a:ext cx="3575362" cy="582341"/>
          </a:xfrm>
          <a:prstGeom prst="roundRect">
            <a:avLst/>
          </a:prstGeom>
          <a:solidFill>
            <a:srgbClr val="FDC9B9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АО «Нурлатские тепловые сети»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ОАО «</a:t>
            </a:r>
            <a:r>
              <a:rPr lang="ru-RU" sz="1600" b="1" dirty="0" err="1" smtClean="0">
                <a:solidFill>
                  <a:schemeClr val="tx1"/>
                </a:solidFill>
              </a:rPr>
              <a:t>Чистопольские</a:t>
            </a:r>
            <a:r>
              <a:rPr lang="ru-RU" sz="1600" b="1" dirty="0" smtClean="0">
                <a:solidFill>
                  <a:schemeClr val="tx1"/>
                </a:solidFill>
              </a:rPr>
              <a:t> тепловые сети»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87264" y="3502927"/>
            <a:ext cx="4606259" cy="1130570"/>
          </a:xfrm>
          <a:prstGeom prst="roundRect">
            <a:avLst/>
          </a:prstGeom>
          <a:solidFill>
            <a:srgbClr val="FDC9B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31734" y="3463946"/>
            <a:ext cx="4606257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Казэнерго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Казанская ТЭЦ-1, ТЭЦ-2, Казанские тепловые сети АО «Татэнерго»</a:t>
            </a: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Казанская ТЭЦ-3 АО «ТГК-16»</a:t>
            </a: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МУП «Водоканал» г.Казани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899300" y="1700808"/>
            <a:ext cx="2932288" cy="808670"/>
          </a:xfrm>
          <a:prstGeom prst="roundRect">
            <a:avLst/>
          </a:prstGeom>
          <a:solidFill>
            <a:srgbClr val="FDC4B9"/>
          </a:solidFill>
          <a:ln>
            <a:solidFill>
              <a:srgbClr val="CC33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«Газпром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теплоэнерго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Казань» филиал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Бавлинский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886161" y="3212976"/>
            <a:ext cx="2932288" cy="432048"/>
          </a:xfrm>
          <a:prstGeom prst="roundRect">
            <a:avLst/>
          </a:prstGeom>
          <a:solidFill>
            <a:srgbClr val="FDC9B9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Заинская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ГРЭС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«Татэнерго»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14878" y="1934026"/>
            <a:ext cx="2551029" cy="670613"/>
          </a:xfrm>
          <a:prstGeom prst="roundRect">
            <a:avLst/>
          </a:prstGeom>
          <a:solidFill>
            <a:srgbClr val="FDC9B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Зеленодольское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предприятие тепловых сетей»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6543" y="22838"/>
            <a:ext cx="500303" cy="4873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4114" y="780"/>
            <a:ext cx="540371" cy="49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6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70322" y="22838"/>
            <a:ext cx="10278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ПРОБЛЕМНЫЕ ВОПРОСЫ ИСПОЛНЕНИЯ ИНВЕСТИЦИОННЫХ ПРОГРАММ </a:t>
            </a:r>
            <a:endParaRPr lang="ru-RU" sz="2800" b="1" dirty="0">
              <a:solidFill>
                <a:srgbClr val="AE93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543" y="22838"/>
            <a:ext cx="500303" cy="4873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4114" y="780"/>
            <a:ext cx="540371" cy="4988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8446" y="1237841"/>
            <a:ext cx="10115532" cy="1200329"/>
          </a:xfrm>
          <a:prstGeom prst="rect">
            <a:avLst/>
          </a:prstGeom>
          <a:noFill/>
          <a:ln w="444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Перераспределение источников финансирования между проектами, отказ от реализации проекта в пользу другого при отсутствии корректировки инвестиционной программы в установленном порядке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408446" y="2750780"/>
            <a:ext cx="10115532" cy="830997"/>
          </a:xfrm>
          <a:prstGeom prst="rect">
            <a:avLst/>
          </a:prstGeom>
          <a:noFill/>
          <a:ln w="444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2000"/>
            </a:lvl1pPr>
          </a:lstStyle>
          <a:p>
            <a:r>
              <a:rPr lang="ru-RU" sz="2400" dirty="0" err="1"/>
              <a:t>Недостижение</a:t>
            </a:r>
            <a:r>
              <a:rPr lang="ru-RU" sz="2400" dirty="0"/>
              <a:t> показателей надежности, качества и энергетической эффективности, установленных в инвестиционной программе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08446" y="3870144"/>
            <a:ext cx="10115532" cy="830997"/>
          </a:xfrm>
          <a:prstGeom prst="rect">
            <a:avLst/>
          </a:prstGeom>
          <a:noFill/>
          <a:ln w="444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2000"/>
            </a:lvl1pPr>
          </a:lstStyle>
          <a:p>
            <a:r>
              <a:rPr lang="ru-RU" sz="2400" dirty="0"/>
              <a:t>Перенос проектов за рамки утвержденного срока действия инвестиционной программы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08446" y="4966202"/>
            <a:ext cx="10115532" cy="830997"/>
          </a:xfrm>
          <a:prstGeom prst="rect">
            <a:avLst/>
          </a:prstGeom>
          <a:noFill/>
          <a:ln w="444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2000"/>
            </a:lvl1pPr>
          </a:lstStyle>
          <a:p>
            <a:r>
              <a:rPr lang="ru-RU" sz="2400" dirty="0"/>
              <a:t>Неисполнение мероприятий инвестиционной программы при отсутствии обращения о корректировке</a:t>
            </a:r>
          </a:p>
        </p:txBody>
      </p:sp>
    </p:spTree>
    <p:extLst>
      <p:ext uri="{BB962C8B-B14F-4D97-AF65-F5344CB8AC3E}">
        <p14:creationId xmlns:p14="http://schemas.microsoft.com/office/powerpoint/2010/main" val="268198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87590" y="284448"/>
            <a:ext cx="10278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ОСНОВНЫЕ ЗАДАЧИ на 2023 год</a:t>
            </a:r>
            <a:endParaRPr lang="ru-RU" sz="2800" b="1" dirty="0">
              <a:solidFill>
                <a:srgbClr val="AE93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543" y="22838"/>
            <a:ext cx="500303" cy="4873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4114" y="780"/>
            <a:ext cx="540371" cy="4988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1033" y="1182192"/>
            <a:ext cx="10516092" cy="1323439"/>
          </a:xfrm>
          <a:prstGeom prst="rect">
            <a:avLst/>
          </a:prstGeom>
          <a:noFill/>
          <a:ln w="47625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Совместная работа с Министерством строительства, архитектуры и ЖКХ РТ, Министерством промышленности и торговли РТ</a:t>
            </a:r>
            <a:r>
              <a:rPr lang="ru-RU" sz="2000" dirty="0"/>
              <a:t>, главам муниципальных районов и городских округов Республики </a:t>
            </a:r>
            <a:r>
              <a:rPr lang="ru-RU" sz="2000" dirty="0" smtClean="0"/>
              <a:t>Татарстан, регулируемыми организациями по подготовке, согласованию и утверждению инвестиционных программ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251033" y="2858655"/>
            <a:ext cx="10516092" cy="707886"/>
          </a:xfrm>
          <a:prstGeom prst="rect">
            <a:avLst/>
          </a:prstGeom>
          <a:noFill/>
          <a:ln w="47625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just"/>
          </a:lstStyle>
          <a:p>
            <a:r>
              <a:rPr lang="ru-RU" sz="2000" dirty="0"/>
              <a:t>Обеспечение уполномоченными органами оперативного контроля за исполнением инвестиционных программ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7913" y="3897914"/>
            <a:ext cx="10511944" cy="707886"/>
          </a:xfrm>
          <a:prstGeom prst="rect">
            <a:avLst/>
          </a:prstGeom>
          <a:noFill/>
          <a:ln w="47625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just"/>
          </a:lstStyle>
          <a:p>
            <a:r>
              <a:rPr lang="ru-RU" sz="2000" dirty="0"/>
              <a:t>Органам местного самоуправление обеспечить выдачу к 1 марта 2023 года технических заданий на разработку инвестиционных программ в сфере водоснабжения и водоотведения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51032" y="5006324"/>
            <a:ext cx="10498825" cy="1015663"/>
          </a:xfrm>
          <a:prstGeom prst="rect">
            <a:avLst/>
          </a:prstGeom>
          <a:noFill/>
          <a:ln w="47625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just"/>
          </a:lstStyle>
          <a:p>
            <a:r>
              <a:rPr lang="ru-RU" sz="2000" dirty="0"/>
              <a:t>Своевременная актуализация схем теплоснабжения, водоснабжения и водоотведения с учетом необходимости в проведении мероприятий по реконструкции и модернизации объектов коммунальной инфраструктуры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27160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s://kt.tatarstan.ru/file/Image/%D0%93%D0%BE%D1%81%D0%BA%D0%BE%D0%BC%D0%B8%D1%82%D0%B5%D1%82_%D0%B7%D0%B4%D0%B0%D0%BD%D0%B8%D0%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332" y="1189798"/>
            <a:ext cx="5454879" cy="40911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924448" y="1345396"/>
            <a:ext cx="10932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4448" y="-33420"/>
            <a:ext cx="727500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94290" y="1176568"/>
            <a:ext cx="5579082" cy="734998"/>
            <a:chOff x="6660232" y="6213440"/>
            <a:chExt cx="1926941" cy="247650"/>
          </a:xfrm>
        </p:grpSpPr>
        <p:pic>
          <p:nvPicPr>
            <p:cNvPr id="16" name="Рисунок 15">
              <a:hlinkClick r:id="rId4"/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6213440"/>
              <a:ext cx="247650" cy="247650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6872943" y="6227074"/>
              <a:ext cx="1714230" cy="1762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https://</a:t>
              </a:r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vk.com/club183178886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1" y="2067164"/>
            <a:ext cx="763822" cy="76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534713" y="2127172"/>
            <a:ext cx="2959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t.me/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tarifirt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51331" y="42216"/>
            <a:ext cx="9841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СОЦИАЛЬНЫЕ СЕТИ ГОСКОМИТЕТА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599887" y="4367324"/>
            <a:ext cx="3573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https://kt.tatarstan.ru/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qrcoder.ru/code/?https%3A%2F%2Fkt.tatarstan.ru%2F&amp;6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80" y="2603743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65570" y="6492875"/>
            <a:ext cx="3394158" cy="365125"/>
          </a:xfrm>
        </p:spPr>
        <p:txBody>
          <a:bodyPr/>
          <a:lstStyle/>
          <a:p>
            <a:r>
              <a:rPr lang="ru-RU" dirty="0" smtClean="0"/>
              <a:t>22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46672" y="540932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Адрес: 420015, г. Казань, ул. Карла Маркса, д. 66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Телефон: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+7 (843) 2218-218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(приемная),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+7 (843)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236-36-36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(горячая линия)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kt@tatar.ru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66543" y="22838"/>
            <a:ext cx="500303" cy="4873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84114" y="780"/>
            <a:ext cx="540371" cy="49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2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24448" y="-33420"/>
            <a:ext cx="727500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04845" y="2320506"/>
            <a:ext cx="825547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 </a:t>
            </a:r>
            <a:endParaRPr lang="ru-RU" sz="4400" dirty="0">
              <a:solidFill>
                <a:srgbClr val="AE93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400" b="1" dirty="0" smtClean="0">
              <a:solidFill>
                <a:srgbClr val="AE93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 err="1" smtClean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Игътибар</a:t>
            </a:r>
            <a:r>
              <a:rPr lang="ru-RU" sz="4400" b="1" dirty="0" smtClean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өчен</a:t>
            </a:r>
            <a:r>
              <a:rPr lang="ru-RU" sz="4400" b="1" dirty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рәхмәт</a:t>
            </a:r>
            <a:r>
              <a:rPr lang="ru-RU" sz="4400" b="1" dirty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ru-RU" sz="4400" b="1" dirty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400" dirty="0">
              <a:solidFill>
                <a:srgbClr val="AE93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58323" y="6492875"/>
            <a:ext cx="2801405" cy="365125"/>
          </a:xfrm>
        </p:spPr>
        <p:txBody>
          <a:bodyPr/>
          <a:lstStyle/>
          <a:p>
            <a:r>
              <a:rPr lang="ru-RU" dirty="0" smtClean="0"/>
              <a:t>23</a:t>
            </a:r>
            <a:endParaRPr lang="ru-RU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290" y="333768"/>
            <a:ext cx="2280998" cy="82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6487" y="306355"/>
            <a:ext cx="3086941" cy="124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6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004" y="22838"/>
            <a:ext cx="10281539" cy="1325563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ИНВЕСТИЦИОННАЯ ПРОГРАММА РЕГУЛИРУЕМОЙ ОРГАНИЗАЦИИ </a:t>
            </a:r>
            <a:br>
              <a:rPr lang="ru-RU" sz="3000" b="1" dirty="0" smtClean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AE93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(В СФЕРЕ ТЕПЛОСНАБЖЕНИЯ, ВОДОСНАБЖЕНИЯ И ВОДООТВЕДЕНИЯ) </a:t>
            </a:r>
            <a:endParaRPr lang="ru-RU" sz="2000" b="1" dirty="0">
              <a:solidFill>
                <a:srgbClr val="AE935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0070" y="1594188"/>
            <a:ext cx="10430512" cy="4849745"/>
          </a:xfrm>
        </p:spPr>
        <p:txBody>
          <a:bodyPr>
            <a:noAutofit/>
          </a:bodyPr>
          <a:lstStyle/>
          <a:p>
            <a:pPr marL="361950" indent="-361950" algn="just"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7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теплоснабжения </a:t>
            </a:r>
          </a:p>
          <a:p>
            <a:pPr marL="361950" indent="0" algn="just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строительству, реконструкции и (или) модернизации источников тепловой энергии и (или) тепловых сетей в целях развития, повышения надежности и энергетической эффективности системы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теплоснабжения;</a:t>
            </a:r>
          </a:p>
          <a:p>
            <a:pPr marL="361950" indent="-361950" algn="just"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7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водоснабжения </a:t>
            </a:r>
            <a:r>
              <a:rPr lang="ru-RU" sz="2600" b="1" dirty="0">
                <a:solidFill>
                  <a:srgbClr val="007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600" b="1" dirty="0" smtClean="0">
                <a:solidFill>
                  <a:srgbClr val="007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водоотведения</a:t>
            </a:r>
          </a:p>
          <a:p>
            <a:pPr marL="361950" indent="0" algn="just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мероприятий по строительству, реконструкции и модернизации объектов централизованной системы горячего водоснабжения, холодного водоснабжения и (или)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водоотведения;</a:t>
            </a:r>
          </a:p>
          <a:p>
            <a:pPr marL="361950" indent="-361950" algn="just">
              <a:buFont typeface="Wingdings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осуществляется </a:t>
            </a:r>
            <a:r>
              <a:rPr lang="ru-RU" sz="2400" b="1" dirty="0" smtClean="0">
                <a:solidFill>
                  <a:srgbClr val="007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dirty="0">
                <a:solidFill>
                  <a:srgbClr val="007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соответствии со схемами </a:t>
            </a:r>
            <a:r>
              <a:rPr lang="ru-RU" sz="2400" b="1" dirty="0" smtClean="0">
                <a:solidFill>
                  <a:srgbClr val="007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теплоснабжения, водоснабжения и водоотведения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61950" indent="-36195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7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Источниками финансирования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 том числе являются учитываемые в тарифах амортизация и прибыль на капитальные вложения (инвестиции)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543" y="22838"/>
            <a:ext cx="500303" cy="4873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4114" y="780"/>
            <a:ext cx="540371" cy="49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94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63473" y="46331"/>
            <a:ext cx="103532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НОВОЕ В ЗАКОНОДАТЕЛЬСТВЕ</a:t>
            </a:r>
            <a:endParaRPr lang="ru-RU" sz="3200" b="1" dirty="0">
              <a:solidFill>
                <a:srgbClr val="AE93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8907703"/>
              </p:ext>
            </p:extLst>
          </p:nvPr>
        </p:nvGraphicFramePr>
        <p:xfrm>
          <a:off x="963472" y="990209"/>
          <a:ext cx="10966859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6543" y="22838"/>
            <a:ext cx="500303" cy="4873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84114" y="780"/>
            <a:ext cx="540371" cy="49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4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312" y="2406595"/>
            <a:ext cx="1086635" cy="106421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223" y="5395244"/>
            <a:ext cx="1106257" cy="110625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503" y="3948327"/>
            <a:ext cx="1070849" cy="107084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76" y="3940433"/>
            <a:ext cx="1086635" cy="1086635"/>
          </a:xfrm>
          <a:prstGeom prst="rect">
            <a:avLst/>
          </a:prstGeom>
        </p:spPr>
      </p:pic>
      <p:sp>
        <p:nvSpPr>
          <p:cNvPr id="4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56729" y="6501501"/>
            <a:ext cx="2824489" cy="365125"/>
          </a:xfrm>
        </p:spPr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911424" y="192234"/>
            <a:ext cx="10177459" cy="932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defTabSz="71295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ОРГАНЫ ВЛАСТИ, ОСУЩЕСТВЛЯЮЩИЕ ПОЛНОМОЧИЯ ПО УТВЕРЖДЕНИЮ И СОГЛАСОВАНИЮ ИНВЕСТИЦИОННЫХ ПРОГРАММ В РТ</a:t>
            </a:r>
            <a:endParaRPr lang="ru-RU" sz="2800" b="1" dirty="0">
              <a:solidFill>
                <a:srgbClr val="AE93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96995" y="2362812"/>
            <a:ext cx="2702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Министерство промышленности и торговли РТ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36784" y="5668518"/>
            <a:ext cx="2382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Госкомитет РТ по тарифам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62697" y="4015665"/>
            <a:ext cx="33715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строительства, архитектуры и ЖКХ РТ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84501" y="1733026"/>
            <a:ext cx="4123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УТВЕРЖДЕНИЕ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168903" y="1703780"/>
            <a:ext cx="4023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СОГЛАСОВАНИЕ</a:t>
            </a:r>
            <a:endParaRPr lang="ru-RU" dirty="0">
              <a:solidFill>
                <a:srgbClr val="0075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70" y="5506196"/>
            <a:ext cx="1086635" cy="1064213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246" y="5502879"/>
            <a:ext cx="1070849" cy="107084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916" y="5573462"/>
            <a:ext cx="1086635" cy="10866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6543" y="22838"/>
            <a:ext cx="500303" cy="4873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84114" y="780"/>
            <a:ext cx="540371" cy="49880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009291" y="5502879"/>
            <a:ext cx="3010618" cy="118118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95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1933" y="85822"/>
            <a:ext cx="103373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КОЛИЧЕСТВО ИНВЕСТИЦИОННЫХ ПРОГРАММ </a:t>
            </a:r>
          </a:p>
          <a:p>
            <a:pPr algn="ctr"/>
            <a:r>
              <a:rPr lang="ru-RU" sz="2800" b="1" dirty="0" smtClean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РЕГУЛИРУЕМЫХ ОРГАНИЗАЦИЙ</a:t>
            </a:r>
            <a:endParaRPr lang="ru-RU" sz="2800" b="1" dirty="0">
              <a:solidFill>
                <a:srgbClr val="AE93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331270"/>
              </p:ext>
            </p:extLst>
          </p:nvPr>
        </p:nvGraphicFramePr>
        <p:xfrm>
          <a:off x="914399" y="3063192"/>
          <a:ext cx="10718518" cy="3552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4751">
                  <a:extLst>
                    <a:ext uri="{9D8B030D-6E8A-4147-A177-3AD203B41FA5}">
                      <a16:colId xmlns="" xmlns:a16="http://schemas.microsoft.com/office/drawing/2014/main" val="1012785716"/>
                    </a:ext>
                  </a:extLst>
                </a:gridCol>
                <a:gridCol w="1580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086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08624">
                  <a:extLst>
                    <a:ext uri="{9D8B030D-6E8A-4147-A177-3AD203B41FA5}">
                      <a16:colId xmlns="" xmlns:a16="http://schemas.microsoft.com/office/drawing/2014/main" val="1885575292"/>
                    </a:ext>
                  </a:extLst>
                </a:gridCol>
                <a:gridCol w="1492840">
                  <a:extLst>
                    <a:ext uri="{9D8B030D-6E8A-4147-A177-3AD203B41FA5}">
                      <a16:colId xmlns="" xmlns:a16="http://schemas.microsoft.com/office/drawing/2014/main" val="1976198741"/>
                    </a:ext>
                  </a:extLst>
                </a:gridCol>
                <a:gridCol w="14928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425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</a:t>
                      </a:r>
                    </a:p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регулирования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60" marR="10460" marT="78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60" marR="10460" marT="78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60" marR="10460" marT="78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60" marR="10460" marT="78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60" marR="10460" marT="78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60" marR="10460" marT="78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4066129"/>
                  </a:ext>
                </a:extLst>
              </a:tr>
              <a:tr h="4361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Теплоснабжение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60" marR="10460" marT="78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60" marR="10460" marT="78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60" marR="10460" marT="78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60" marR="10460" marT="78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60" marR="10460" marT="78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60" marR="10460" marT="78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1375683"/>
                  </a:ext>
                </a:extLst>
              </a:tr>
              <a:tr h="303644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</a:t>
                      </a:r>
                      <a:endParaRPr lang="ru-RU" sz="1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60" marR="10460" marT="78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54890496"/>
                  </a:ext>
                </a:extLst>
              </a:tr>
              <a:tr h="350571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lang="ru-RU" sz="1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60" marR="10460" marT="78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60" marR="10460" marT="78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60" marR="10460" marT="78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60" marR="10460" marT="78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60" marR="10460" marT="78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60" marR="10460" marT="78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6455042"/>
                  </a:ext>
                </a:extLst>
              </a:tr>
              <a:tr h="3634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Электроэнергетика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60" marR="10460" marT="78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60" marR="10460" marT="78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60" marR="10460" marT="78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60" marR="10460" marT="78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60" marR="10460" marT="78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60" marR="10460" marT="78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2287858"/>
                  </a:ext>
                </a:extLst>
              </a:tr>
              <a:tr h="3634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Обращение с ТКО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60" marR="10460" marT="78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endParaRPr lang="ru-RU" sz="1800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60" marR="10460" marT="78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endParaRPr lang="ru-RU" sz="1800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60" marR="10460" marT="78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endParaRPr lang="ru-RU" sz="1800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60" marR="10460" marT="78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60" marR="10460" marT="78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60" marR="10460" marT="78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17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Финансирование, </a:t>
                      </a:r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млрд.руб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60" marR="10460" marT="78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</a:t>
                      </a:r>
                    </a:p>
                  </a:txBody>
                  <a:tcPr marL="10460" marR="10460" marT="78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12,2</a:t>
                      </a:r>
                    </a:p>
                  </a:txBody>
                  <a:tcPr marL="10460" marR="10460" marT="78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13,2</a:t>
                      </a:r>
                    </a:p>
                  </a:txBody>
                  <a:tcPr marL="10460" marR="10460" marT="78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13,1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60" marR="10460" marT="78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21,3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60" marR="10460" marT="78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019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53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 за счет тарифа</a:t>
                      </a:r>
                      <a:endParaRPr lang="ru-RU" sz="2000" b="1" i="0" u="none" strike="noStrike" dirty="0">
                        <a:solidFill>
                          <a:srgbClr val="00753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60" marR="10460" marT="78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00753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8,9</a:t>
                      </a:r>
                    </a:p>
                  </a:txBody>
                  <a:tcPr marL="10460" marR="10460" marT="78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00753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8,9</a:t>
                      </a:r>
                    </a:p>
                  </a:txBody>
                  <a:tcPr marL="10460" marR="10460" marT="78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00753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</a:t>
                      </a:r>
                    </a:p>
                  </a:txBody>
                  <a:tcPr marL="10460" marR="10460" marT="78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00753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8,9</a:t>
                      </a:r>
                      <a:endParaRPr lang="ru-RU" sz="2000" b="1" i="0" dirty="0">
                        <a:solidFill>
                          <a:srgbClr val="00753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60" marR="10460" marT="78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00753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</a:t>
                      </a:r>
                      <a:endParaRPr lang="ru-RU" sz="2000" b="1" i="0" dirty="0">
                        <a:solidFill>
                          <a:srgbClr val="00753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60" marR="10460" marT="78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543" y="22838"/>
            <a:ext cx="500303" cy="4873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4114" y="780"/>
            <a:ext cx="540371" cy="49880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92370" y="1127507"/>
            <a:ext cx="9556905" cy="1739762"/>
          </a:xfrm>
          <a:prstGeom prst="rect">
            <a:avLst/>
          </a:prstGeom>
          <a:noFill/>
          <a:ln w="19050">
            <a:solidFill>
              <a:srgbClr val="AE93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883963589"/>
              </p:ext>
            </p:extLst>
          </p:nvPr>
        </p:nvGraphicFramePr>
        <p:xfrm>
          <a:off x="3883520" y="534838"/>
          <a:ext cx="6777565" cy="2650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722132" y="1581890"/>
            <a:ext cx="2491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Всего 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Республике Татарстан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14124" y="2457400"/>
            <a:ext cx="1055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0113" y="33092"/>
            <a:ext cx="10376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УВЕЛИЧЕНИЕ КОЛИЧЕСТВА ИНВЕСТИЦИОННЫХ ПРОГРАММ</a:t>
            </a:r>
            <a:endParaRPr lang="ru-RU" sz="2800" b="1" dirty="0">
              <a:solidFill>
                <a:srgbClr val="AE93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0473" y="1858193"/>
            <a:ext cx="9803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2021 году Госкомитетом РТ по тарифам начата масштабная работа по привлечению регулируемых организаций, имеющих в составе НВВ достаточный уровень амортизационных отчислений, к разработке инвестиционных программ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543" y="22838"/>
            <a:ext cx="500303" cy="4873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4114" y="780"/>
            <a:ext cx="540371" cy="498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0473" y="3284453"/>
            <a:ext cx="9803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2022 году по итогам Коллегии Госкомитета РТ по тарифам главам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муниципальных районов и городских округов Республики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Татарстан рекомендовано обеспечить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разработку инвестиционных программ регулируемыми организациями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0473" y="4868490"/>
            <a:ext cx="9896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апреле 2022 года в адрес регулируемых организаций направлены письма о необходимости представления в Госкомитет РТ по тарифам проектов инвестиционных программ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7689324">
            <a:off x="1058915" y="1973368"/>
            <a:ext cx="729163" cy="477317"/>
          </a:xfrm>
          <a:prstGeom prst="corne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Фигура, имеющая форму буквы L 9"/>
          <p:cNvSpPr/>
          <p:nvPr/>
        </p:nvSpPr>
        <p:spPr>
          <a:xfrm rot="17689324">
            <a:off x="1058914" y="3594349"/>
            <a:ext cx="729163" cy="477317"/>
          </a:xfrm>
          <a:prstGeom prst="corne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Фигура, имеющая форму буквы L 10"/>
          <p:cNvSpPr/>
          <p:nvPr/>
        </p:nvSpPr>
        <p:spPr>
          <a:xfrm rot="17689324">
            <a:off x="1137424" y="5060921"/>
            <a:ext cx="729163" cy="477317"/>
          </a:xfrm>
          <a:prstGeom prst="corne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288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8739" y="0"/>
            <a:ext cx="104713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ОРГАНИЗАЦИИ, КОТОРЫМ НЕОБХОДИМО ПРЕДСТАВИТЬ ПРОЕКТЫ ИНВЕСТИЦИОННЫХ ПРОГРАММ В 2022 ГОДУ</a:t>
            </a:r>
            <a:endParaRPr lang="ru-RU" sz="2800" b="1" dirty="0">
              <a:solidFill>
                <a:srgbClr val="AE93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6711" y="987935"/>
            <a:ext cx="363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ТЕПЛОСНАБЖЕНИЯ</a:t>
            </a:r>
            <a:endParaRPr lang="ru-RU" b="1" dirty="0">
              <a:solidFill>
                <a:srgbClr val="0075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3216" y="954107"/>
            <a:ext cx="4582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ВОДОСНАБЖЕНИЯ И ВОДООТВЕДЕНИЯ</a:t>
            </a:r>
            <a:endParaRPr lang="ru-RU" b="1" dirty="0">
              <a:solidFill>
                <a:srgbClr val="0075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018668"/>
              </p:ext>
            </p:extLst>
          </p:nvPr>
        </p:nvGraphicFramePr>
        <p:xfrm>
          <a:off x="7804797" y="1676338"/>
          <a:ext cx="4122138" cy="4811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21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237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МУП «</a:t>
                      </a:r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Сельхозжилсервис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63097" marR="6309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364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ОАО «</a:t>
                      </a:r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Алексеевскводоканал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63097" marR="6309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300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ООО «УПТЖ» для ППД»</a:t>
                      </a:r>
                    </a:p>
                  </a:txBody>
                  <a:tcPr marL="63097" marR="6309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4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МУП «ЖКХ (Инженерные сети)»</a:t>
                      </a:r>
                    </a:p>
                  </a:txBody>
                  <a:tcPr marL="63097" marR="6309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03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МКП БМР «Водоканал»</a:t>
                      </a:r>
                    </a:p>
                  </a:txBody>
                  <a:tcPr marL="63097" marR="6309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54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АО «</a:t>
                      </a:r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Балтасинское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МПП ЖКХ»</a:t>
                      </a:r>
                    </a:p>
                  </a:txBody>
                  <a:tcPr marL="63097" marR="6309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809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АО «Буинск-Водоканал»</a:t>
                      </a:r>
                    </a:p>
                  </a:txBody>
                  <a:tcPr marL="63097" marR="6309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03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АО «ОЭЗ ППТ «</a:t>
                      </a:r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Алабуга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63097" marR="6309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03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АО «ЗВКС»</a:t>
                      </a:r>
                    </a:p>
                  </a:txBody>
                  <a:tcPr marL="63097" marR="6309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54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АО «</a:t>
                      </a:r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Мамадышский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водоканал»</a:t>
                      </a:r>
                    </a:p>
                  </a:txBody>
                  <a:tcPr marL="63097" marR="6309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54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ООО «Газпром </a:t>
                      </a:r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теплоэнерго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Казань»</a:t>
                      </a:r>
                    </a:p>
                  </a:txBody>
                  <a:tcPr marL="63097" marR="6309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0314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АО «Водопроводно-канализационное и энергетическое хозяйство»</a:t>
                      </a:r>
                    </a:p>
                  </a:txBody>
                  <a:tcPr marL="63097" marR="6309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87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Промочистка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63097" marR="6309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809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ООО «Энергоресурс»</a:t>
                      </a:r>
                    </a:p>
                  </a:txBody>
                  <a:tcPr marL="63097" marR="6309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618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АО «Сабинское МПП ЖКХ»</a:t>
                      </a:r>
                    </a:p>
                  </a:txBody>
                  <a:tcPr marL="63097" marR="6309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6555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АО «Чистополь-Водоканал»</a:t>
                      </a:r>
                    </a:p>
                  </a:txBody>
                  <a:tcPr marL="63097" marR="6309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03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ООО «Уруссу-Водоканал»</a:t>
                      </a:r>
                    </a:p>
                  </a:txBody>
                  <a:tcPr marL="63097" marR="6309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840346"/>
              </p:ext>
            </p:extLst>
          </p:nvPr>
        </p:nvGraphicFramePr>
        <p:xfrm>
          <a:off x="898841" y="1391096"/>
          <a:ext cx="6684214" cy="5257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84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7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"РПО "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Таткоммунэнерго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 (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г.Казань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г.Агрыз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7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г.Азнакаево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АО «Азнакаевское предприятие тепловых сетей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(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г.Азнакаево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пгт.Джалиль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7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«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Буинское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предприятие тепловых сетей»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7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«Лениногорские тепловые сети»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7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«Зеленодольское ПТС»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7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«Альметьевские тепловые сети»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7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"КЭР-Генерация"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7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«Высокогорские коммунальные сети»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7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"ОЭЗ ППТ "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Алабуга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7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"Энергоресурс"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7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"ОТК"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7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ФГБУ ЦЖКУ (ГУ ЖКХ)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7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"ЭЦ Майский"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7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"Энергоресурс"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Ульяновский уч. Куйбышевской ДТВ структурного подразделения Центральной дирекции по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тепловодоснабжению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ОАО "РЖД"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7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Коммунсервис Актаныш»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7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"Теплоснабинвест"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97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"РСК" (М-14)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97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"Теплокоминвест"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Куйбышевская ДТВ – структурное подразделения Центральной дирекции по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тепловодоснабжению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ф-л ОАО «РЖД»  (Круглое поле) 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97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«ПЭСТ»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97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«ВКиЭХ»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97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Тепловые сети западного вывода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543" y="22838"/>
            <a:ext cx="500303" cy="4873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4114" y="780"/>
            <a:ext cx="540371" cy="49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5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5389" y="-4430"/>
            <a:ext cx="10221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РАССМОТРЕНИЕ НОВЫХ ПРОЕКТОВ ИП  РЕГУЛИРУЕМЫХ ОРГАНИЗАЦИЙ В 2022 ГОДУ </a:t>
            </a:r>
            <a:r>
              <a:rPr lang="ru-RU" dirty="0" smtClean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СФЕРЕ ТЕПЛОСНАБЖЕНИЯ)</a:t>
            </a:r>
            <a:endParaRPr lang="ru-RU" dirty="0">
              <a:solidFill>
                <a:srgbClr val="AE93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537162"/>
              </p:ext>
            </p:extLst>
          </p:nvPr>
        </p:nvGraphicFramePr>
        <p:xfrm>
          <a:off x="992199" y="1270597"/>
          <a:ext cx="5171927" cy="5484430"/>
        </p:xfrm>
        <a:graphic>
          <a:graphicData uri="http://schemas.openxmlformats.org/drawingml/2006/table">
            <a:tbl>
              <a:tblPr firstRow="1" firstCol="1" bandRow="1"/>
              <a:tblGrid>
                <a:gridCol w="51719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20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АО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"РПО "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Таткоммунэнерго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« (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г.Агрыз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 2023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2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АО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«Азнакаевское предприятие тепловых сетей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»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г.Азнакаево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пгт.Джалиль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 2023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0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ООО ПФК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«Восток-</a:t>
                      </a:r>
                      <a:r>
                        <a:rPr lang="ru-RU" sz="1400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Энерго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» на 2023-2025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6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АО «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Буинское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предприятие тепловых сетей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» на 2023-2025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0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ООО «Лениногорские тепловые сети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» на 2023-2024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0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АО «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Зеленодольское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ПТС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» на 2023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0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АО «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Альметьевские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тепловые сети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» на 2023-2026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20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«КЭР-Генерация» на 2023-2025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20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АО «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Казэнегро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» на 2023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ООО «Казанская строительно-сервисная компания» на 2022-2032 (концессионное соглашение)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992594"/>
              </p:ext>
            </p:extLst>
          </p:nvPr>
        </p:nvGraphicFramePr>
        <p:xfrm>
          <a:off x="6913984" y="1265258"/>
          <a:ext cx="4940315" cy="5483330"/>
        </p:xfrm>
        <a:graphic>
          <a:graphicData uri="http://schemas.openxmlformats.org/drawingml/2006/table">
            <a:tbl>
              <a:tblPr firstRow="1" firstCol="1" bandRow="1"/>
              <a:tblGrid>
                <a:gridCol w="49403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20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проект направлен на доработку 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в июне, новый проект не представлен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1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проекты направлены на доработку в апреле, новый проект не представлен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0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проект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направлен на доработку в июле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02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проект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направлен на доработку в июле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0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проект направлен на доработку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0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проект согласован с органами МСУ, подготовлен на рассмотрение Экспертного совета при КМ РТ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02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проекты направлены на доработку в апреле, новый проект не представлен</a:t>
                      </a:r>
                      <a:endParaRPr lang="ru-RU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202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проект 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направлен на согласование в органы МСУ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202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проект на рассмотрении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2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проект на рассмотрении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Стрелка вправо 14"/>
          <p:cNvSpPr/>
          <p:nvPr/>
        </p:nvSpPr>
        <p:spPr>
          <a:xfrm>
            <a:off x="6262999" y="1394040"/>
            <a:ext cx="580913" cy="23666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6246422" y="2045148"/>
            <a:ext cx="580913" cy="23666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6246421" y="2697127"/>
            <a:ext cx="580913" cy="23666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>
            <a:off x="6226799" y="4250654"/>
            <a:ext cx="580913" cy="23666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>
            <a:off x="6226798" y="4817689"/>
            <a:ext cx="580913" cy="23666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>
            <a:off x="6226797" y="5351047"/>
            <a:ext cx="580913" cy="23666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543" y="22838"/>
            <a:ext cx="500303" cy="4873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4114" y="780"/>
            <a:ext cx="540371" cy="4988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66711" y="826567"/>
            <a:ext cx="3376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ПРЕДСТАВЛЕНЫ ПРОЕКТЫ</a:t>
            </a:r>
            <a:endParaRPr lang="ru-RU" b="1" dirty="0">
              <a:solidFill>
                <a:srgbClr val="0075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51692" y="835091"/>
            <a:ext cx="3501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РАССМОТРЕНИЯ</a:t>
            </a:r>
            <a:endParaRPr lang="ru-RU" b="1" dirty="0">
              <a:solidFill>
                <a:srgbClr val="0075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6226800" y="3787941"/>
            <a:ext cx="580913" cy="23666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6226800" y="5844251"/>
            <a:ext cx="580913" cy="23666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6226796" y="6366085"/>
            <a:ext cx="580913" cy="23666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6246422" y="3194759"/>
            <a:ext cx="580913" cy="23666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2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9140" y="23763"/>
            <a:ext cx="1030740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РАССМОТРЕНИЕ НОВЫХ ПРОЕКТОВ ИП РЕГУЛИРУЕМЫХ ОРГАНИЗАЦИЙ В 2022 ГОДУ</a:t>
            </a:r>
          </a:p>
          <a:p>
            <a:pPr algn="ctr"/>
            <a:r>
              <a:rPr lang="ru-RU" dirty="0" smtClean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ВОДОСНАБЖЕНИЯ  И ВОДООТВЕДЕНИЯ</a:t>
            </a:r>
            <a:endParaRPr lang="ru-RU" dirty="0">
              <a:solidFill>
                <a:srgbClr val="AE93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7987" y="1946978"/>
            <a:ext cx="3845178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МКП БМР «Водоканал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«Бугульма-Водоканал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Буинск-Водоканал» </a:t>
            </a:r>
          </a:p>
          <a:p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«ОЭЗ ППТ «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Алабуга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«Водопроводно-канализационное энергетическое хозяйство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«Высокогорские коммунальные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сети»</a:t>
            </a:r>
          </a:p>
          <a:p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«В-Сервис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ООО «Уруссу-Водоканал»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509" y="1271560"/>
            <a:ext cx="3726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Органами МСУ выданы </a:t>
            </a:r>
            <a:r>
              <a:rPr lang="ru-RU" b="1" dirty="0" err="1" smtClean="0">
                <a:solidFill>
                  <a:srgbClr val="007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тех.задания</a:t>
            </a:r>
            <a:endParaRPr lang="ru-RU" b="1" dirty="0">
              <a:solidFill>
                <a:srgbClr val="0075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000920" y="1444650"/>
            <a:ext cx="0" cy="4781593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90084" y="1224545"/>
            <a:ext cx="2212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Представлены проекты</a:t>
            </a:r>
            <a:endParaRPr lang="ru-RU" b="1" dirty="0">
              <a:solidFill>
                <a:srgbClr val="0075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11232" y="6226243"/>
            <a:ext cx="3308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АО «Балтасинское МПП ЖКХ»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(нет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тех.задания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49171" y="1363045"/>
            <a:ext cx="301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рассмотрения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58945" y="2228911"/>
            <a:ext cx="3797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на рассмотрении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58946" y="2707808"/>
            <a:ext cx="349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направлен на доработку в июле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60614" y="3573417"/>
            <a:ext cx="2969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согласован Госкомитетом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37490" y="5378872"/>
            <a:ext cx="2437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ООО «УПТЖ для ПДД»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59780" y="5360400"/>
            <a:ext cx="2252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на рассмотрении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59780" y="5717426"/>
            <a:ext cx="3495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направлен на доработку в июле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9586" y="5764352"/>
            <a:ext cx="12871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АО «ЗВКС»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960614" y="6282114"/>
            <a:ext cx="3495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направлен на доработку в июне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543" y="22838"/>
            <a:ext cx="500303" cy="48730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4114" y="780"/>
            <a:ext cx="540371" cy="498804"/>
          </a:xfrm>
          <a:prstGeom prst="rect">
            <a:avLst/>
          </a:prstGeom>
        </p:spPr>
      </p:pic>
      <p:sp>
        <p:nvSpPr>
          <p:cNvPr id="39" name="Фигура, имеющая форму буквы L 38"/>
          <p:cNvSpPr/>
          <p:nvPr/>
        </p:nvSpPr>
        <p:spPr>
          <a:xfrm rot="17997962">
            <a:off x="5770473" y="2295525"/>
            <a:ext cx="262363" cy="259026"/>
          </a:xfrm>
          <a:prstGeom prst="corner">
            <a:avLst>
              <a:gd name="adj1" fmla="val 33212"/>
              <a:gd name="adj2" fmla="val 27929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943784" y="1490398"/>
            <a:ext cx="0" cy="4781593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99623" y="3431307"/>
            <a:ext cx="10355729" cy="20783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099624" y="3989335"/>
            <a:ext cx="10355728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171986" y="4542783"/>
            <a:ext cx="10046957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247881" y="4955310"/>
            <a:ext cx="10046957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1171986" y="5360400"/>
            <a:ext cx="10046957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099624" y="5717426"/>
            <a:ext cx="10046957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234366" y="6116718"/>
            <a:ext cx="10046957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1099624" y="3048193"/>
            <a:ext cx="10355728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060339" y="2673383"/>
            <a:ext cx="10395013" cy="34425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1234366" y="2241439"/>
            <a:ext cx="10283637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Крест 63"/>
          <p:cNvSpPr/>
          <p:nvPr/>
        </p:nvSpPr>
        <p:spPr>
          <a:xfrm rot="18781744">
            <a:off x="7446450" y="4618191"/>
            <a:ext cx="349194" cy="328827"/>
          </a:xfrm>
          <a:prstGeom prst="plus">
            <a:avLst>
              <a:gd name="adj" fmla="val 407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рест 64"/>
          <p:cNvSpPr/>
          <p:nvPr/>
        </p:nvSpPr>
        <p:spPr>
          <a:xfrm rot="18781744">
            <a:off x="7449450" y="5029415"/>
            <a:ext cx="355706" cy="352022"/>
          </a:xfrm>
          <a:prstGeom prst="plus">
            <a:avLst>
              <a:gd name="adj" fmla="val 407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7958946" y="4494743"/>
            <a:ext cx="3797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направлен на доработку, новый проект не представлен</a:t>
            </a:r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962161" y="4932323"/>
            <a:ext cx="3797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направлен на доработку, новый проект не представлен</a:t>
            </a:r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Фигура, имеющая форму буквы L 67"/>
          <p:cNvSpPr/>
          <p:nvPr/>
        </p:nvSpPr>
        <p:spPr>
          <a:xfrm rot="17997962">
            <a:off x="5781660" y="2707736"/>
            <a:ext cx="262363" cy="259026"/>
          </a:xfrm>
          <a:prstGeom prst="corner">
            <a:avLst>
              <a:gd name="adj1" fmla="val 33212"/>
              <a:gd name="adj2" fmla="val 27929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Фигура, имеющая форму буквы L 68"/>
          <p:cNvSpPr/>
          <p:nvPr/>
        </p:nvSpPr>
        <p:spPr>
          <a:xfrm rot="17997962">
            <a:off x="5770472" y="3562829"/>
            <a:ext cx="262363" cy="259026"/>
          </a:xfrm>
          <a:prstGeom prst="corner">
            <a:avLst>
              <a:gd name="adj1" fmla="val 33212"/>
              <a:gd name="adj2" fmla="val 27929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Фигура, имеющая форму буквы L 69"/>
          <p:cNvSpPr/>
          <p:nvPr/>
        </p:nvSpPr>
        <p:spPr>
          <a:xfrm rot="17997962">
            <a:off x="5781660" y="4591604"/>
            <a:ext cx="262363" cy="259026"/>
          </a:xfrm>
          <a:prstGeom prst="corner">
            <a:avLst>
              <a:gd name="adj1" fmla="val 33212"/>
              <a:gd name="adj2" fmla="val 27929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Фигура, имеющая форму буквы L 70"/>
          <p:cNvSpPr/>
          <p:nvPr/>
        </p:nvSpPr>
        <p:spPr>
          <a:xfrm rot="17997962">
            <a:off x="5781662" y="4981146"/>
            <a:ext cx="262363" cy="259026"/>
          </a:xfrm>
          <a:prstGeom prst="corner">
            <a:avLst>
              <a:gd name="adj1" fmla="val 33212"/>
              <a:gd name="adj2" fmla="val 27929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Фигура, имеющая форму буквы L 71"/>
          <p:cNvSpPr/>
          <p:nvPr/>
        </p:nvSpPr>
        <p:spPr>
          <a:xfrm rot="17997962">
            <a:off x="5770473" y="5360329"/>
            <a:ext cx="262363" cy="259026"/>
          </a:xfrm>
          <a:prstGeom prst="corner">
            <a:avLst>
              <a:gd name="adj1" fmla="val 33212"/>
              <a:gd name="adj2" fmla="val 27929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Фигура, имеющая форму буквы L 72"/>
          <p:cNvSpPr/>
          <p:nvPr/>
        </p:nvSpPr>
        <p:spPr>
          <a:xfrm rot="17997962">
            <a:off x="5770472" y="5764968"/>
            <a:ext cx="262363" cy="259026"/>
          </a:xfrm>
          <a:prstGeom prst="corner">
            <a:avLst>
              <a:gd name="adj1" fmla="val 33212"/>
              <a:gd name="adj2" fmla="val 27929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01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5483</TotalTime>
  <Words>1379</Words>
  <Application>Microsoft Office PowerPoint</Application>
  <PresentationFormat>Произвольный</PresentationFormat>
  <Paragraphs>265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1_Тема Office</vt:lpstr>
      <vt:lpstr>Тема Office</vt:lpstr>
      <vt:lpstr>Презентация PowerPoint</vt:lpstr>
      <vt:lpstr>ИНВЕСТИЦИОННАЯ ПРОГРАММА РЕГУЛИРУЕМОЙ ОРГАНИЗАЦИИ  (В СФЕРЕ ТЕПЛОСНАБЖЕНИЯ, ВОДОСНАБЖЕНИЯ И ВОДООТВЕДЕНИЯ)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Хабибуллина Лариса Васильевна</dc:creator>
  <cp:lastModifiedBy>Юсупова Айгуль Алимовна</cp:lastModifiedBy>
  <cp:revision>331</cp:revision>
  <cp:lastPrinted>2022-07-26T09:55:12Z</cp:lastPrinted>
  <dcterms:created xsi:type="dcterms:W3CDTF">2020-01-18T11:37:51Z</dcterms:created>
  <dcterms:modified xsi:type="dcterms:W3CDTF">2022-07-31T10:24:49Z</dcterms:modified>
</cp:coreProperties>
</file>