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324" r:id="rId3"/>
    <p:sldId id="374" r:id="rId4"/>
    <p:sldId id="378" r:id="rId5"/>
    <p:sldId id="358" r:id="rId6"/>
    <p:sldId id="360" r:id="rId7"/>
    <p:sldId id="352" r:id="rId8"/>
    <p:sldId id="368" r:id="rId9"/>
    <p:sldId id="369" r:id="rId10"/>
    <p:sldId id="370" r:id="rId11"/>
    <p:sldId id="371" r:id="rId12"/>
    <p:sldId id="367" r:id="rId13"/>
    <p:sldId id="379" r:id="rId14"/>
    <p:sldId id="355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002B82"/>
    <a:srgbClr val="CC6600"/>
    <a:srgbClr val="C5D4ED"/>
    <a:srgbClr val="EBF0F9"/>
    <a:srgbClr val="000066"/>
    <a:srgbClr val="003399"/>
    <a:srgbClr val="FF1111"/>
    <a:srgbClr val="00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-45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E85-D297-4F85-B39A-9035EBF4E00E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28ED-9DF1-496D-A6DC-23B7C87A20E8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085-A6DD-4C42-8B67-ADA9D99BA144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0C7D-9A33-49E2-9337-EEF1F0C64158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D3D-F8B0-465B-9BC6-E26785419255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8EEB-4119-49F7-95F8-02BD9B19968B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63-833C-4997-878B-5E7E2A74DCB1}" type="datetime1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744-5A1D-42B3-B075-CCA8E48CE339}" type="datetime1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F9A-6498-48AE-91AD-006879C896A3}" type="datetime1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5A4B-4722-475F-8544-703045AB5E31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37D-6390-4C41-B969-E04A0965F532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20A-D9E2-4E32-AA8F-5AB4A6F394A7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6905"/>
            <a:ext cx="10515600" cy="5293895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РАСКРЫТИЯ ИНФОРМАЦИИ </a:t>
            </a:r>
          </a:p>
          <a:p>
            <a:pPr marL="0" indent="0" algn="ctr">
              <a:buNone/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СФЕРАХ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ВОДОСНАБЖЕНИЯ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, ВОДООТВЕДЕНИЯ, </a:t>
            </a:r>
            <a:endParaRPr lang="en-US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ТЕПЛОСНАБЖЕНИЯ,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ОБРАЩЕНИЯ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ТКО</a:t>
            </a:r>
          </a:p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  <a:p>
            <a:pPr marL="0" indent="0" algn="ctr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Выступающий:</a:t>
            </a:r>
          </a:p>
          <a:p>
            <a:pPr marL="0" indent="0">
              <a:buNone/>
            </a:pPr>
            <a:r>
              <a:rPr lang="ru-RU" sz="1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Ведущий советник отдела </a:t>
            </a:r>
            <a:r>
              <a:rPr lang="ru-RU" sz="1900" dirty="0">
                <a:latin typeface="Arial Narrow" panose="020B060602020203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1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900" dirty="0">
                <a:latin typeface="Arial Narrow" panose="020B0606020202030204" pitchFamily="34" charset="0"/>
                <a:cs typeface="Arial" panose="020B0604020202020204" pitchFamily="34" charset="0"/>
              </a:rPr>
              <a:t>коммунальной сферы </a:t>
            </a:r>
            <a:r>
              <a:rPr lang="ru-RU" sz="19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Хаметова</a:t>
            </a:r>
            <a:r>
              <a:rPr lang="ru-RU" sz="19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Лилия Тебрисовна </a:t>
            </a:r>
            <a:endParaRPr lang="ru-RU" sz="19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9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kt.tatarstan.ru</a:t>
            </a:r>
            <a:endParaRPr lang="ru-RU" sz="1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06463" y="6332287"/>
            <a:ext cx="429126" cy="309145"/>
          </a:xfrm>
        </p:spPr>
        <p:txBody>
          <a:bodyPr/>
          <a:lstStyle/>
          <a:p>
            <a:fld id="{31F26DC6-2DC4-452B-B163-FE3FF404720D}" type="slidenum">
              <a:rPr lang="ru-RU" smtClean="0">
                <a:latin typeface="Arial Black" panose="020B0A04020102020204" pitchFamily="34" charset="0"/>
              </a:rPr>
              <a:t>1</a:t>
            </a:fld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39477"/>
              </p:ext>
            </p:extLst>
          </p:nvPr>
        </p:nvGraphicFramePr>
        <p:xfrm>
          <a:off x="1636295" y="381835"/>
          <a:ext cx="8567534" cy="37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534"/>
              </a:tblGrid>
              <a:tr h="372143"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комитет Республики Татарстан по тарифам </a:t>
                      </a:r>
                      <a:endParaRPr lang="ru-RU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98000">
                          <a:schemeClr val="accent5">
                            <a:lumMod val="38000"/>
                            <a:lumOff val="62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10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38" y="255966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310"/>
            <a:ext cx="10515600" cy="5326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раскрытия информации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38820" y="1062796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42021" y="2390272"/>
            <a:ext cx="4555958" cy="425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38820" y="3639972"/>
            <a:ext cx="10515600" cy="45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портал раскрытия информации по Республике 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1703" y="4092994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 rotWithShape="1">
          <a:blip r:embed="rId2"/>
          <a:srcRect l="1355" t="9906" r="1778" b="39157"/>
          <a:stretch/>
        </p:blipFill>
        <p:spPr bwMode="auto">
          <a:xfrm>
            <a:off x="1642369" y="648070"/>
            <a:ext cx="9357064" cy="2973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3"/>
          <a:srcRect l="423" t="10213" r="33784" b="50484"/>
          <a:stretch/>
        </p:blipFill>
        <p:spPr bwMode="auto">
          <a:xfrm>
            <a:off x="1642369" y="4092994"/>
            <a:ext cx="9294920" cy="2460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496620" y="2221832"/>
            <a:ext cx="3313127" cy="38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96620" y="2221832"/>
            <a:ext cx="3313127" cy="3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758" y="169817"/>
            <a:ext cx="10986856" cy="396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Раскрытая </a:t>
            </a:r>
            <a:r>
              <a:rPr lang="ru-RU" sz="22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 </a:t>
            </a:r>
            <a:r>
              <a:rPr lang="ru-RU" sz="22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9196" y="632971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6319" y="860351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t="9609" b="14388"/>
          <a:stretch/>
        </p:blipFill>
        <p:spPr bwMode="auto">
          <a:xfrm>
            <a:off x="863538" y="573146"/>
            <a:ext cx="9401175" cy="5567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849773" y="4860594"/>
            <a:ext cx="2161714" cy="10156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Информация не представлена</a:t>
            </a:r>
          </a:p>
          <a:p>
            <a:endParaRPr lang="ru-RU" sz="1000" dirty="0" smtClean="0"/>
          </a:p>
          <a:p>
            <a:pPr marL="266700" indent="-266700"/>
            <a:r>
              <a:rPr lang="ru-RU" sz="1000" dirty="0" smtClean="0"/>
              <a:t>         Информация раскрыта с        нарушением сроков</a:t>
            </a:r>
          </a:p>
          <a:p>
            <a:endParaRPr lang="ru-RU" sz="1000" dirty="0" smtClean="0"/>
          </a:p>
          <a:p>
            <a:r>
              <a:rPr lang="ru-RU" sz="1000" dirty="0" smtClean="0"/>
              <a:t>        Информация раскрыта</a:t>
            </a:r>
            <a:endParaRPr lang="ru-RU" sz="1000" dirty="0"/>
          </a:p>
        </p:txBody>
      </p:sp>
      <p:pic>
        <p:nvPicPr>
          <p:cNvPr id="61" name="Рисунок 60" descr="https://ri.regportal-tariff.ru/images/ri/IIN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01" y="4927107"/>
            <a:ext cx="221941" cy="22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 descr="https://ri.regportal-tariff.ru/images/ri/TCAD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77" y="5211891"/>
            <a:ext cx="221941" cy="2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 descr="https://ri.regportal-tariff.ru/images/ri/TCI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77" y="5609885"/>
            <a:ext cx="221941" cy="222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849772" y="4286509"/>
            <a:ext cx="214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раскрытия информации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18" y="248576"/>
            <a:ext cx="10709330" cy="165642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государственный контроль (надзор) за соблюдением стандартов раскрытия информации осуществляется Госкомитетом постоянно в форме систематического наблюдения и анализа информации, а также плановых и внеплановых проверок в отношении регулируемых организаций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971123"/>
              </p:ext>
            </p:extLst>
          </p:nvPr>
        </p:nvGraphicFramePr>
        <p:xfrm>
          <a:off x="1722524" y="3834065"/>
          <a:ext cx="8742950" cy="272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475"/>
                <a:gridCol w="4371475"/>
              </a:tblGrid>
              <a:tr h="27271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наложение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административного штрафа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должностных лиц в размере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 пяти тысяч до </a:t>
                      </a:r>
                      <a:b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двадцати тысяч рублей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; </a:t>
                      </a: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юридических лиц 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 ста тысяч до пятисот тысяч рублей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Дисквалификация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срок от одного года до трех лет (при повторном нарушении)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12</a:t>
            </a:fld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75158" y="2887580"/>
            <a:ext cx="425118" cy="613607"/>
          </a:xfrm>
          <a:prstGeom prst="downArrow">
            <a:avLst/>
          </a:prstGeom>
          <a:solidFill>
            <a:srgbClr val="C0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4398" y="3633538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70815" y="1886960"/>
            <a:ext cx="10046368" cy="100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 </a:t>
            </a:r>
            <a:r>
              <a:rPr lang="ru-RU" sz="28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(ст.19.8.1 КоАП РФ)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49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67" y="374003"/>
            <a:ext cx="10515600" cy="8599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сотрудников </a:t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мониторинга организаций коммунальной сферы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82" y="1393793"/>
            <a:ext cx="9605639" cy="4783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вопросов по стандартам раскрытия информации:</a:t>
            </a:r>
          </a:p>
          <a:p>
            <a:pPr marL="0" indent="0" algn="ctr"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Гайфуллин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Раиль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Энвэрович - начальник отдела, тел.(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843)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221-82-48 </a:t>
            </a:r>
          </a:p>
          <a:p>
            <a:pPr marL="0" indent="0" algn="ctr"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Питеркина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Леонидовна - ведущий советник, тел.(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843)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221-82-77 </a:t>
            </a:r>
          </a:p>
          <a:p>
            <a:pPr marL="0" indent="0" algn="ctr"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Хаметова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Лилия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Тебрисовна - ведущий советник, тел.(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843)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221-82-73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Соболева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Юлиана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Викторовна - ведущий консультант, тел.(843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221-82-70</a:t>
            </a:r>
          </a:p>
          <a:p>
            <a:pPr marL="0" indent="0" algn="ctr"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Низамова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Ляйля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Накиповна - ведущий консультант, тел.(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843)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221-82-77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584" y="906379"/>
            <a:ext cx="10515600" cy="4396289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6" y="405233"/>
            <a:ext cx="10515600" cy="74178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994" y="930442"/>
            <a:ext cx="10712116" cy="4981826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ДОСТУПА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НЕОГРАНИЧЕННОГО КРУГА ЛИЦ К ИНФОРМАЦИИ НЕЗАВИСИМО ОТ ЦЕЛИ ЕЕ ПОЛУЧЕНИЯ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ИНФОРМАЦИИ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УСТАНАВЛИВАЮТ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СОСТАВ, ПОРЯДОК, СРОКИ И ПЕРИОДИЧНОСТЬ ПРЕДОСТАВЛЕНИЯ ИНФОРМАЦИИ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6009" y="405232"/>
            <a:ext cx="10515600" cy="74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661" y="493461"/>
            <a:ext cx="10254918" cy="942307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 СРОКИ РАСКРЫТИЯ ИНФОРМАЦИИ В СФЕРЕ ВОДОСНАБЖЕНИЯ И ВОДООТВЕДЕНИЯ </a:t>
            </a:r>
            <a:r>
              <a:rPr lang="ru-RU" sz="21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ПРФ № 6):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84102"/>
              </p:ext>
            </p:extLst>
          </p:nvPr>
        </p:nvGraphicFramePr>
        <p:xfrm>
          <a:off x="1042734" y="1724560"/>
          <a:ext cx="10780295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941"/>
                <a:gridCol w="3264568"/>
                <a:gridCol w="4491786"/>
              </a:tblGrid>
              <a:tr h="969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вновь обратившиеся организации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календарных дней со дня подачи заявления об установлении тарифа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календарных дней со дня принятия решения об установлении тарифа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2824673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общая информация о регулируемой организации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EBF0F9"/>
                        </a:gs>
                        <a:gs pos="97083">
                          <a:srgbClr val="C5D4ED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7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способах приобретения, стоимости и объемах товаров, необходимых для производства регулируемых товаров и (или) оказания регулируемых услуг;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предложении регулируемой организации об установлении тарифов 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>
                      <a:gsLst>
                        <a:gs pos="97000">
                          <a:srgbClr val="EBF0F9"/>
                        </a:gs>
                        <a:gs pos="97083">
                          <a:srgbClr val="C5D4ED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7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ценах (тарифах) на регулируемые услуги;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 условиях оказания регулируемых услуг (об условиях публичных договоров);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порядке выполнения технологических, технических и других мероприятий, связанных с подключением к системе ВС, ВО</a:t>
                      </a:r>
                      <a:br>
                        <a:rPr lang="ru-RU" sz="1800" dirty="0" smtClean="0">
                          <a:latin typeface="Arial Narrow" panose="020B0606020202030204" pitchFamily="34" charset="0"/>
                        </a:rPr>
                      </a:br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(раскрытие в том числе на сайте организации)</a:t>
                      </a:r>
                    </a:p>
                  </a:txBody>
                  <a:tcPr>
                    <a:gradFill>
                      <a:gsLst>
                        <a:gs pos="97000">
                          <a:srgbClr val="EBF0F9"/>
                        </a:gs>
                        <a:gs pos="97083">
                          <a:srgbClr val="C5D4ED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7000">
                          <a:srgbClr val="C5D4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49789" y="6356351"/>
            <a:ext cx="589547" cy="317166"/>
          </a:xfrm>
        </p:spPr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54502" y="1491917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25" y="364809"/>
            <a:ext cx="10281770" cy="942307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 СРОКИ РАСКРЫТИЯ ИНФОРМАЦИИ В СФЕРЕ ВОДОСНАБЖЕНИЯ И ВОДООТВЕДЕНИЯ </a:t>
            </a:r>
            <a:r>
              <a:rPr lang="ru-RU" sz="21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ПРФ № 6):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61875"/>
              </p:ext>
            </p:extLst>
          </p:nvPr>
        </p:nvGraphicFramePr>
        <p:xfrm>
          <a:off x="1604211" y="1740603"/>
          <a:ext cx="9152013" cy="406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461"/>
                <a:gridCol w="4495552"/>
              </a:tblGrid>
              <a:tr h="778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календарных дней после сдачи баланса в налоговые органы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 по истечении квартала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3240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 основных показателях финансово-хозяйственной деятельности, включая структуру основных производственных затрат (в части регулируемой деятельности);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 основных потребительских характеристиках регулируемых товаров и услуг;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 инвестиционных программах и отчетах об их реализации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>
                      <a:gsLst>
                        <a:gs pos="97000">
                          <a:srgbClr val="EBF0F9"/>
                        </a:gs>
                        <a:gs pos="97083">
                          <a:srgbClr val="C5D4ED">
                            <a:alpha val="50000"/>
                            <a:lumMod val="40000"/>
                            <a:lumOff val="60000"/>
                          </a:srgbClr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7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наличии (отсутствии) технической возможности подключения к централизованной системе ХВС (ГВС, ВО), а также о регистрации и ходе реализации заявок о подключении</a:t>
                      </a:r>
                    </a:p>
                  </a:txBody>
                  <a:tcPr>
                    <a:gradFill>
                      <a:gsLst>
                        <a:gs pos="97000">
                          <a:srgbClr val="EBF0F9"/>
                        </a:gs>
                        <a:gs pos="97083">
                          <a:srgbClr val="C5D4ED">
                            <a:alpha val="50000"/>
                            <a:lumMod val="40000"/>
                            <a:lumOff val="60000"/>
                          </a:srgbClr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7000">
                          <a:srgbClr val="C5D4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6797" y="1491918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8" y="445336"/>
            <a:ext cx="9240255" cy="9423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 СРОКИ РАСКРЫТИЯ ИНФОРМАЦИИ В СФЕРЕ ТЕПЛОСНАБЖЕНИЯ (постановление ПРФ № 570):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03935"/>
              </p:ext>
            </p:extLst>
          </p:nvPr>
        </p:nvGraphicFramePr>
        <p:xfrm>
          <a:off x="914397" y="1660392"/>
          <a:ext cx="10780295" cy="380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941"/>
                <a:gridCol w="3264568"/>
                <a:gridCol w="4491786"/>
              </a:tblGrid>
              <a:tr h="969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30 дней со дня внесения записи в ЕГРЮЛ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календарных дней со дня подачи заявления об установлении тарифа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календарных дней со дня принятия решения об установлении тарифа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2824673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общая информация о регулируемой организации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DBE4FD"/>
                        </a:gs>
                        <a:gs pos="97083">
                          <a:srgbClr val="EBF0F9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2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способах приобретения, стоимости и объемах товаров, необходимых для оказания регулируемых услуг; 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предложении регулируемой организации об установлении тарифов;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>
                      <a:gsLst>
                        <a:gs pos="97000">
                          <a:srgbClr val="DBE4FD"/>
                        </a:gs>
                        <a:gs pos="97083">
                          <a:srgbClr val="EBF0F9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2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тарифах на регулируемые услуги;</a:t>
                      </a: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 порядке выполнения  технологических, технических и других мероприятий, связанных с подключением (технологическим присоединением) к системе теплоснабжения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(раскрытие в том числе на сайте организации)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gradFill>
                      <a:gsLst>
                        <a:gs pos="97000">
                          <a:srgbClr val="DBE4FD"/>
                        </a:gs>
                        <a:gs pos="97083">
                          <a:srgbClr val="EBF0F9"/>
                        </a:gs>
                        <a:gs pos="0">
                          <a:srgbClr val="EBF0F9"/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2000">
                          <a:srgbClr val="C5D4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14397" y="1379622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734" y="455927"/>
            <a:ext cx="9914024" cy="8083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 СРОКИ РАСКРЫТИЯ ИНФОРМАЦИИ В СФЕРЕ ТЕПЛОСНАБЖЕНИЯ (постановление ПРФ № 570):</a:t>
            </a:r>
            <a:endParaRPr lang="ru-RU" sz="2000" dirty="0">
              <a:solidFill>
                <a:srgbClr val="A8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25937"/>
              </p:ext>
            </p:extLst>
          </p:nvPr>
        </p:nvGraphicFramePr>
        <p:xfrm>
          <a:off x="958513" y="1584995"/>
          <a:ext cx="10948736" cy="427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324"/>
                <a:gridCol w="2647324"/>
                <a:gridCol w="1849695"/>
                <a:gridCol w="3804393"/>
              </a:tblGrid>
              <a:tr h="8182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числа месяца, следующего за отчетным кварталом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 по истечении квартала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марта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календарных дней после сдачи баланса в налоговые органы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3455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выводе источников тепловой энергии, тепловых сетей из эксплуатации;</a:t>
                      </a:r>
                    </a:p>
                    <a:p>
                      <a:pPr algn="ctr"/>
                      <a:endParaRPr lang="ru-RU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основаниях приостановления, ограничения и прекращения режима потребления тепловой энергии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97083">
                          <a:srgbClr val="C5D4ED"/>
                        </a:gs>
                        <a:gs pos="0">
                          <a:srgbClr val="EBF0F9">
                            <a:alpha val="89804"/>
                          </a:srgbClr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0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наличии (отсутствии) технической возможности подключения к системе теплоснабжения, а также регистрации и ходе реализации заявок на подключение 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97083">
                          <a:srgbClr val="C5D4ED"/>
                        </a:gs>
                        <a:gs pos="0">
                          <a:srgbClr val="EBF0F9">
                            <a:alpha val="89804"/>
                          </a:srgbClr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0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условиях оказания регулируемых услуг </a:t>
                      </a:r>
                    </a:p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(об условиях публичных договоров)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97083">
                          <a:srgbClr val="C5D4ED"/>
                        </a:gs>
                        <a:gs pos="0">
                          <a:srgbClr val="EBF0F9">
                            <a:alpha val="89804"/>
                          </a:srgbClr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0000">
                          <a:srgbClr val="C5D4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основных показателях финансово-хозяйственной деятельности, включая структуру основных производственных затрат (в части регулируемой деятельности);</a:t>
                      </a:r>
                    </a:p>
                    <a:p>
                      <a:pPr algn="ctr"/>
                      <a:endParaRPr lang="ru-RU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основных потребительских характеристиках регулируемых товаров и услуг;</a:t>
                      </a:r>
                    </a:p>
                    <a:p>
                      <a:pPr algn="ctr"/>
                      <a:endParaRPr lang="ru-RU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инвестиционных программах и отчетах об их реализации</a:t>
                      </a:r>
                      <a:endParaRPr lang="ru-RU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97083">
                          <a:srgbClr val="C5D4ED"/>
                        </a:gs>
                        <a:gs pos="0">
                          <a:srgbClr val="EBF0F9">
                            <a:alpha val="89804"/>
                          </a:srgbClr>
                        </a:gs>
                        <a:gs pos="30000">
                          <a:srgbClr val="D4DEFF"/>
                        </a:gs>
                        <a:gs pos="50000">
                          <a:srgbClr val="D4DEFF"/>
                        </a:gs>
                        <a:gs pos="90000">
                          <a:srgbClr val="C5D4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2734" y="1355561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562" y="318773"/>
            <a:ext cx="9601206" cy="73375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 СРОКИ РАСКРЫТИЯ ИНФОРМАЦИИ В СФЕРЕ ОБРАЩЕНИЯ С ТВЕРДЫМИ КОММУНАЛЬНЫМИ ОТХОДАМИ (постановление ПРФ № 564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91514"/>
              </p:ext>
            </p:extLst>
          </p:nvPr>
        </p:nvGraphicFramePr>
        <p:xfrm>
          <a:off x="1054761" y="1512804"/>
          <a:ext cx="10704098" cy="46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360599"/>
                <a:gridCol w="1845641"/>
                <a:gridCol w="2309261"/>
                <a:gridCol w="2085477"/>
              </a:tblGrid>
              <a:tr h="174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календарных дней со дня гос. регистрации организации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календарных дней после сдачи баланса в налоговые органы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календарных дней со дня подачи заявления об установлении тарифа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календарных дней со дня принятия решения об установлении тарифа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дней со дня утверждения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инвест.программы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2869428"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общая информация о регулируемой организации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условия публичных договоров оказания регулируемых услуг</a:t>
                      </a:r>
                    </a:p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C5D4ED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 основных показателях финансово-хозяйственной деятельности, включая структуру основных производственных затрат (в части регулируемой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деятельности);</a:t>
                      </a:r>
                    </a:p>
                    <a:p>
                      <a:pPr algn="ctr"/>
                      <a:endParaRPr lang="ru-RU" sz="1600" kern="1200" baseline="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 инвестиционных программах и отчетах об их реализации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C5D4ED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 предложении регулируемой организации об установлении тарифов </a:t>
                      </a:r>
                    </a:p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C5D4ED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  предельных тарифах в области обращения с твердыми коммунальными отходами</a:t>
                      </a:r>
                    </a:p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C5D4ED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 инвестиционных программах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7000">
                          <a:srgbClr val="C5D4ED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C5D4ED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8566" y="1239256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554"/>
            <a:ext cx="10515600" cy="12339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должна раскрываться в обязательном порядке путем размещения в федеральной государственной информационной системе «Единая информационно-аналитическая система «Федеральный орган регулирования – региональные органы регулирования – субъекты регулирования» (ФГИС ЕИАС)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2394"/>
            <a:ext cx="10515600" cy="4861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информацией по установлению информационной системы, о порядке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подключения к системе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ЕИАС и замены ЭЦП можно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ознакомиться на официальном сайте Госкомитета www.kt.tatarstan.ru в разделе «Документы» → «ЕИАС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225" t="3944" r="19476" b="14814"/>
          <a:stretch/>
        </p:blipFill>
        <p:spPr bwMode="auto">
          <a:xfrm>
            <a:off x="2104008" y="2550694"/>
            <a:ext cx="8105312" cy="375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390147" y="4892842"/>
            <a:ext cx="1854032" cy="220696"/>
          </a:xfrm>
          <a:prstGeom prst="straightConnector1">
            <a:avLst/>
          </a:prstGeom>
          <a:ln w="38100">
            <a:solidFill>
              <a:srgbClr val="A8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40969" y="4981074"/>
            <a:ext cx="4491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6639" y="1648330"/>
            <a:ext cx="10780295" cy="24064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rgbClr val="8488C4"/>
                </a:gs>
                <a:gs pos="33000">
                  <a:schemeClr val="tx2">
                    <a:lumMod val="40000"/>
                    <a:lumOff val="60000"/>
                  </a:schemeClr>
                </a:gs>
                <a:gs pos="64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round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940969" y="4804611"/>
            <a:ext cx="0" cy="1764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40969" y="4804611"/>
            <a:ext cx="4491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90147" y="4804611"/>
            <a:ext cx="0" cy="1764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Раскрытая организациями информация, подлежащая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свободному доступу 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отображается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Госкомитета www.kt.tatarstan.ru в разделе «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Деятельность»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«Раскрытие информации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→ «Федеральный портал раскрытия информации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«Региональный портал раскрытия информации по Республике Татарстан</a:t>
            </a:r>
            <a:r>
              <a:rPr lang="ru-RU" sz="20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7677" t="8721" r="50361" b="19877"/>
          <a:stretch/>
        </p:blipFill>
        <p:spPr bwMode="auto">
          <a:xfrm>
            <a:off x="1868354" y="1748589"/>
            <a:ext cx="4073533" cy="4687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4938" t="9193" r="36606" b="4219"/>
          <a:stretch/>
        </p:blipFill>
        <p:spPr bwMode="auto">
          <a:xfrm>
            <a:off x="6552280" y="1748589"/>
            <a:ext cx="4484688" cy="4692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927684" y="3673642"/>
            <a:ext cx="0" cy="2326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27684" y="3673642"/>
            <a:ext cx="13635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91263" y="3673642"/>
            <a:ext cx="0" cy="2326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27684" y="3906253"/>
            <a:ext cx="13635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291263" y="3789947"/>
            <a:ext cx="1488101" cy="328864"/>
          </a:xfrm>
          <a:prstGeom prst="straightConnector1">
            <a:avLst/>
          </a:prstGeom>
          <a:ln w="2857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858000" y="5221705"/>
            <a:ext cx="8021" cy="7780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858000" y="5232218"/>
            <a:ext cx="3689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66021" y="5999747"/>
            <a:ext cx="3689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555705" y="5221705"/>
            <a:ext cx="0" cy="7780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10555705" y="5841507"/>
            <a:ext cx="1038532" cy="372862"/>
          </a:xfrm>
          <a:prstGeom prst="straightConnector1">
            <a:avLst/>
          </a:prstGeom>
          <a:ln w="2857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898</Words>
  <Application>Microsoft Office PowerPoint</Application>
  <PresentationFormat>Произвольный</PresentationFormat>
  <Paragraphs>150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</vt:lpstr>
      <vt:lpstr>СОСТАВ И СРОКИ РАСКРЫТИЯ ИНФОРМАЦИИ В СФЕРЕ ВОДОСНАБЖЕНИЯ И ВОДООТВЕДЕНИЯ (постановление ПРФ № 6):</vt:lpstr>
      <vt:lpstr>СОСТАВ И СРОКИ РАСКРЫТИЯ ИНФОРМАЦИИ В СФЕРЕ ВОДОСНАБЖЕНИЯ И ВОДООТВЕДЕНИЯ (постановление ПРФ № 6):</vt:lpstr>
      <vt:lpstr>СОСТАВ И СРОКИ РАСКРЫТИЯ ИНФОРМАЦИИ В СФЕРЕ ТЕПЛОСНАБЖЕНИЯ (постановление ПРФ № 570):</vt:lpstr>
      <vt:lpstr>СОСТАВ И СРОКИ РАСКРЫТИЯ ИНФОРМАЦИИ В СФЕРЕ ТЕПЛОСНАБЖЕНИЯ (постановление ПРФ № 570):</vt:lpstr>
      <vt:lpstr>СОСТАВ И СРОКИ РАСКРЫТИЯ ИНФОРМАЦИИ В СФЕРЕ ОБРАЩЕНИЯ С ТВЕРДЫМИ КОММУНАЛЬНЫМИ ОТХОДАМИ (постановление ПРФ № 564):</vt:lpstr>
      <vt:lpstr>Информация должна раскрываться в обязательном порядке путем размещения в федеральной государственной информационной системе «Единая информационно-аналитическая система «Федеральный орган регулирования – региональные органы регулирования – субъекты регулирования» (ФГИС ЕИАС)</vt:lpstr>
      <vt:lpstr>Раскрытая организациями информация, подлежащая свободному доступу отображается на официальном сайте Госкомитета www.kt.tatarstan.ru в разделе «Деятельность» → «Раскрытие информации» → «Федеральный портал раскрытия информации», «Региональный портал раскрытия информации по Республике Татарстан»</vt:lpstr>
      <vt:lpstr>Федеральный портал раскрытия информации</vt:lpstr>
      <vt:lpstr>  Раскрытая организациями информация </vt:lpstr>
      <vt:lpstr>Региональный государственный контроль (надзор) за соблюдением стандартов раскрытия информации осуществляется Госкомитетом постоянно в форме систематического наблюдения и анализа информации, а также плановых и внеплановых проверок в отношении регулируемых организаций</vt:lpstr>
      <vt:lpstr>Контакты сотрудников  отдела мониторинга организаций коммунальной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Хаметова Лилия Тебрисовна</cp:lastModifiedBy>
  <cp:revision>561</cp:revision>
  <cp:lastPrinted>2021-03-15T12:41:18Z</cp:lastPrinted>
  <dcterms:created xsi:type="dcterms:W3CDTF">2018-11-22T04:48:24Z</dcterms:created>
  <dcterms:modified xsi:type="dcterms:W3CDTF">2021-03-15T13:37:18Z</dcterms:modified>
</cp:coreProperties>
</file>