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326" r:id="rId3"/>
    <p:sldId id="327" r:id="rId4"/>
    <p:sldId id="340" r:id="rId5"/>
    <p:sldId id="341" r:id="rId6"/>
    <p:sldId id="342" r:id="rId7"/>
    <p:sldId id="331" r:id="rId8"/>
  </p:sldIdLst>
  <p:sldSz cx="12192000" cy="6858000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0DCD03D6-8A4C-4C00-AF7A-200603E06ACA}">
          <p14:sldIdLst>
            <p14:sldId id="257"/>
          </p14:sldIdLst>
        </p14:section>
        <p14:section name="Раздел без заголовка" id="{2A68F48E-00FE-4AA1-B6B8-F3AC7DF382BD}">
          <p14:sldIdLst>
            <p14:sldId id="326"/>
            <p14:sldId id="327"/>
            <p14:sldId id="340"/>
            <p14:sldId id="341"/>
            <p14:sldId id="342"/>
            <p14:sldId id="331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89" autoAdjust="0"/>
    <p:restoredTop sz="94660"/>
  </p:normalViewPr>
  <p:slideViewPr>
    <p:cSldViewPr snapToGrid="0">
      <p:cViewPr>
        <p:scale>
          <a:sx n="70" d="100"/>
          <a:sy n="70" d="100"/>
        </p:scale>
        <p:origin x="-1181" y="-37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4" y="1"/>
            <a:ext cx="2945659" cy="498136"/>
          </a:xfrm>
          <a:prstGeom prst="rect">
            <a:avLst/>
          </a:prstGeom>
        </p:spPr>
        <p:txBody>
          <a:bodyPr vert="horz" lIns="91418" tIns="45708" rIns="91418" bIns="4570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7" y="1"/>
            <a:ext cx="2945659" cy="498136"/>
          </a:xfrm>
          <a:prstGeom prst="rect">
            <a:avLst/>
          </a:prstGeom>
        </p:spPr>
        <p:txBody>
          <a:bodyPr vert="horz" lIns="91418" tIns="45708" rIns="91418" bIns="45708" rtlCol="0"/>
          <a:lstStyle>
            <a:lvl1pPr algn="r">
              <a:defRPr sz="1200"/>
            </a:lvl1pPr>
          </a:lstStyle>
          <a:p>
            <a:fld id="{643D9EFA-EDF4-4021-9FB0-76DEC7F39129}" type="datetimeFigureOut">
              <a:rPr lang="ru-RU" smtClean="0"/>
              <a:t>16.03.2021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8" tIns="45708" rIns="91418" bIns="4570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961"/>
            <a:ext cx="5438140" cy="3909239"/>
          </a:xfrm>
          <a:prstGeom prst="rect">
            <a:avLst/>
          </a:prstGeom>
        </p:spPr>
        <p:txBody>
          <a:bodyPr vert="horz" lIns="91418" tIns="45708" rIns="91418" bIns="45708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4" y="9430093"/>
            <a:ext cx="2945659" cy="498135"/>
          </a:xfrm>
          <a:prstGeom prst="rect">
            <a:avLst/>
          </a:prstGeom>
        </p:spPr>
        <p:txBody>
          <a:bodyPr vert="horz" lIns="91418" tIns="45708" rIns="91418" bIns="4570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7" y="9430093"/>
            <a:ext cx="2945659" cy="498135"/>
          </a:xfrm>
          <a:prstGeom prst="rect">
            <a:avLst/>
          </a:prstGeom>
        </p:spPr>
        <p:txBody>
          <a:bodyPr vert="horz" lIns="91418" tIns="45708" rIns="91418" bIns="45708" rtlCol="0" anchor="b"/>
          <a:lstStyle>
            <a:lvl1pPr algn="r">
              <a:defRPr sz="1200"/>
            </a:lvl1pPr>
          </a:lstStyle>
          <a:p>
            <a:fld id="{DEAC1452-BD9C-48F6-A5A0-EC99E6BA1B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0154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AC1452-BD9C-48F6-A5A0-EC99E6BA1B4E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24122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1EE85-D297-4F85-B39A-9035EBF4E00E}" type="datetime1">
              <a:rPr lang="ru-RU" smtClean="0"/>
              <a:t>16.03.2021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26DC6-2DC4-452B-B163-FE3FF40472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92566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028ED-9DF1-496D-A6DC-23B7C87A20E8}" type="datetime1">
              <a:rPr lang="ru-RU" smtClean="0"/>
              <a:t>16.03.2021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26DC6-2DC4-452B-B163-FE3FF40472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7584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D0085-A6DD-4C42-8B67-ADA9D99BA144}" type="datetime1">
              <a:rPr lang="ru-RU" smtClean="0"/>
              <a:t>16.03.2021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26DC6-2DC4-452B-B163-FE3FF40472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1491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30C7D-9A33-49E2-9337-EEF1F0C64158}" type="datetime1">
              <a:rPr lang="ru-RU" smtClean="0"/>
              <a:t>16.03.2021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26DC6-2DC4-452B-B163-FE3FF40472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6342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82D3D-F8B0-465B-9BC6-E26785419255}" type="datetime1">
              <a:rPr lang="ru-RU" smtClean="0"/>
              <a:t>16.03.2021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26DC6-2DC4-452B-B163-FE3FF40472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5378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68EEB-4119-49F7-95F8-02BD9B19968B}" type="datetime1">
              <a:rPr lang="ru-RU" smtClean="0"/>
              <a:t>16.03.2021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26DC6-2DC4-452B-B163-FE3FF40472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8239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5C263-833C-4997-878B-5E7E2A74DCB1}" type="datetime1">
              <a:rPr lang="ru-RU" smtClean="0"/>
              <a:t>16.03.2021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26DC6-2DC4-452B-B163-FE3FF40472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1813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CE744-5A1D-42B3-B075-CCA8E48CE339}" type="datetime1">
              <a:rPr lang="ru-RU" smtClean="0"/>
              <a:t>16.03.2021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26DC6-2DC4-452B-B163-FE3FF40472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7251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0FF9A-6498-48AE-91AD-006879C896A3}" type="datetime1">
              <a:rPr lang="ru-RU" smtClean="0"/>
              <a:t>16.03.2021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26DC6-2DC4-452B-B163-FE3FF40472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1670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55A4B-4722-475F-8544-703045AB5E31}" type="datetime1">
              <a:rPr lang="ru-RU" smtClean="0"/>
              <a:t>16.03.2021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26DC6-2DC4-452B-B163-FE3FF40472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76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BE37D-6390-4C41-B969-E04A0965F532}" type="datetime1">
              <a:rPr lang="ru-RU" smtClean="0"/>
              <a:t>16.03.2021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26DC6-2DC4-452B-B163-FE3FF40472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7422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2BA20A-D9E2-4E32-AA8F-5AB4A6F394A7}" type="datetime1">
              <a:rPr lang="ru-RU" smtClean="0"/>
              <a:t>16.03.2021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F26DC6-2DC4-452B-B163-FE3FF40472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7845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229903" y="5075599"/>
            <a:ext cx="6786573" cy="131763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0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Начальник отдела регулирования и контроля</a:t>
            </a:r>
            <a:br>
              <a:rPr lang="ru-RU" sz="20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тарифов </a:t>
            </a:r>
            <a:r>
              <a:rPr lang="ru-RU" sz="2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непромышленной </a:t>
            </a:r>
            <a:r>
              <a:rPr lang="ru-RU" sz="20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сферы </a:t>
            </a:r>
            <a:r>
              <a:rPr lang="ru-RU" sz="2000" dirty="0" err="1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Д.Ф.Хамидулин</a:t>
            </a:r>
            <a:endParaRPr lang="ru-RU" sz="2000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98263" y="1946118"/>
            <a:ext cx="10619139" cy="1354124"/>
          </a:xfrm>
          <a:prstGeom prst="rect">
            <a:avLst/>
          </a:prstGeom>
        </p:spPr>
        <p:txBody>
          <a:bodyPr wrap="square" lIns="121828" tIns="60914" rIns="121828" bIns="60914">
            <a:spAutoFit/>
          </a:bodyPr>
          <a:lstStyle/>
          <a:p>
            <a:pPr algn="ctr" defTabSz="914058">
              <a:defRPr/>
            </a:pPr>
            <a:r>
              <a:rPr lang="ru-RU" sz="40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Ценообразование </a:t>
            </a:r>
            <a:r>
              <a:rPr lang="ru-RU" sz="4000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40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сфере обращения </a:t>
            </a:r>
            <a:r>
              <a:rPr lang="ru-RU" sz="4000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 </a:t>
            </a:r>
            <a:r>
              <a:rPr lang="ru-RU" sz="40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твердыми коммунальными отходами</a:t>
            </a:r>
            <a:endParaRPr lang="ru-RU" sz="4000" b="1" dirty="0" smtClean="0">
              <a:solidFill>
                <a:srgbClr val="00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912144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26DC6-2DC4-452B-B163-FE3FF404720D}" type="slidenum">
              <a:rPr lang="ru-RU" smtClean="0"/>
              <a:t>2</a:t>
            </a:fld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829734" y="413470"/>
            <a:ext cx="10970380" cy="606319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endParaRPr lang="ru-RU" sz="2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300" b="1" dirty="0">
                <a:latin typeface="Arial" panose="020B0604020202020204" pitchFamily="34" charset="0"/>
                <a:cs typeface="Arial" panose="020B0604020202020204" pitchFamily="34" charset="0"/>
              </a:rPr>
              <a:t>Федеральный закон от 24.06.1998 № 89-ФЗ «Об отходах производства и потребления</a:t>
            </a:r>
            <a:r>
              <a:rPr lang="ru-RU" sz="2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».</a:t>
            </a:r>
            <a:r>
              <a:rPr lang="ru-RU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300" i="1" dirty="0"/>
              <a:t>Лицензирование деятельности по сбору, транспортированию, обработке, утилизации, обезвреживанию, размещению отходов I - IV классов опасности осуществляется в соответствии с Федеральным законом от 4 мая 2011 года N 99-ФЗ </a:t>
            </a:r>
            <a:r>
              <a:rPr lang="ru-RU" sz="2300" i="1" dirty="0" smtClean="0"/>
              <a:t>«О </a:t>
            </a:r>
            <a:r>
              <a:rPr lang="ru-RU" sz="2300" i="1" dirty="0"/>
              <a:t>лицензировании отдельных видов </a:t>
            </a:r>
            <a:r>
              <a:rPr lang="ru-RU" sz="2300" i="1" dirty="0" smtClean="0"/>
              <a:t>деятельности» </a:t>
            </a:r>
            <a:r>
              <a:rPr lang="ru-RU" sz="2300" i="1" dirty="0"/>
              <a:t>с учетом положений настоящего Федерального </a:t>
            </a:r>
            <a:r>
              <a:rPr lang="ru-RU" sz="2300" i="1" dirty="0" smtClean="0"/>
              <a:t>закона;</a:t>
            </a:r>
            <a:endParaRPr lang="ru-RU" sz="2300" i="1" dirty="0"/>
          </a:p>
          <a:p>
            <a:endParaRPr lang="ru-RU" sz="2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Постановление </a:t>
            </a:r>
            <a:r>
              <a:rPr lang="ru-RU" sz="2300" b="1" dirty="0">
                <a:latin typeface="Arial" panose="020B0604020202020204" pitchFamily="34" charset="0"/>
                <a:cs typeface="Arial" panose="020B0604020202020204" pitchFamily="34" charset="0"/>
              </a:rPr>
              <a:t>Правительства РФ от 30.05.2016 </a:t>
            </a:r>
            <a:r>
              <a:rPr lang="ru-RU" sz="2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№ </a:t>
            </a:r>
            <a:r>
              <a:rPr lang="ru-RU" sz="2300" b="1" dirty="0">
                <a:latin typeface="Arial" panose="020B0604020202020204" pitchFamily="34" charset="0"/>
                <a:cs typeface="Arial" panose="020B0604020202020204" pitchFamily="34" charset="0"/>
              </a:rPr>
              <a:t>484 </a:t>
            </a:r>
            <a:r>
              <a:rPr lang="ru-RU" sz="23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3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«О </a:t>
            </a:r>
            <a:r>
              <a:rPr lang="ru-RU" sz="2300" b="1" dirty="0">
                <a:latin typeface="Arial" panose="020B0604020202020204" pitchFamily="34" charset="0"/>
                <a:cs typeface="Arial" panose="020B0604020202020204" pitchFamily="34" charset="0"/>
              </a:rPr>
              <a:t>ценообразовании в области обращения с твердыми коммунальными </a:t>
            </a:r>
            <a:r>
              <a:rPr lang="ru-RU" sz="2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отходами». </a:t>
            </a:r>
            <a:r>
              <a:rPr lang="ru-RU" sz="2300" i="1" dirty="0" smtClean="0"/>
              <a:t>В </a:t>
            </a:r>
            <a:r>
              <a:rPr lang="ru-RU" sz="2300" i="1" dirty="0"/>
              <a:t>соответствии в п.6 данного постановления, тарифы устанавливаются с календарной разбивкой по полугодиям исходя </a:t>
            </a:r>
            <a:r>
              <a:rPr lang="ru-RU" sz="2300" i="1" dirty="0" smtClean="0"/>
              <a:t>из </a:t>
            </a:r>
            <a:r>
              <a:rPr lang="ru-RU" sz="2300" i="1" dirty="0" err="1" smtClean="0"/>
              <a:t>непревышения</a:t>
            </a:r>
            <a:r>
              <a:rPr lang="ru-RU" sz="2300" i="1" dirty="0" smtClean="0"/>
              <a:t> </a:t>
            </a:r>
            <a:r>
              <a:rPr lang="ru-RU" sz="2300" i="1" dirty="0"/>
              <a:t>величины указанных тарифов без учета НДС в первом полугодии очередного годового периода регулирования над величиной соответствующих тарифов без учета НДС во втором полугодии предшествующего годового периода регулирования по состоянию на 31 </a:t>
            </a:r>
            <a:r>
              <a:rPr lang="ru-RU" sz="2300" i="1" dirty="0" smtClean="0"/>
              <a:t>декабря</a:t>
            </a:r>
            <a:r>
              <a:rPr lang="ru-RU" sz="2300" i="1" dirty="0"/>
              <a:t>;</a:t>
            </a:r>
            <a:endParaRPr lang="ru-RU" sz="2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375752" y="0"/>
            <a:ext cx="11530001" cy="878391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Нормативные акты</a:t>
            </a:r>
            <a:endParaRPr lang="ru-RU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2012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26DC6-2DC4-452B-B163-FE3FF404720D}" type="slidenum">
              <a:rPr lang="ru-RU" smtClean="0"/>
              <a:t>3</a:t>
            </a:fld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729343" y="280231"/>
            <a:ext cx="11288486" cy="646330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Правила </a:t>
            </a:r>
            <a:r>
              <a:rPr lang="ru-RU" sz="2300" b="1" dirty="0">
                <a:latin typeface="Arial" panose="020B0604020202020204" pitchFamily="34" charset="0"/>
                <a:cs typeface="Arial" panose="020B0604020202020204" pitchFamily="34" charset="0"/>
              </a:rPr>
              <a:t>разработки, согласования, утверждения и корректировки производственных программ в области обращения с твердыми коммунальными отходами, утвержденные постановлением Правительства РФ от 16.05.2016  </a:t>
            </a:r>
            <a:r>
              <a:rPr lang="ru-RU" sz="2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№ 424</a:t>
            </a:r>
            <a:r>
              <a:rPr lang="ru-RU" sz="23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3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3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300" i="1" dirty="0" smtClean="0"/>
              <a:t>Согласно </a:t>
            </a:r>
            <a:r>
              <a:rPr lang="ru-RU" sz="2300" i="1" dirty="0"/>
              <a:t>указанным </a:t>
            </a:r>
            <a:r>
              <a:rPr lang="ru-RU" sz="2300" i="1" dirty="0" smtClean="0"/>
              <a:t>правилам</a:t>
            </a:r>
            <a:r>
              <a:rPr lang="ru-RU" sz="2300" dirty="0"/>
              <a:t> </a:t>
            </a:r>
            <a:r>
              <a:rPr lang="ru-RU" sz="2300" i="1" dirty="0" smtClean="0"/>
              <a:t>Инвестиционная </a:t>
            </a:r>
            <a:r>
              <a:rPr lang="ru-RU" sz="2300" i="1" dirty="0"/>
              <a:t>программа включает в себя:</a:t>
            </a:r>
            <a:endParaRPr lang="ru-RU" sz="2300" dirty="0"/>
          </a:p>
          <a:p>
            <a:r>
              <a:rPr lang="ru-RU" sz="2300" i="1" dirty="0" smtClean="0"/>
              <a:t>     а</a:t>
            </a:r>
            <a:r>
              <a:rPr lang="ru-RU" sz="2300" i="1" dirty="0"/>
              <a:t>) паспорт инвестиционной </a:t>
            </a:r>
            <a:r>
              <a:rPr lang="ru-RU" sz="2300" i="1" dirty="0" smtClean="0"/>
              <a:t>программы;</a:t>
            </a:r>
            <a:endParaRPr lang="ru-RU" sz="2300" dirty="0" smtClean="0"/>
          </a:p>
          <a:p>
            <a:r>
              <a:rPr lang="ru-RU" sz="2300" i="1" dirty="0" smtClean="0"/>
              <a:t>     б) перечень мероприятий инвестиционной программы, их описание и обоснование необходимости их проведения;</a:t>
            </a:r>
            <a:endParaRPr lang="ru-RU" sz="2300" dirty="0" smtClean="0"/>
          </a:p>
          <a:p>
            <a:r>
              <a:rPr lang="ru-RU" sz="2300" i="1" dirty="0" smtClean="0"/>
              <a:t>     в</a:t>
            </a:r>
            <a:r>
              <a:rPr lang="ru-RU" sz="2300" i="1" dirty="0"/>
              <a:t>) график реализации мероприятий инвестиционной программы с указанием сроков начала и окончания работ, этапов осуществления работ;</a:t>
            </a:r>
            <a:endParaRPr lang="ru-RU" sz="2300" dirty="0"/>
          </a:p>
          <a:p>
            <a:r>
              <a:rPr lang="ru-RU" sz="2300" i="1" dirty="0" smtClean="0"/>
              <a:t>     г</a:t>
            </a:r>
            <a:r>
              <a:rPr lang="ru-RU" sz="2300" i="1" dirty="0"/>
              <a:t>) финансовый план регулируемой организации, составленный на период реализации инвестиционной программы, объем финансовых потребностей на реализацию каждого мероприятия инвестиционной программы и источники их финансирования на каждый год действия инвестиционной программы;</a:t>
            </a:r>
            <a:endParaRPr lang="ru-RU" sz="2300" dirty="0"/>
          </a:p>
          <a:p>
            <a:r>
              <a:rPr lang="ru-RU" sz="2300" i="1" dirty="0" smtClean="0"/>
              <a:t>     д</a:t>
            </a:r>
            <a:r>
              <a:rPr lang="ru-RU" sz="2300" i="1" dirty="0"/>
              <a:t>) предварительный расчет тарифов в области обращения с твердыми коммунальными отходами;</a:t>
            </a:r>
            <a:endParaRPr lang="ru-RU" sz="2300" dirty="0"/>
          </a:p>
          <a:p>
            <a:r>
              <a:rPr lang="ru-RU" sz="2300" i="1" dirty="0" smtClean="0"/>
              <a:t>     е</a:t>
            </a:r>
            <a:r>
              <a:rPr lang="ru-RU" sz="2300" i="1" dirty="0"/>
              <a:t>) результаты технологического и ценового аудита (в </a:t>
            </a:r>
            <a:r>
              <a:rPr lang="ru-RU" sz="2300" i="1" dirty="0" smtClean="0"/>
              <a:t>случаях, предусмотренных </a:t>
            </a:r>
            <a:r>
              <a:rPr lang="ru-RU" sz="2300" i="1" dirty="0"/>
              <a:t>законодательством Российской Федерации).</a:t>
            </a:r>
            <a:endParaRPr lang="ru-RU" sz="2300" dirty="0"/>
          </a:p>
        </p:txBody>
      </p:sp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1933389" y="0"/>
            <a:ext cx="9492417" cy="533400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br>
              <a:rPr lang="ru-RU" sz="20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0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0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br>
              <a:rPr lang="ru-RU" sz="20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ru-RU" sz="28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8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5678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26DC6-2DC4-452B-B163-FE3FF404720D}" type="slidenum">
              <a:rPr lang="ru-RU" smtClean="0"/>
              <a:t>4</a:t>
            </a:fld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751114" y="356431"/>
            <a:ext cx="11571514" cy="617092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Методические </a:t>
            </a:r>
            <a:r>
              <a:rPr lang="ru-RU" sz="2300" b="1" dirty="0">
                <a:latin typeface="Arial" panose="020B0604020202020204" pitchFamily="34" charset="0"/>
                <a:cs typeface="Arial" panose="020B0604020202020204" pitchFamily="34" charset="0"/>
              </a:rPr>
              <a:t>указания по расчету регулируемых тарифов в области обращения с твердыми коммунальными отходами </a:t>
            </a:r>
            <a:r>
              <a:rPr lang="ru-RU" sz="2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(далее – ТКО), утвержденные </a:t>
            </a:r>
            <a:r>
              <a:rPr lang="ru-RU" sz="2300" b="1" dirty="0">
                <a:latin typeface="Arial" panose="020B0604020202020204" pitchFamily="34" charset="0"/>
                <a:cs typeface="Arial" panose="020B0604020202020204" pitchFamily="34" charset="0"/>
              </a:rPr>
              <a:t>приказом Федеральной антимонопольной службы Российской Федерации от 21.11.2016 </a:t>
            </a:r>
            <a:r>
              <a:rPr lang="ru-RU" sz="23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3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№ 1638/16 .</a:t>
            </a:r>
            <a:r>
              <a:rPr lang="ru-RU" sz="2300" dirty="0" smtClean="0"/>
              <a:t/>
            </a:r>
            <a:br>
              <a:rPr lang="ru-RU" sz="2300" dirty="0" smtClean="0"/>
            </a:br>
            <a:r>
              <a:rPr lang="ru-RU" sz="2300" i="1" dirty="0" smtClean="0"/>
              <a:t>В </a:t>
            </a:r>
            <a:r>
              <a:rPr lang="ru-RU" sz="2300" i="1" dirty="0"/>
              <a:t>соответствии с Методическими указаниями рассчитываются следующие </a:t>
            </a:r>
            <a:r>
              <a:rPr lang="ru-RU" sz="2300" i="1" dirty="0" smtClean="0"/>
              <a:t>виды предельных </a:t>
            </a:r>
            <a:r>
              <a:rPr lang="ru-RU" sz="2300" i="1" dirty="0"/>
              <a:t>тарифов:</a:t>
            </a:r>
            <a:endParaRPr lang="ru-RU" sz="2300" dirty="0"/>
          </a:p>
          <a:p>
            <a:r>
              <a:rPr lang="ru-RU" sz="2300" i="1" dirty="0" smtClean="0"/>
              <a:t>     а</a:t>
            </a:r>
            <a:r>
              <a:rPr lang="ru-RU" sz="2300" i="1" dirty="0"/>
              <a:t>) единый тариф на услугу регионального оператора по обращению с </a:t>
            </a:r>
            <a:r>
              <a:rPr lang="ru-RU" sz="2300" i="1" dirty="0" smtClean="0"/>
              <a:t>ТКО;</a:t>
            </a:r>
            <a:endParaRPr lang="ru-RU" sz="2300" dirty="0"/>
          </a:p>
          <a:p>
            <a:r>
              <a:rPr lang="ru-RU" sz="2300" i="1" dirty="0" smtClean="0"/>
              <a:t>     б</a:t>
            </a:r>
            <a:r>
              <a:rPr lang="ru-RU" sz="2300" i="1" dirty="0"/>
              <a:t>) тариф на обработку </a:t>
            </a:r>
            <a:r>
              <a:rPr lang="ru-RU" sz="2300" i="1" dirty="0" smtClean="0"/>
              <a:t>ТКО;</a:t>
            </a:r>
            <a:endParaRPr lang="ru-RU" sz="2300" dirty="0"/>
          </a:p>
          <a:p>
            <a:r>
              <a:rPr lang="ru-RU" sz="2300" i="1" dirty="0" smtClean="0"/>
              <a:t>     в</a:t>
            </a:r>
            <a:r>
              <a:rPr lang="ru-RU" sz="2300" i="1" dirty="0"/>
              <a:t>) тариф на обезвреживание </a:t>
            </a:r>
            <a:r>
              <a:rPr lang="ru-RU" sz="2300" i="1" dirty="0" smtClean="0"/>
              <a:t>ТКО;</a:t>
            </a:r>
            <a:endParaRPr lang="ru-RU" sz="2300" dirty="0"/>
          </a:p>
          <a:p>
            <a:r>
              <a:rPr lang="ru-RU" sz="2300" i="1" dirty="0" smtClean="0"/>
              <a:t>     г</a:t>
            </a:r>
            <a:r>
              <a:rPr lang="ru-RU" sz="2300" i="1" dirty="0"/>
              <a:t>) тариф на захоронение </a:t>
            </a:r>
            <a:r>
              <a:rPr lang="ru-RU" sz="2300" i="1" dirty="0" smtClean="0"/>
              <a:t>ТКО.</a:t>
            </a:r>
          </a:p>
          <a:p>
            <a:endParaRPr lang="ru-RU" sz="2300" dirty="0"/>
          </a:p>
          <a:p>
            <a:r>
              <a:rPr lang="ru-RU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    По </a:t>
            </a:r>
            <a:r>
              <a:rPr lang="ru-RU" sz="2300" dirty="0">
                <a:latin typeface="Arial" panose="020B0604020202020204" pitchFamily="34" charset="0"/>
                <a:cs typeface="Arial" panose="020B0604020202020204" pitchFamily="34" charset="0"/>
              </a:rPr>
              <a:t>итогам тарифной компании 2021 года Госкомитетом установлены:</a:t>
            </a:r>
          </a:p>
          <a:p>
            <a:r>
              <a:rPr lang="ru-RU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ru-RU" sz="2400" i="1" dirty="0"/>
              <a:t>- предельные тарифы на захоронение ТКО для 37 организаций;</a:t>
            </a:r>
            <a:endParaRPr lang="ru-RU" sz="2400" dirty="0"/>
          </a:p>
          <a:p>
            <a:r>
              <a:rPr lang="ru-RU" sz="2400" i="1" dirty="0" smtClean="0"/>
              <a:t>     - </a:t>
            </a:r>
            <a:r>
              <a:rPr lang="ru-RU" sz="2400" i="1" dirty="0"/>
              <a:t>предельные тарифы на обработку ТКО для 2 организаций;</a:t>
            </a:r>
            <a:endParaRPr lang="ru-RU" sz="2400" dirty="0"/>
          </a:p>
          <a:p>
            <a:r>
              <a:rPr lang="ru-RU" sz="2400" i="1" dirty="0" smtClean="0"/>
              <a:t>     - </a:t>
            </a:r>
            <a:r>
              <a:rPr lang="ru-RU" sz="2400" i="1" dirty="0"/>
              <a:t>предельные тарифы на услугу регионального оператора по обращению </a:t>
            </a:r>
            <a:r>
              <a:rPr lang="ru-RU" sz="2400" i="1" dirty="0" smtClean="0"/>
              <a:t>с </a:t>
            </a:r>
            <a:r>
              <a:rPr lang="ru-RU" sz="2400" i="1" dirty="0"/>
              <a:t>ТКО для 2 организаций.</a:t>
            </a:r>
            <a:endParaRPr lang="ru-RU" sz="2400" dirty="0"/>
          </a:p>
        </p:txBody>
      </p:sp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1933389" y="0"/>
            <a:ext cx="9492417" cy="533400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br>
              <a:rPr lang="ru-RU" sz="20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0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0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br>
              <a:rPr lang="ru-RU" sz="20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ru-RU" sz="28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8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911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26DC6-2DC4-452B-B163-FE3FF404720D}" type="slidenum">
              <a:rPr lang="ru-RU" smtClean="0"/>
              <a:t>5</a:t>
            </a:fld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1001485" y="1357917"/>
            <a:ext cx="10842171" cy="369331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   Услуга </a:t>
            </a:r>
            <a:r>
              <a:rPr lang="ru-RU" sz="2300" dirty="0">
                <a:latin typeface="Arial" panose="020B0604020202020204" pitchFamily="34" charset="0"/>
                <a:cs typeface="Arial" panose="020B0604020202020204" pitchFamily="34" charset="0"/>
              </a:rPr>
              <a:t>по обращению с ТКО перешла в состав коммунальных услуг и </a:t>
            </a:r>
            <a:r>
              <a:rPr lang="ru-RU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входит </a:t>
            </a:r>
            <a:r>
              <a:rPr lang="ru-RU" sz="2300" dirty="0">
                <a:latin typeface="Arial" panose="020B0604020202020204" pitchFamily="34" charset="0"/>
                <a:cs typeface="Arial" panose="020B0604020202020204" pitchFamily="34" charset="0"/>
              </a:rPr>
              <a:t>в состав формирования предельного индекса измерения размера платы граждан за коммунальные услуги, указанный индекс формируется в июне месяце</a:t>
            </a:r>
            <a:r>
              <a:rPr lang="ru-RU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ru-RU" sz="2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    И</a:t>
            </a:r>
            <a:r>
              <a:rPr lang="ru-RU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сполнительным </a:t>
            </a:r>
            <a:r>
              <a:rPr lang="ru-RU" sz="2300" dirty="0">
                <a:latin typeface="Arial" panose="020B0604020202020204" pitchFamily="34" charset="0"/>
                <a:cs typeface="Arial" panose="020B0604020202020204" pitchFamily="34" charset="0"/>
              </a:rPr>
              <a:t>органам муниципальных образований и региональным операторам </a:t>
            </a:r>
            <a:r>
              <a:rPr lang="ru-RU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рекомендуем представить </a:t>
            </a:r>
            <a:r>
              <a:rPr lang="ru-RU" sz="2300" dirty="0">
                <a:latin typeface="Arial" panose="020B0604020202020204" pitchFamily="34" charset="0"/>
                <a:cs typeface="Arial" panose="020B0604020202020204" pitchFamily="34" charset="0"/>
              </a:rPr>
              <a:t>заявки на установление тарифов в сфере обращения с ТКО в срок </a:t>
            </a:r>
            <a:r>
              <a:rPr lang="ru-RU" sz="23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до 1 мая</a:t>
            </a:r>
            <a:r>
              <a:rPr lang="ru-RU" sz="2300" i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3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ru-RU" sz="2600" i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600" i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endParaRPr lang="ru-RU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1933389" y="0"/>
            <a:ext cx="9492417" cy="533400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br>
              <a:rPr lang="ru-RU" sz="20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0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0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br>
              <a:rPr lang="ru-RU" sz="20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ru-RU" sz="28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8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613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26DC6-2DC4-452B-B163-FE3FF404720D}" type="slidenum">
              <a:rPr lang="ru-RU" smtClean="0"/>
              <a:t>6</a:t>
            </a:fld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1001483" y="563260"/>
            <a:ext cx="11103429" cy="440120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endParaRPr lang="ru-RU" sz="27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br>
              <a:rPr lang="ru-RU" sz="23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ru-RU" sz="23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2300" u="sng" dirty="0">
                <a:latin typeface="Arial" panose="020B0604020202020204" pitchFamily="34" charset="0"/>
                <a:cs typeface="Arial" panose="020B0604020202020204" pitchFamily="34" charset="0"/>
              </a:rPr>
              <a:t>обязательном порядке должны быть предоставлены:</a:t>
            </a:r>
          </a:p>
          <a:p>
            <a:r>
              <a:rPr lang="ru-RU" sz="23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   - </a:t>
            </a:r>
            <a:r>
              <a:rPr lang="ru-RU" sz="2300" i="1" dirty="0">
                <a:latin typeface="Arial" panose="020B0604020202020204" pitchFamily="34" charset="0"/>
                <a:cs typeface="Arial" panose="020B0604020202020204" pitchFamily="34" charset="0"/>
              </a:rPr>
              <a:t>лицензия на осуществление деятельности в сфере обращения с ТКО;</a:t>
            </a:r>
          </a:p>
          <a:p>
            <a:r>
              <a:rPr lang="ru-RU" sz="23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   - </a:t>
            </a:r>
            <a:r>
              <a:rPr lang="ru-RU" sz="2300" i="1" dirty="0">
                <a:latin typeface="Arial" panose="020B0604020202020204" pitchFamily="34" charset="0"/>
                <a:cs typeface="Arial" panose="020B0604020202020204" pitchFamily="34" charset="0"/>
              </a:rPr>
              <a:t>правоустанавливающие документы на объекты захоронения и обработки ТКО</a:t>
            </a:r>
            <a:r>
              <a:rPr lang="ru-RU" sz="2300" i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ru-RU" sz="2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ru-RU" sz="23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ru-RU" sz="23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инициативе регулируемой организации помимо указанных документов и материалов могут быть представлены иные документы и материалы, </a:t>
            </a:r>
            <a:r>
              <a:rPr lang="ru-RU" sz="23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которые имеют </a:t>
            </a:r>
            <a:r>
              <a:rPr lang="ru-RU" sz="2300" i="1" dirty="0" smtClean="0">
                <a:latin typeface="Arial" panose="020B0604020202020204" pitchFamily="34" charset="0"/>
                <a:cs typeface="Arial" panose="020B0604020202020204" pitchFamily="34" charset="0"/>
              </a:rPr>
              <a:t>существенное значение для рассмотрения дела об установлении тарифов в области обращения с ТКО.</a:t>
            </a:r>
          </a:p>
          <a:p>
            <a:endParaRPr lang="ru-RU" sz="2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1933389" y="0"/>
            <a:ext cx="9492417" cy="533400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br>
              <a:rPr lang="ru-RU" sz="20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0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0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br>
              <a:rPr lang="ru-RU" sz="20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ru-RU" sz="28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8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4367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26DC6-2DC4-452B-B163-FE3FF404720D}" type="slidenum">
              <a:rPr lang="ru-RU" smtClean="0"/>
              <a:t>7</a:t>
            </a:fld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2722207" y="2511476"/>
            <a:ext cx="6781023" cy="923330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</a:rPr>
              <a:t>Спасибо за внимание</a:t>
            </a:r>
            <a:r>
              <a:rPr lang="ru-RU" sz="5400" b="0" cap="none" spc="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!</a:t>
            </a:r>
            <a:endParaRPr lang="ru-RU" sz="5400" b="0" cap="none" spc="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46605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4860</TotalTime>
  <Words>210</Words>
  <Application>Microsoft Office PowerPoint</Application>
  <PresentationFormat>Произвольный</PresentationFormat>
  <Paragraphs>46</Paragraphs>
  <Slides>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Презентация PowerPoint</vt:lpstr>
      <vt:lpstr>Нормативные акты</vt:lpstr>
      <vt:lpstr>                           </vt:lpstr>
      <vt:lpstr>                           </vt:lpstr>
      <vt:lpstr>                           </vt:lpstr>
      <vt:lpstr>                          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Кучекаева Д.С.</dc:creator>
  <cp:lastModifiedBy>Билалова Гульнара Иршатовна</cp:lastModifiedBy>
  <cp:revision>341</cp:revision>
  <cp:lastPrinted>2021-01-19T14:02:46Z</cp:lastPrinted>
  <dcterms:created xsi:type="dcterms:W3CDTF">2018-11-22T04:48:24Z</dcterms:created>
  <dcterms:modified xsi:type="dcterms:W3CDTF">2021-03-16T06:06:57Z</dcterms:modified>
</cp:coreProperties>
</file>