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25"/>
  </p:notesMasterIdLst>
  <p:handoutMasterIdLst>
    <p:handoutMasterId r:id="rId26"/>
  </p:handoutMasterIdLst>
  <p:sldIdLst>
    <p:sldId id="272" r:id="rId5"/>
    <p:sldId id="273" r:id="rId6"/>
    <p:sldId id="305" r:id="rId7"/>
    <p:sldId id="309" r:id="rId8"/>
    <p:sldId id="292" r:id="rId9"/>
    <p:sldId id="291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8" r:id="rId21"/>
    <p:sldId id="303" r:id="rId22"/>
    <p:sldId id="304" r:id="rId23"/>
    <p:sldId id="290" r:id="rId24"/>
  </p:sldIdLst>
  <p:sldSz cx="9144000" cy="6858000" type="screen4x3"/>
  <p:notesSz cx="9926638" cy="6797675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8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CC33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06" autoAdjust="0"/>
  </p:normalViewPr>
  <p:slideViewPr>
    <p:cSldViewPr showGuides="1"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07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25EC73-9FAB-4D0E-AA5D-29ADF4952D44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1709BBAA-781C-445F-88B9-D95865BC7450}">
      <dgm:prSet phldrT="[Текст]"/>
      <dgm:spPr/>
      <dgm:t>
        <a:bodyPr/>
        <a:lstStyle/>
        <a:p>
          <a:r>
            <a:rPr lang="ru-RU" dirty="0" smtClean="0"/>
            <a:t>Работа в ЕИАС РТ</a:t>
          </a:r>
          <a:endParaRPr lang="ru-RU" dirty="0"/>
        </a:p>
      </dgm:t>
    </dgm:pt>
    <dgm:pt modelId="{4FB85104-31FE-46BB-AE52-D22293A87259}" type="parTrans" cxnId="{C369B52D-200F-495A-B1FC-DC8690A8298E}">
      <dgm:prSet/>
      <dgm:spPr/>
      <dgm:t>
        <a:bodyPr/>
        <a:lstStyle/>
        <a:p>
          <a:endParaRPr lang="ru-RU"/>
        </a:p>
      </dgm:t>
    </dgm:pt>
    <dgm:pt modelId="{863059CF-8142-435C-A709-4621747B50A6}" type="sibTrans" cxnId="{C369B52D-200F-495A-B1FC-DC8690A8298E}">
      <dgm:prSet/>
      <dgm:spPr/>
      <dgm:t>
        <a:bodyPr/>
        <a:lstStyle/>
        <a:p>
          <a:endParaRPr lang="ru-RU"/>
        </a:p>
      </dgm:t>
    </dgm:pt>
    <dgm:pt modelId="{CC5ECC65-75B9-49AD-AF6B-2A47BDD5C8C2}">
      <dgm:prSet phldrT="[Текст]"/>
      <dgm:spPr/>
      <dgm:t>
        <a:bodyPr/>
        <a:lstStyle/>
        <a:p>
          <a:r>
            <a:rPr lang="ru-RU" dirty="0" smtClean="0"/>
            <a:t>Электронный документооборот «Электронное Правительство» </a:t>
          </a:r>
          <a:endParaRPr lang="ru-RU" dirty="0"/>
        </a:p>
      </dgm:t>
    </dgm:pt>
    <dgm:pt modelId="{93A0031A-253C-4607-AF1C-8944013D7C3B}" type="parTrans" cxnId="{F40C96E6-6F49-4A53-9F9D-8006B87732B8}">
      <dgm:prSet/>
      <dgm:spPr/>
      <dgm:t>
        <a:bodyPr/>
        <a:lstStyle/>
        <a:p>
          <a:endParaRPr lang="ru-RU"/>
        </a:p>
      </dgm:t>
    </dgm:pt>
    <dgm:pt modelId="{5C090750-F714-480F-AA0C-89B3E22692F9}" type="sibTrans" cxnId="{F40C96E6-6F49-4A53-9F9D-8006B87732B8}">
      <dgm:prSet/>
      <dgm:spPr/>
      <dgm:t>
        <a:bodyPr/>
        <a:lstStyle/>
        <a:p>
          <a:endParaRPr lang="ru-RU"/>
        </a:p>
      </dgm:t>
    </dgm:pt>
    <dgm:pt modelId="{09FB1EA7-3135-4BE4-B03A-1AC51CE1728C}">
      <dgm:prSet phldrT="[Текст]"/>
      <dgm:spPr/>
      <dgm:t>
        <a:bodyPr/>
        <a:lstStyle/>
        <a:p>
          <a:r>
            <a:rPr lang="ru-RU" dirty="0" smtClean="0"/>
            <a:t>Формирование бумажного и электронного тарифного дела с учетом требований Госкомитета</a:t>
          </a:r>
        </a:p>
      </dgm:t>
    </dgm:pt>
    <dgm:pt modelId="{48E3A8FB-3AE7-423D-B3AC-8C4EDF5DFF5B}" type="parTrans" cxnId="{C2E9425B-15A3-4581-8559-20115EE221A7}">
      <dgm:prSet/>
      <dgm:spPr/>
      <dgm:t>
        <a:bodyPr/>
        <a:lstStyle/>
        <a:p>
          <a:endParaRPr lang="ru-RU"/>
        </a:p>
      </dgm:t>
    </dgm:pt>
    <dgm:pt modelId="{24B1D1F8-1ED5-4F4A-8476-9B7DB7F980A6}" type="sibTrans" cxnId="{C2E9425B-15A3-4581-8559-20115EE221A7}">
      <dgm:prSet/>
      <dgm:spPr/>
      <dgm:t>
        <a:bodyPr/>
        <a:lstStyle/>
        <a:p>
          <a:endParaRPr lang="ru-RU"/>
        </a:p>
      </dgm:t>
    </dgm:pt>
    <dgm:pt modelId="{8427835D-C4FB-4763-B4F4-2B949DBA9D61}" type="pres">
      <dgm:prSet presAssocID="{6725EC73-9FAB-4D0E-AA5D-29ADF4952D44}" presName="arrowDiagram" presStyleCnt="0">
        <dgm:presLayoutVars>
          <dgm:chMax val="5"/>
          <dgm:dir/>
          <dgm:resizeHandles val="exact"/>
        </dgm:presLayoutVars>
      </dgm:prSet>
      <dgm:spPr/>
    </dgm:pt>
    <dgm:pt modelId="{03996DBB-E5DD-435B-88D0-545EEC463EC1}" type="pres">
      <dgm:prSet presAssocID="{6725EC73-9FAB-4D0E-AA5D-29ADF4952D44}" presName="arrow" presStyleLbl="bgShp" presStyleIdx="0" presStyleCnt="1" custScaleY="98279"/>
      <dgm:spPr/>
    </dgm:pt>
    <dgm:pt modelId="{BCB57366-1CFD-43F4-84BB-966E52021A3E}" type="pres">
      <dgm:prSet presAssocID="{6725EC73-9FAB-4D0E-AA5D-29ADF4952D44}" presName="arrowDiagram3" presStyleCnt="0"/>
      <dgm:spPr/>
    </dgm:pt>
    <dgm:pt modelId="{BE51668D-EDC9-4F8E-877A-0FDB51E6AA72}" type="pres">
      <dgm:prSet presAssocID="{1709BBAA-781C-445F-88B9-D95865BC7450}" presName="bullet3a" presStyleLbl="node1" presStyleIdx="0" presStyleCnt="3"/>
      <dgm:spPr/>
    </dgm:pt>
    <dgm:pt modelId="{9D73A6CD-A033-4657-BAC1-E916FEFEF58D}" type="pres">
      <dgm:prSet presAssocID="{1709BBAA-781C-445F-88B9-D95865BC7450}" presName="textBox3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E201F9-85FB-44A8-82EC-5A42E7688314}" type="pres">
      <dgm:prSet presAssocID="{CC5ECC65-75B9-49AD-AF6B-2A47BDD5C8C2}" presName="bullet3b" presStyleLbl="node1" presStyleIdx="1" presStyleCnt="3"/>
      <dgm:spPr/>
    </dgm:pt>
    <dgm:pt modelId="{01B3A764-6C0D-45E6-A5C0-A23ECC7B685D}" type="pres">
      <dgm:prSet presAssocID="{CC5ECC65-75B9-49AD-AF6B-2A47BDD5C8C2}" presName="textBox3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C88168-9FE6-4543-AA52-259A9D061A24}" type="pres">
      <dgm:prSet presAssocID="{09FB1EA7-3135-4BE4-B03A-1AC51CE1728C}" presName="bullet3c" presStyleLbl="node1" presStyleIdx="2" presStyleCnt="3"/>
      <dgm:spPr/>
    </dgm:pt>
    <dgm:pt modelId="{DEF4EE1F-19AF-4FCD-B720-51560F208E10}" type="pres">
      <dgm:prSet presAssocID="{09FB1EA7-3135-4BE4-B03A-1AC51CE1728C}" presName="textBox3c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84E2E5-C3CD-45EA-924B-AE8FCB6FB5C7}" type="presOf" srcId="{1709BBAA-781C-445F-88B9-D95865BC7450}" destId="{9D73A6CD-A033-4657-BAC1-E916FEFEF58D}" srcOrd="0" destOrd="0" presId="urn:microsoft.com/office/officeart/2005/8/layout/arrow2"/>
    <dgm:cxn modelId="{C369B52D-200F-495A-B1FC-DC8690A8298E}" srcId="{6725EC73-9FAB-4D0E-AA5D-29ADF4952D44}" destId="{1709BBAA-781C-445F-88B9-D95865BC7450}" srcOrd="0" destOrd="0" parTransId="{4FB85104-31FE-46BB-AE52-D22293A87259}" sibTransId="{863059CF-8142-435C-A709-4621747B50A6}"/>
    <dgm:cxn modelId="{39D3D46C-59CC-4433-9D17-73445A3C23B0}" type="presOf" srcId="{09FB1EA7-3135-4BE4-B03A-1AC51CE1728C}" destId="{DEF4EE1F-19AF-4FCD-B720-51560F208E10}" srcOrd="0" destOrd="0" presId="urn:microsoft.com/office/officeart/2005/8/layout/arrow2"/>
    <dgm:cxn modelId="{C2E9425B-15A3-4581-8559-20115EE221A7}" srcId="{6725EC73-9FAB-4D0E-AA5D-29ADF4952D44}" destId="{09FB1EA7-3135-4BE4-B03A-1AC51CE1728C}" srcOrd="2" destOrd="0" parTransId="{48E3A8FB-3AE7-423D-B3AC-8C4EDF5DFF5B}" sibTransId="{24B1D1F8-1ED5-4F4A-8476-9B7DB7F980A6}"/>
    <dgm:cxn modelId="{C2FB6002-2CE2-4145-9359-8E76E4A0D766}" type="presOf" srcId="{CC5ECC65-75B9-49AD-AF6B-2A47BDD5C8C2}" destId="{01B3A764-6C0D-45E6-A5C0-A23ECC7B685D}" srcOrd="0" destOrd="0" presId="urn:microsoft.com/office/officeart/2005/8/layout/arrow2"/>
    <dgm:cxn modelId="{F40C96E6-6F49-4A53-9F9D-8006B87732B8}" srcId="{6725EC73-9FAB-4D0E-AA5D-29ADF4952D44}" destId="{CC5ECC65-75B9-49AD-AF6B-2A47BDD5C8C2}" srcOrd="1" destOrd="0" parTransId="{93A0031A-253C-4607-AF1C-8944013D7C3B}" sibTransId="{5C090750-F714-480F-AA0C-89B3E22692F9}"/>
    <dgm:cxn modelId="{BBA5F194-E29D-45FE-9518-F4DC1084035F}" type="presOf" srcId="{6725EC73-9FAB-4D0E-AA5D-29ADF4952D44}" destId="{8427835D-C4FB-4763-B4F4-2B949DBA9D61}" srcOrd="0" destOrd="0" presId="urn:microsoft.com/office/officeart/2005/8/layout/arrow2"/>
    <dgm:cxn modelId="{3E04E544-0B06-4483-8804-CB9A282DA884}" type="presParOf" srcId="{8427835D-C4FB-4763-B4F4-2B949DBA9D61}" destId="{03996DBB-E5DD-435B-88D0-545EEC463EC1}" srcOrd="0" destOrd="0" presId="urn:microsoft.com/office/officeart/2005/8/layout/arrow2"/>
    <dgm:cxn modelId="{39387F75-097C-4115-8A29-E5F8D993A78C}" type="presParOf" srcId="{8427835D-C4FB-4763-B4F4-2B949DBA9D61}" destId="{BCB57366-1CFD-43F4-84BB-966E52021A3E}" srcOrd="1" destOrd="0" presId="urn:microsoft.com/office/officeart/2005/8/layout/arrow2"/>
    <dgm:cxn modelId="{580149BD-4E18-460A-A38C-A63F45C005CE}" type="presParOf" srcId="{BCB57366-1CFD-43F4-84BB-966E52021A3E}" destId="{BE51668D-EDC9-4F8E-877A-0FDB51E6AA72}" srcOrd="0" destOrd="0" presId="urn:microsoft.com/office/officeart/2005/8/layout/arrow2"/>
    <dgm:cxn modelId="{4A34084A-91F6-4E10-A471-81600C378222}" type="presParOf" srcId="{BCB57366-1CFD-43F4-84BB-966E52021A3E}" destId="{9D73A6CD-A033-4657-BAC1-E916FEFEF58D}" srcOrd="1" destOrd="0" presId="urn:microsoft.com/office/officeart/2005/8/layout/arrow2"/>
    <dgm:cxn modelId="{D363E7BF-76CC-44C6-A64C-B7C5441EF548}" type="presParOf" srcId="{BCB57366-1CFD-43F4-84BB-966E52021A3E}" destId="{11E201F9-85FB-44A8-82EC-5A42E7688314}" srcOrd="2" destOrd="0" presId="urn:microsoft.com/office/officeart/2005/8/layout/arrow2"/>
    <dgm:cxn modelId="{DC6699CC-A8E6-42E6-A619-9A5F138F615C}" type="presParOf" srcId="{BCB57366-1CFD-43F4-84BB-966E52021A3E}" destId="{01B3A764-6C0D-45E6-A5C0-A23ECC7B685D}" srcOrd="3" destOrd="0" presId="urn:microsoft.com/office/officeart/2005/8/layout/arrow2"/>
    <dgm:cxn modelId="{4B59BE64-7566-4D9D-AC86-63562EF46F10}" type="presParOf" srcId="{BCB57366-1CFD-43F4-84BB-966E52021A3E}" destId="{DAC88168-9FE6-4543-AA52-259A9D061A24}" srcOrd="4" destOrd="0" presId="urn:microsoft.com/office/officeart/2005/8/layout/arrow2"/>
    <dgm:cxn modelId="{FC1C97F1-1C9D-4C78-80AD-2747FEB24076}" type="presParOf" srcId="{BCB57366-1CFD-43F4-84BB-966E52021A3E}" destId="{DEF4EE1F-19AF-4FCD-B720-51560F208E10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996DBB-E5DD-435B-88D0-545EEC463EC1}">
      <dsp:nvSpPr>
        <dsp:cNvPr id="0" name=""/>
        <dsp:cNvSpPr/>
      </dsp:nvSpPr>
      <dsp:spPr>
        <a:xfrm>
          <a:off x="0" y="90297"/>
          <a:ext cx="7399735" cy="454524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51668D-EDC9-4F8E-877A-0FDB51E6AA72}">
      <dsp:nvSpPr>
        <dsp:cNvPr id="0" name=""/>
        <dsp:cNvSpPr/>
      </dsp:nvSpPr>
      <dsp:spPr>
        <a:xfrm>
          <a:off x="939766" y="3242561"/>
          <a:ext cx="192393" cy="1923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73A6CD-A033-4657-BAC1-E916FEFEF58D}">
      <dsp:nvSpPr>
        <dsp:cNvPr id="0" name=""/>
        <dsp:cNvSpPr/>
      </dsp:nvSpPr>
      <dsp:spPr>
        <a:xfrm>
          <a:off x="1035962" y="3338758"/>
          <a:ext cx="1724138" cy="13365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945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Работа в ЕИАС РТ</a:t>
          </a:r>
          <a:endParaRPr lang="ru-RU" sz="1600" kern="1200" dirty="0"/>
        </a:p>
      </dsp:txBody>
      <dsp:txXfrm>
        <a:off x="1035962" y="3338758"/>
        <a:ext cx="1724138" cy="1336577"/>
      </dsp:txXfrm>
    </dsp:sp>
    <dsp:sp modelId="{11E201F9-85FB-44A8-82EC-5A42E7688314}">
      <dsp:nvSpPr>
        <dsp:cNvPr id="0" name=""/>
        <dsp:cNvSpPr/>
      </dsp:nvSpPr>
      <dsp:spPr>
        <a:xfrm>
          <a:off x="2638005" y="1985531"/>
          <a:ext cx="347787" cy="3477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B3A764-6C0D-45E6-A5C0-A23ECC7B685D}">
      <dsp:nvSpPr>
        <dsp:cNvPr id="0" name=""/>
        <dsp:cNvSpPr/>
      </dsp:nvSpPr>
      <dsp:spPr>
        <a:xfrm>
          <a:off x="2811899" y="2159425"/>
          <a:ext cx="1775936" cy="25159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285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Электронный документооборот «Электронное Правительство» </a:t>
          </a:r>
          <a:endParaRPr lang="ru-RU" sz="1600" kern="1200" dirty="0"/>
        </a:p>
      </dsp:txBody>
      <dsp:txXfrm>
        <a:off x="2811899" y="2159425"/>
        <a:ext cx="1775936" cy="2515909"/>
      </dsp:txXfrm>
    </dsp:sp>
    <dsp:sp modelId="{DAC88168-9FE6-4543-AA52-259A9D061A24}">
      <dsp:nvSpPr>
        <dsp:cNvPr id="0" name=""/>
        <dsp:cNvSpPr/>
      </dsp:nvSpPr>
      <dsp:spPr>
        <a:xfrm>
          <a:off x="4680332" y="1220584"/>
          <a:ext cx="480982" cy="480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F4EE1F-19AF-4FCD-B720-51560F208E10}">
      <dsp:nvSpPr>
        <dsp:cNvPr id="0" name=""/>
        <dsp:cNvSpPr/>
      </dsp:nvSpPr>
      <dsp:spPr>
        <a:xfrm>
          <a:off x="4920823" y="1461075"/>
          <a:ext cx="1775936" cy="3214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863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Формирование бумажного и электронного тарифного дела с учетом требований Госкомитета</a:t>
          </a:r>
        </a:p>
      </dsp:txBody>
      <dsp:txXfrm>
        <a:off x="4920823" y="1461075"/>
        <a:ext cx="1775936" cy="32142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pPr rtl="0"/>
            <a:fld id="{71A8D7CD-8991-473A-98DD-9481C69F516C}" type="datetime1">
              <a:rPr lang="ru-RU" smtClean="0"/>
              <a:pPr rtl="0"/>
              <a:t>15.03.2021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pPr rtl="0"/>
            <a:fld id="{CA4CBEF8-5CDE-472B-839B-B8BB0C881006}" type="slidenum">
              <a:rPr lang="ru-RU" smtClean="0"/>
              <a:pPr rtl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3289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799" y="1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1F389E2E-5006-462F-9CFF-40BE8892199F}" type="datetime1">
              <a:rPr lang="ru-RU" smtClean="0"/>
              <a:pPr/>
              <a:t>15.03.2021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 rtl="0"/>
            <a:r>
              <a:rPr lang="ru-RU" noProof="0" dirty="0" smtClean="0"/>
              <a:t>Образец текста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pPr rtl="0"/>
            <a:fld id="{6BB98AFB-CB0D-4DFE-87B9-B4B0D0DE73CD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12805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pPr rtl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94772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pPr rtl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54899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pPr rtl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06449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pPr rtl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415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pPr rtl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18171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pPr rtl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40800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pPr rtl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72705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pPr rtl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85035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pPr rtl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69816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pPr rtl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18665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pPr rtl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7398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pPr rtl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09851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pPr rtl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29459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pPr rtl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34670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pPr rtl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42992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pPr rtl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716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pPr rtl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46553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pPr rtl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00718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pPr rtl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686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ru-RU" smtClean="0"/>
              <a:pPr rtl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0779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23C53A0-B87C-414B-BCE1-A4F1284607E0}" type="datetime1">
              <a:rPr lang="ru-RU" noProof="0" smtClean="0"/>
              <a:t>15.03.2021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73893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C5B2741-E26C-4BF4-B63A-18EFF07CDC38}" type="datetime1">
              <a:rPr lang="ru-RU" noProof="0" smtClean="0"/>
              <a:t>15.03.2021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048846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7E0ED9-821A-4942-B829-8CB0D1BAC7EA}" type="datetime1">
              <a:rPr lang="ru-RU" noProof="0" smtClean="0"/>
              <a:t>15.03.2021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521559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99E63E2-CA79-4769-9265-A063FDB553E8}" type="datetime1">
              <a:rPr lang="ru-RU" noProof="0" smtClean="0"/>
              <a:t>15.03.2021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11218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136C193-4F62-47E1-A547-8F9E2C051029}" type="datetime1">
              <a:rPr lang="ru-RU" noProof="0" smtClean="0"/>
              <a:t>15.03.2021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44691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06423C6-B899-4552-923A-0C284432FBE2}" type="datetime1">
              <a:rPr lang="ru-RU" noProof="0" smtClean="0"/>
              <a:t>15.03.2021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412706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2ACD2CB-CF2B-4A55-9BFF-60FB0FB0632F}" type="datetime1">
              <a:rPr lang="ru-RU" noProof="0" smtClean="0"/>
              <a:t>15.03.2021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68588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55C0716-9966-4101-8551-BD25684DD1B1}" type="datetime1">
              <a:rPr lang="ru-RU" noProof="0" smtClean="0"/>
              <a:t>15.03.2021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73840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F9260F9-C605-4524-B02C-6627313E8373}" type="datetime1">
              <a:rPr lang="ru-RU" noProof="0" smtClean="0"/>
              <a:t>15.03.2021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517430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0DD27D2-BF7B-4985-A213-E1FDD78E1F3B}" type="datetime1">
              <a:rPr lang="ru-RU" noProof="0" smtClean="0"/>
              <a:t>15.03.2021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71909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E1DBA-7BDE-44F6-964D-1FD0444706F2}" type="datetime1">
              <a:rPr lang="ru-RU" smtClean="0"/>
              <a:t>15.03.2021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888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F1AB44B-D5A1-4D6A-B7F8-48CC283591DE}" type="datetime1">
              <a:rPr lang="ru-RU" noProof="0" smtClean="0"/>
              <a:t>15.03.2021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AEAE4A8-A6E5-453E-B946-FB774B73F48C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64562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 txBox="1">
            <a:spLocks/>
          </p:cNvSpPr>
          <p:nvPr/>
        </p:nvSpPr>
        <p:spPr>
          <a:xfrm>
            <a:off x="1187624" y="1844824"/>
            <a:ext cx="7272808" cy="3060426"/>
          </a:xfrm>
          <a:prstGeom prst="rect">
            <a:avLst/>
          </a:prstGeom>
        </p:spPr>
        <p:txBody>
          <a:bodyPr vert="horz" lIns="51449" tIns="25724" rIns="51449" bIns="25724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600" b="1" dirty="0">
              <a:solidFill>
                <a:srgbClr val="000066"/>
              </a:solidFill>
            </a:endParaRPr>
          </a:p>
          <a:p>
            <a:pPr algn="ctr"/>
            <a:r>
              <a:rPr lang="ru-RU" sz="2800" dirty="0" smtClean="0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Основные аспекты регулирования тарифов в сфере водоснабжения и водоотведения</a:t>
            </a:r>
            <a:endParaRPr lang="ru-RU" sz="1200" dirty="0">
              <a:ln w="0"/>
              <a:solidFill>
                <a:srgbClr val="00006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2956860" y="4725144"/>
            <a:ext cx="6175843" cy="12003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0769" indent="-340769" algn="l" defTabSz="909701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lang="en-US" sz="2300" kern="1200" dirty="0">
                <a:solidFill>
                  <a:srgbClr val="10253F"/>
                </a:solidFill>
                <a:latin typeface="Arial" pitchFamily="34" charset="0"/>
                <a:ea typeface="+mn-ea"/>
                <a:cs typeface="+mn-cs"/>
              </a:defRPr>
            </a:lvl1pPr>
            <a:lvl2pPr marL="739328" indent="-282991" algn="l" defTabSz="909701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900" kern="1200" dirty="0">
                <a:solidFill>
                  <a:srgbClr val="10253F"/>
                </a:solidFill>
                <a:latin typeface="Arial" pitchFamily="34" charset="0"/>
                <a:ea typeface="+mn-ea"/>
                <a:cs typeface="+mn-cs"/>
              </a:defRPr>
            </a:lvl2pPr>
            <a:lvl3pPr marL="1136386" indent="-226628" algn="l" defTabSz="909701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300" kern="1200">
                <a:solidFill>
                  <a:srgbClr val="10253F"/>
                </a:solidFill>
                <a:latin typeface="Arial" pitchFamily="34" charset="0"/>
                <a:ea typeface="+mn-ea"/>
                <a:cs typeface="+mn-cs"/>
              </a:defRPr>
            </a:lvl3pPr>
            <a:lvl4pPr marL="1592713" indent="-226628" algn="l" defTabSz="909701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500" kern="1200">
                <a:solidFill>
                  <a:srgbClr val="10253F"/>
                </a:solidFill>
                <a:latin typeface="Arial" pitchFamily="34" charset="0"/>
                <a:ea typeface="+mn-ea"/>
                <a:cs typeface="+mn-cs"/>
              </a:defRPr>
            </a:lvl4pPr>
            <a:lvl5pPr marL="2047574" indent="-226628" algn="l" defTabSz="909701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500" kern="1200">
                <a:solidFill>
                  <a:srgbClr val="10253F"/>
                </a:solidFill>
                <a:latin typeface="Arial" pitchFamily="34" charset="0"/>
                <a:ea typeface="+mn-ea"/>
                <a:cs typeface="+mn-cs"/>
              </a:defRPr>
            </a:lvl5pPr>
            <a:lvl6pPr marL="2503150" indent="-227513" algn="l" defTabSz="91023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58273" indent="-227513" algn="l" defTabSz="91023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13392" indent="-227513" algn="l" defTabSz="91023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68512" indent="-227513" algn="l" defTabSz="91023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ru-RU" sz="1800" dirty="0" smtClean="0">
              <a:solidFill>
                <a:srgbClr val="000066"/>
              </a:solidFill>
            </a:endParaRP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ru-RU" sz="1800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Выступающий: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ru-RU" sz="1800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начальник отдела регулирования и контроля тарифов в сфере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ru-RU" sz="1800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водоснабжения и водоотведения </a:t>
            </a:r>
            <a:r>
              <a:rPr lang="ru-RU" sz="1800" b="1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Белалеева Нафися Равилевна</a:t>
            </a:r>
            <a:endParaRPr lang="ru-RU" sz="1800" b="1" dirty="0">
              <a:solidFill>
                <a:srgbClr val="000066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Текст 3"/>
          <p:cNvSpPr txBox="1">
            <a:spLocks/>
          </p:cNvSpPr>
          <p:nvPr/>
        </p:nvSpPr>
        <p:spPr>
          <a:xfrm>
            <a:off x="3347864" y="6321431"/>
            <a:ext cx="2592289" cy="360040"/>
          </a:xfrm>
          <a:prstGeom prst="rect">
            <a:avLst/>
          </a:prstGeom>
        </p:spPr>
        <p:txBody>
          <a:bodyPr/>
          <a:lstStyle>
            <a:lvl1pPr marL="340769" indent="-340769" algn="l" defTabSz="909701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lang="en-US" sz="2300" kern="1200" dirty="0">
                <a:solidFill>
                  <a:srgbClr val="10253F"/>
                </a:solidFill>
                <a:latin typeface="Arial" pitchFamily="34" charset="0"/>
                <a:ea typeface="+mn-ea"/>
                <a:cs typeface="+mn-cs"/>
              </a:defRPr>
            </a:lvl1pPr>
            <a:lvl2pPr marL="739328" indent="-282991" algn="l" defTabSz="909701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900" kern="1200" dirty="0">
                <a:solidFill>
                  <a:srgbClr val="10253F"/>
                </a:solidFill>
                <a:latin typeface="Arial" pitchFamily="34" charset="0"/>
                <a:ea typeface="+mn-ea"/>
                <a:cs typeface="+mn-cs"/>
              </a:defRPr>
            </a:lvl2pPr>
            <a:lvl3pPr marL="1136386" indent="-226628" algn="l" defTabSz="909701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300" kern="1200">
                <a:solidFill>
                  <a:srgbClr val="10253F"/>
                </a:solidFill>
                <a:latin typeface="Arial" pitchFamily="34" charset="0"/>
                <a:ea typeface="+mn-ea"/>
                <a:cs typeface="+mn-cs"/>
              </a:defRPr>
            </a:lvl3pPr>
            <a:lvl4pPr marL="1592713" indent="-226628" algn="l" defTabSz="909701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500" kern="1200">
                <a:solidFill>
                  <a:srgbClr val="10253F"/>
                </a:solidFill>
                <a:latin typeface="Arial" pitchFamily="34" charset="0"/>
                <a:ea typeface="+mn-ea"/>
                <a:cs typeface="+mn-cs"/>
              </a:defRPr>
            </a:lvl4pPr>
            <a:lvl5pPr marL="2047574" indent="-226628" algn="l" defTabSz="909701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500" kern="1200">
                <a:solidFill>
                  <a:srgbClr val="10253F"/>
                </a:solidFill>
                <a:latin typeface="Arial" pitchFamily="34" charset="0"/>
                <a:ea typeface="+mn-ea"/>
                <a:cs typeface="+mn-cs"/>
              </a:defRPr>
            </a:lvl5pPr>
            <a:lvl6pPr marL="2503150" indent="-227513" algn="l" defTabSz="91023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58273" indent="-227513" algn="l" defTabSz="91023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13392" indent="-227513" algn="l" defTabSz="91023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68512" indent="-227513" algn="l" defTabSz="91023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ru-RU" sz="1800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2021 </a:t>
            </a:r>
            <a:r>
              <a:rPr lang="ru-RU" sz="1800" dirty="0" smtClean="0">
                <a:solidFill>
                  <a:srgbClr val="000066"/>
                </a:solidFill>
                <a:latin typeface="Arial Narrow" panose="020B0606020202030204" pitchFamily="34" charset="0"/>
              </a:rPr>
              <a:t>год</a:t>
            </a:r>
            <a:endParaRPr lang="ru-RU" sz="1800" dirty="0">
              <a:solidFill>
                <a:srgbClr val="000066"/>
              </a:solidFill>
              <a:latin typeface="Arial Narrow" panose="020B060602020203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16632"/>
            <a:ext cx="1130709" cy="11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40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3" y="244423"/>
            <a:ext cx="7586017" cy="792088"/>
          </a:xfrm>
        </p:spPr>
        <p:txBody>
          <a:bodyPr rtlCol="0"/>
          <a:lstStyle/>
          <a:p>
            <a:r>
              <a:rPr lang="ru-RU" sz="2400" b="1" dirty="0" smtClean="0">
                <a:solidFill>
                  <a:srgbClr val="000066"/>
                </a:solidFill>
              </a:rPr>
              <a:t>Перечень документов для экономического </a:t>
            </a:r>
            <a:br>
              <a:rPr lang="ru-RU" sz="2400" b="1" dirty="0" smtClean="0">
                <a:solidFill>
                  <a:srgbClr val="000066"/>
                </a:solidFill>
              </a:rPr>
            </a:br>
            <a:r>
              <a:rPr lang="ru-RU" sz="2400" b="1" dirty="0" smtClean="0">
                <a:solidFill>
                  <a:srgbClr val="000066"/>
                </a:solidFill>
              </a:rPr>
              <a:t>обоснования заявленных требований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187623" y="1236310"/>
            <a:ext cx="7586018" cy="4632678"/>
          </a:xfrm>
        </p:spPr>
        <p:txBody>
          <a:bodyPr>
            <a:normAutofit fontScale="85000" lnSpcReduction="20000"/>
          </a:bodyPr>
          <a:lstStyle/>
          <a:p>
            <a:r>
              <a:rPr lang="ru-RU" sz="2200" b="1" u="sng" dirty="0" smtClean="0">
                <a:latin typeface="+mj-lt"/>
                <a:ea typeface="+mj-ea"/>
                <a:cs typeface="+mj-cs"/>
              </a:rPr>
              <a:t>Амортизация:</a:t>
            </a:r>
          </a:p>
          <a:p>
            <a:r>
              <a:rPr lang="ru-RU" sz="2000" b="1" dirty="0" err="1">
                <a:latin typeface="+mj-lt"/>
                <a:ea typeface="+mj-ea"/>
                <a:cs typeface="+mj-cs"/>
              </a:rPr>
              <a:t>п</a:t>
            </a:r>
            <a:r>
              <a:rPr lang="ru-RU" sz="2000" b="1" dirty="0" err="1" smtClean="0">
                <a:latin typeface="+mj-lt"/>
                <a:ea typeface="+mj-ea"/>
                <a:cs typeface="+mj-cs"/>
              </a:rPr>
              <a:t>ообъектный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 расчет расходов на амортизацию</a:t>
            </a:r>
            <a:r>
              <a:rPr lang="ru-RU" sz="2000" dirty="0" smtClean="0">
                <a:latin typeface="+mj-lt"/>
                <a:ea typeface="+mj-ea"/>
                <a:cs typeface="+mj-cs"/>
              </a:rPr>
              <a:t> основных средств в расчетном периоде регулирования, </a:t>
            </a:r>
            <a:r>
              <a:rPr lang="ru-RU" sz="2000" dirty="0">
                <a:latin typeface="+mj-lt"/>
                <a:ea typeface="+mj-ea"/>
                <a:cs typeface="+mj-cs"/>
              </a:rPr>
              <a:t>амортизационные ведомости, </a:t>
            </a:r>
            <a:r>
              <a:rPr lang="ru-RU" sz="2000" dirty="0" smtClean="0">
                <a:latin typeface="+mj-lt"/>
                <a:ea typeface="+mj-ea"/>
                <a:cs typeface="+mj-cs"/>
              </a:rPr>
              <a:t>счет </a:t>
            </a:r>
            <a:r>
              <a:rPr lang="ru-RU" sz="2000" dirty="0">
                <a:latin typeface="+mj-lt"/>
                <a:ea typeface="+mj-ea"/>
                <a:cs typeface="+mj-cs"/>
              </a:rPr>
              <a:t>01 </a:t>
            </a:r>
            <a:r>
              <a:rPr lang="ru-RU" sz="2000" dirty="0" smtClean="0">
                <a:latin typeface="+mj-lt"/>
                <a:ea typeface="+mj-ea"/>
                <a:cs typeface="+mj-cs"/>
              </a:rPr>
              <a:t>«Основные средства», счет 02 «Амортизация </a:t>
            </a:r>
            <a:r>
              <a:rPr lang="ru-RU" sz="2000" dirty="0">
                <a:latin typeface="+mj-lt"/>
                <a:ea typeface="+mj-ea"/>
                <a:cs typeface="+mj-cs"/>
              </a:rPr>
              <a:t>основных </a:t>
            </a:r>
            <a:r>
              <a:rPr lang="ru-RU" sz="2000" dirty="0" smtClean="0">
                <a:latin typeface="+mj-lt"/>
                <a:ea typeface="+mj-ea"/>
                <a:cs typeface="+mj-cs"/>
              </a:rPr>
              <a:t>средств»;</a:t>
            </a:r>
          </a:p>
          <a:p>
            <a:r>
              <a:rPr lang="ru-RU" sz="2000" dirty="0" smtClean="0">
                <a:latin typeface="+mj-lt"/>
                <a:ea typeface="+mj-ea"/>
                <a:cs typeface="+mj-cs"/>
              </a:rPr>
              <a:t>документы, подтверждающие 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постановку на баланс имущества </a:t>
            </a:r>
            <a:r>
              <a:rPr lang="ru-RU" sz="2000" dirty="0" smtClean="0">
                <a:latin typeface="+mj-lt"/>
                <a:ea typeface="+mj-ea"/>
                <a:cs typeface="+mj-cs"/>
              </a:rPr>
              <a:t>(акты приема-передачи объектов основных средств по форме № ОС-1, инвентарные карточки объектов основных средств по форме № ОС-6, амортизационные ведомости);</a:t>
            </a:r>
          </a:p>
          <a:p>
            <a:r>
              <a:rPr lang="ru-RU" sz="2000" dirty="0" smtClean="0">
                <a:latin typeface="+mj-lt"/>
                <a:ea typeface="+mj-ea"/>
                <a:cs typeface="+mj-cs"/>
              </a:rPr>
              <a:t>приказы 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о проведении переоценки основных средств</a:t>
            </a:r>
            <a:r>
              <a:rPr lang="ru-RU" sz="2000" dirty="0" smtClean="0">
                <a:latin typeface="+mj-lt"/>
                <a:ea typeface="+mj-ea"/>
                <a:cs typeface="+mj-cs"/>
              </a:rPr>
              <a:t>, в том числе документы, на основании которых была определена текущая (восстановительная) стоимость переоцениваемого имущества (экспертные отчеты об определении рыночной стоимости, акты проведения инвентаризации);</a:t>
            </a:r>
          </a:p>
          <a:p>
            <a:r>
              <a:rPr lang="ru-RU" sz="2000" b="1" dirty="0">
                <a:latin typeface="+mj-lt"/>
                <a:ea typeface="+mj-ea"/>
                <a:cs typeface="+mj-cs"/>
              </a:rPr>
              <a:t>о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тчет об использовании амортизационных отчислений </a:t>
            </a:r>
            <a:r>
              <a:rPr lang="ru-RU" sz="2000" dirty="0" smtClean="0">
                <a:latin typeface="+mj-lt"/>
                <a:ea typeface="+mj-ea"/>
                <a:cs typeface="+mj-cs"/>
              </a:rPr>
              <a:t>за 2 предшествующих года с указанием в нем 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перечня объектов, которые были созданы (построены, модернизированы, переоборудованы) за счет накопленных амортизационных отчислений</a:t>
            </a:r>
            <a:r>
              <a:rPr lang="ru-RU" sz="2000" dirty="0" smtClean="0">
                <a:latin typeface="+mj-lt"/>
                <a:ea typeface="+mj-ea"/>
                <a:cs typeface="+mj-cs"/>
              </a:rPr>
              <a:t>;</a:t>
            </a:r>
          </a:p>
          <a:p>
            <a:r>
              <a:rPr lang="ru-RU" sz="2000" dirty="0" smtClean="0">
                <a:latin typeface="+mj-lt"/>
                <a:ea typeface="+mj-ea"/>
                <a:cs typeface="+mj-cs"/>
              </a:rPr>
              <a:t>расчет </a:t>
            </a:r>
            <a:r>
              <a:rPr lang="ru-RU" sz="2000" dirty="0">
                <a:latin typeface="+mj-lt"/>
                <a:ea typeface="+mj-ea"/>
                <a:cs typeface="+mj-cs"/>
              </a:rPr>
              <a:t>по </a:t>
            </a:r>
            <a:r>
              <a:rPr lang="ru-RU" sz="2000" dirty="0" smtClean="0">
                <a:latin typeface="+mj-lt"/>
                <a:ea typeface="+mj-ea"/>
                <a:cs typeface="+mj-cs"/>
              </a:rPr>
              <a:t>объектам, 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планируемым к вводу (к списанию) </a:t>
            </a:r>
            <a:r>
              <a:rPr lang="ru-RU" sz="2000" dirty="0" smtClean="0">
                <a:latin typeface="+mj-lt"/>
                <a:ea typeface="+mj-ea"/>
                <a:cs typeface="+mj-cs"/>
              </a:rPr>
              <a:t>в расчетном периоде регулирования;</a:t>
            </a:r>
          </a:p>
          <a:p>
            <a:r>
              <a:rPr lang="ru-RU" sz="2000" b="1" dirty="0">
                <a:latin typeface="+mj-lt"/>
                <a:ea typeface="+mj-ea"/>
                <a:cs typeface="+mj-cs"/>
              </a:rPr>
              <a:t>с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ведения о наличии и движении основных фондов (средств) и других нефинансовых активов</a:t>
            </a:r>
            <a:r>
              <a:rPr lang="ru-RU" sz="2000" dirty="0" smtClean="0">
                <a:latin typeface="+mj-lt"/>
                <a:ea typeface="+mj-ea"/>
                <a:cs typeface="+mj-cs"/>
              </a:rPr>
              <a:t> по форме, утверждаемой Федеральной службой государственной статистики (за 2 предшествующих года)</a:t>
            </a:r>
          </a:p>
          <a:p>
            <a:endParaRPr lang="ru-RU" sz="1900" dirty="0">
              <a:latin typeface="+mj-lt"/>
              <a:ea typeface="+mj-ea"/>
              <a:cs typeface="+mj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pPr/>
              <a:t>10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16632"/>
            <a:ext cx="1130709" cy="11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848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3" y="244423"/>
            <a:ext cx="7586017" cy="792088"/>
          </a:xfrm>
        </p:spPr>
        <p:txBody>
          <a:bodyPr rtlCol="0"/>
          <a:lstStyle/>
          <a:p>
            <a:r>
              <a:rPr lang="ru-RU" sz="2400" b="1" dirty="0" smtClean="0">
                <a:solidFill>
                  <a:srgbClr val="000066"/>
                </a:solidFill>
              </a:rPr>
              <a:t>Перечень документов для экономического </a:t>
            </a:r>
            <a:br>
              <a:rPr lang="ru-RU" sz="2400" b="1" dirty="0" smtClean="0">
                <a:solidFill>
                  <a:srgbClr val="000066"/>
                </a:solidFill>
              </a:rPr>
            </a:br>
            <a:r>
              <a:rPr lang="ru-RU" sz="2400" b="1" dirty="0" smtClean="0">
                <a:solidFill>
                  <a:srgbClr val="000066"/>
                </a:solidFill>
              </a:rPr>
              <a:t>обоснования заявленных требований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187623" y="1236310"/>
            <a:ext cx="7586018" cy="5073010"/>
          </a:xfrm>
        </p:spPr>
        <p:txBody>
          <a:bodyPr>
            <a:normAutofit fontScale="70000" lnSpcReduction="20000"/>
          </a:bodyPr>
          <a:lstStyle/>
          <a:p>
            <a:r>
              <a:rPr lang="ru-RU" sz="3200" b="1" u="sng" dirty="0" smtClean="0">
                <a:latin typeface="+mj-lt"/>
                <a:ea typeface="+mj-ea"/>
                <a:cs typeface="+mj-cs"/>
              </a:rPr>
              <a:t>Ремонты:</a:t>
            </a:r>
          </a:p>
          <a:p>
            <a:r>
              <a:rPr lang="ru-RU" sz="2600" dirty="0" smtClean="0">
                <a:latin typeface="+mj-lt"/>
                <a:ea typeface="+mj-ea"/>
                <a:cs typeface="+mj-cs"/>
              </a:rPr>
              <a:t>утвержденные </a:t>
            </a:r>
            <a:r>
              <a:rPr lang="ru-RU" sz="2600" b="1" dirty="0" smtClean="0">
                <a:latin typeface="+mj-lt"/>
                <a:ea typeface="+mj-ea"/>
                <a:cs typeface="+mj-cs"/>
              </a:rPr>
              <a:t>программы проведения ремонтных работ </a:t>
            </a:r>
            <a:r>
              <a:rPr lang="ru-RU" sz="2600" dirty="0" smtClean="0">
                <a:latin typeface="+mj-lt"/>
                <a:ea typeface="+mj-ea"/>
                <a:cs typeface="+mj-cs"/>
              </a:rPr>
              <a:t>за 2 предшествующих, текущий и расчетный периоды регулирования (долгосрочный период);</a:t>
            </a:r>
          </a:p>
          <a:p>
            <a:r>
              <a:rPr lang="ru-RU" sz="2600" b="1" dirty="0">
                <a:latin typeface="+mj-lt"/>
                <a:ea typeface="+mj-ea"/>
                <a:cs typeface="+mj-cs"/>
              </a:rPr>
              <a:t>г</a:t>
            </a:r>
            <a:r>
              <a:rPr lang="ru-RU" sz="2600" b="1" dirty="0" smtClean="0">
                <a:latin typeface="+mj-lt"/>
                <a:ea typeface="+mj-ea"/>
                <a:cs typeface="+mj-cs"/>
              </a:rPr>
              <a:t>рафики капитальных, средних и текущих ремонтов</a:t>
            </a:r>
            <a:r>
              <a:rPr lang="ru-RU" sz="2600" dirty="0" smtClean="0">
                <a:latin typeface="+mj-lt"/>
                <a:ea typeface="+mj-ea"/>
                <a:cs typeface="+mj-cs"/>
              </a:rPr>
              <a:t> за </a:t>
            </a:r>
            <a:r>
              <a:rPr lang="ru-RU" sz="2600" dirty="0">
                <a:latin typeface="+mj-lt"/>
                <a:ea typeface="+mj-ea"/>
                <a:cs typeface="+mj-cs"/>
              </a:rPr>
              <a:t>2 предшествующих, текущий и расчетный периоды </a:t>
            </a:r>
            <a:r>
              <a:rPr lang="ru-RU" sz="2600" dirty="0" smtClean="0">
                <a:latin typeface="+mj-lt"/>
                <a:ea typeface="+mj-ea"/>
                <a:cs typeface="+mj-cs"/>
              </a:rPr>
              <a:t>регулирования;</a:t>
            </a:r>
          </a:p>
          <a:p>
            <a:r>
              <a:rPr lang="ru-RU" sz="2600" b="1" dirty="0" err="1" smtClean="0">
                <a:latin typeface="+mj-lt"/>
                <a:ea typeface="+mj-ea"/>
                <a:cs typeface="+mj-cs"/>
              </a:rPr>
              <a:t>пообъектный</a:t>
            </a:r>
            <a:r>
              <a:rPr lang="ru-RU" sz="2600" b="1" dirty="0" smtClean="0">
                <a:latin typeface="+mj-lt"/>
                <a:ea typeface="+mj-ea"/>
                <a:cs typeface="+mj-cs"/>
              </a:rPr>
              <a:t> расчет стоимости ремонтных </a:t>
            </a:r>
            <a:r>
              <a:rPr lang="ru-RU" sz="2600" b="1" dirty="0">
                <a:latin typeface="+mj-lt"/>
                <a:ea typeface="+mj-ea"/>
                <a:cs typeface="+mj-cs"/>
              </a:rPr>
              <a:t>работ </a:t>
            </a:r>
            <a:r>
              <a:rPr lang="ru-RU" sz="2600" dirty="0">
                <a:latin typeface="+mj-lt"/>
                <a:ea typeface="+mj-ea"/>
                <a:cs typeface="+mj-cs"/>
              </a:rPr>
              <a:t>на расчетный </a:t>
            </a:r>
            <a:r>
              <a:rPr lang="ru-RU" sz="2600" dirty="0" smtClean="0">
                <a:latin typeface="+mj-lt"/>
                <a:ea typeface="+mj-ea"/>
                <a:cs typeface="+mj-cs"/>
              </a:rPr>
              <a:t>период регулирования с указанием ссылок на использованные в расчете нормативы расходов материалов и трудозатраты и с выделением расходов по каждой номенклатуре планируемых работ;</a:t>
            </a:r>
          </a:p>
          <a:p>
            <a:r>
              <a:rPr lang="ru-RU" sz="2600" b="1" dirty="0" smtClean="0">
                <a:latin typeface="+mj-lt"/>
                <a:ea typeface="+mj-ea"/>
                <a:cs typeface="+mj-cs"/>
              </a:rPr>
              <a:t>сметная документация </a:t>
            </a:r>
            <a:r>
              <a:rPr lang="ru-RU" sz="2600" dirty="0" smtClean="0">
                <a:latin typeface="+mj-lt"/>
                <a:ea typeface="+mj-ea"/>
                <a:cs typeface="+mj-cs"/>
              </a:rPr>
              <a:t>на планируемые в расчетном периоде  регулирования ремонтные работы;</a:t>
            </a:r>
          </a:p>
          <a:p>
            <a:r>
              <a:rPr lang="ru-RU" sz="2600" b="1" dirty="0" smtClean="0">
                <a:latin typeface="+mj-lt"/>
                <a:ea typeface="+mj-ea"/>
                <a:cs typeface="+mj-cs"/>
              </a:rPr>
              <a:t>заключения экспертиз </a:t>
            </a:r>
            <a:r>
              <a:rPr lang="ru-RU" sz="2600" dirty="0" smtClean="0">
                <a:latin typeface="+mj-lt"/>
                <a:ea typeface="+mj-ea"/>
                <a:cs typeface="+mj-cs"/>
              </a:rPr>
              <a:t>технического состояния производственного оборудования, </a:t>
            </a:r>
            <a:r>
              <a:rPr lang="ru-RU" sz="2600" b="1" dirty="0" smtClean="0">
                <a:latin typeface="+mj-lt"/>
                <a:ea typeface="+mj-ea"/>
                <a:cs typeface="+mj-cs"/>
              </a:rPr>
              <a:t>предписания</a:t>
            </a:r>
            <a:r>
              <a:rPr lang="ru-RU" sz="2600" dirty="0" smtClean="0">
                <a:latin typeface="+mj-lt"/>
                <a:ea typeface="+mj-ea"/>
                <a:cs typeface="+mj-cs"/>
              </a:rPr>
              <a:t> органов технадзора, </a:t>
            </a:r>
            <a:r>
              <a:rPr lang="ru-RU" sz="2600" b="1" dirty="0" smtClean="0">
                <a:latin typeface="+mj-lt"/>
                <a:ea typeface="+mj-ea"/>
                <a:cs typeface="+mj-cs"/>
              </a:rPr>
              <a:t>дефектные ведомости </a:t>
            </a:r>
            <a:r>
              <a:rPr lang="ru-RU" sz="2600" dirty="0" smtClean="0">
                <a:latin typeface="+mj-lt"/>
                <a:ea typeface="+mj-ea"/>
                <a:cs typeface="+mj-cs"/>
              </a:rPr>
              <a:t>на планируемые ремонтные работы, выполнение которых необходимо проводить в расчетном периоде регулирования;</a:t>
            </a:r>
          </a:p>
          <a:p>
            <a:r>
              <a:rPr lang="ru-RU" sz="2600" b="1" dirty="0">
                <a:latin typeface="+mj-lt"/>
                <a:ea typeface="+mj-ea"/>
                <a:cs typeface="+mj-cs"/>
              </a:rPr>
              <a:t>д</a:t>
            </a:r>
            <a:r>
              <a:rPr lang="ru-RU" sz="2600" b="1" dirty="0" smtClean="0">
                <a:latin typeface="+mj-lt"/>
                <a:ea typeface="+mj-ea"/>
                <a:cs typeface="+mj-cs"/>
              </a:rPr>
              <a:t>оговоры с подрядными организациями</a:t>
            </a:r>
            <a:r>
              <a:rPr lang="ru-RU" sz="2600" dirty="0" smtClean="0">
                <a:latin typeface="+mj-lt"/>
                <a:ea typeface="+mj-ea"/>
                <a:cs typeface="+mj-cs"/>
              </a:rPr>
              <a:t>, привлеченными к выполнению ремонтов, материалы, подтверждающие </a:t>
            </a:r>
            <a:r>
              <a:rPr lang="ru-RU" sz="2600" b="1" dirty="0" smtClean="0">
                <a:latin typeface="+mj-lt"/>
                <a:ea typeface="+mj-ea"/>
                <a:cs typeface="+mj-cs"/>
              </a:rPr>
              <a:t>заключение договоров по результатам закупочных процедур</a:t>
            </a:r>
            <a:r>
              <a:rPr lang="ru-RU" sz="2600" dirty="0" smtClean="0">
                <a:latin typeface="+mj-lt"/>
                <a:ea typeface="+mj-ea"/>
                <a:cs typeface="+mj-cs"/>
              </a:rPr>
              <a:t>;</a:t>
            </a:r>
          </a:p>
          <a:p>
            <a:r>
              <a:rPr lang="ru-RU" sz="2600" b="1" dirty="0" smtClean="0">
                <a:latin typeface="+mj-lt"/>
                <a:ea typeface="+mj-ea"/>
                <a:cs typeface="+mj-cs"/>
              </a:rPr>
              <a:t>отчет о фактически выполненных ремонтах </a:t>
            </a:r>
            <a:r>
              <a:rPr lang="ru-RU" sz="2600" dirty="0" smtClean="0">
                <a:latin typeface="+mj-lt"/>
                <a:ea typeface="+mj-ea"/>
                <a:cs typeface="+mj-cs"/>
              </a:rPr>
              <a:t>за 2 предшествующих года</a:t>
            </a:r>
          </a:p>
          <a:p>
            <a:endParaRPr lang="ru-RU" sz="1900" dirty="0">
              <a:latin typeface="+mj-lt"/>
              <a:ea typeface="+mj-ea"/>
              <a:cs typeface="+mj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pPr/>
              <a:t>11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16632"/>
            <a:ext cx="1130709" cy="11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811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39" y="244423"/>
            <a:ext cx="7442001" cy="792088"/>
          </a:xfrm>
        </p:spPr>
        <p:txBody>
          <a:bodyPr rtlCol="0"/>
          <a:lstStyle/>
          <a:p>
            <a:r>
              <a:rPr lang="ru-RU" sz="2400" b="1" dirty="0" smtClean="0">
                <a:solidFill>
                  <a:srgbClr val="000066"/>
                </a:solidFill>
              </a:rPr>
              <a:t>Перечень документов для экономического </a:t>
            </a:r>
            <a:br>
              <a:rPr lang="ru-RU" sz="2400" b="1" dirty="0" smtClean="0">
                <a:solidFill>
                  <a:srgbClr val="000066"/>
                </a:solidFill>
              </a:rPr>
            </a:br>
            <a:r>
              <a:rPr lang="ru-RU" sz="2400" b="1" dirty="0" smtClean="0">
                <a:solidFill>
                  <a:srgbClr val="000066"/>
                </a:solidFill>
              </a:rPr>
              <a:t>обоснования заявленных требований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331639" y="1236310"/>
            <a:ext cx="7442002" cy="5001002"/>
          </a:xfrm>
        </p:spPr>
        <p:txBody>
          <a:bodyPr>
            <a:normAutofit lnSpcReduction="10000"/>
          </a:bodyPr>
          <a:lstStyle/>
          <a:p>
            <a:r>
              <a:rPr lang="ru-RU" sz="2200" b="1" u="sng" dirty="0" smtClean="0">
                <a:latin typeface="+mj-lt"/>
                <a:ea typeface="+mj-ea"/>
                <a:cs typeface="+mj-cs"/>
              </a:rPr>
              <a:t>Расходы на страхование:</a:t>
            </a:r>
          </a:p>
          <a:p>
            <a:r>
              <a:rPr lang="ru-RU" sz="1800" b="1" dirty="0">
                <a:latin typeface="+mj-lt"/>
                <a:ea typeface="+mj-ea"/>
                <a:cs typeface="+mj-cs"/>
              </a:rPr>
              <a:t>р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асчет расходов на страхование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 с выделением видов страхования на обязательное и добровольное, </a:t>
            </a:r>
            <a:r>
              <a:rPr lang="ru-RU" sz="1800" b="1" dirty="0" err="1" smtClean="0">
                <a:latin typeface="+mj-lt"/>
                <a:ea typeface="+mj-ea"/>
                <a:cs typeface="+mj-cs"/>
              </a:rPr>
              <a:t>пообъектным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 перечнем планируемого к страхованию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имущества (ответственности), указание страховой стоимости имущества, размера страховых ставок, копии договоров страхования имущества (ответственности) и (или) страховых полисов, а также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отчет о полученных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за предшествующие 5 лет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страховых выплатах</a:t>
            </a:r>
            <a:endParaRPr lang="ru-RU" sz="1800" dirty="0" smtClean="0">
              <a:latin typeface="+mj-lt"/>
              <a:ea typeface="+mj-ea"/>
              <a:cs typeface="+mj-cs"/>
            </a:endParaRPr>
          </a:p>
          <a:p>
            <a:endParaRPr lang="ru-RU" sz="2200" b="1" u="sng" dirty="0" smtClean="0">
              <a:latin typeface="+mj-lt"/>
              <a:ea typeface="+mj-ea"/>
              <a:cs typeface="+mj-cs"/>
            </a:endParaRPr>
          </a:p>
          <a:p>
            <a:r>
              <a:rPr lang="ru-RU" sz="2200" b="1" u="sng" dirty="0" smtClean="0">
                <a:latin typeface="+mj-lt"/>
                <a:ea typeface="+mj-ea"/>
                <a:cs typeface="+mj-cs"/>
              </a:rPr>
              <a:t>Расходы </a:t>
            </a:r>
            <a:r>
              <a:rPr lang="ru-RU" sz="2200" b="1" u="sng" dirty="0">
                <a:latin typeface="+mj-lt"/>
                <a:ea typeface="+mj-ea"/>
                <a:cs typeface="+mj-cs"/>
              </a:rPr>
              <a:t>на аренду:</a:t>
            </a:r>
          </a:p>
          <a:p>
            <a:r>
              <a:rPr lang="ru-RU" sz="1800" b="1" dirty="0" err="1" smtClean="0">
                <a:latin typeface="+mj-lt"/>
                <a:ea typeface="+mj-ea"/>
                <a:cs typeface="+mj-cs"/>
              </a:rPr>
              <a:t>пообъектный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 перечень арендованного имущества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;</a:t>
            </a:r>
          </a:p>
          <a:p>
            <a:r>
              <a:rPr lang="ru-RU" sz="1800" dirty="0" smtClean="0">
                <a:latin typeface="+mj-lt"/>
                <a:ea typeface="+mj-ea"/>
                <a:cs typeface="+mj-cs"/>
              </a:rPr>
              <a:t>расчет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арендных платежей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на расчетный период регулирования;</a:t>
            </a:r>
          </a:p>
          <a:p>
            <a:r>
              <a:rPr lang="ru-RU" sz="1800" dirty="0">
                <a:latin typeface="+mj-lt"/>
                <a:ea typeface="+mj-ea"/>
                <a:cs typeface="+mj-cs"/>
              </a:rPr>
              <a:t>д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окументы,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подтверждающие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 начисление собственникам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амортизации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, а также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уплату налогов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и других обязательных платежей;</a:t>
            </a:r>
          </a:p>
          <a:p>
            <a:r>
              <a:rPr lang="ru-RU" sz="1800" dirty="0">
                <a:latin typeface="+mj-lt"/>
                <a:ea typeface="+mj-ea"/>
                <a:cs typeface="+mj-cs"/>
              </a:rPr>
              <a:t>к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опии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договоров на аренду имущества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(оборудования, земельных участков), заключенные (пролонгированные) на расчетный период регулирования,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акты приема-передачи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арендуемого имущества, документы, подтверждающие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регистрацию договоров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аренды</a:t>
            </a:r>
          </a:p>
          <a:p>
            <a:endParaRPr lang="ru-RU" sz="1900" dirty="0">
              <a:latin typeface="+mj-lt"/>
              <a:ea typeface="+mj-ea"/>
              <a:cs typeface="+mj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pPr/>
              <a:t>12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16632"/>
            <a:ext cx="1130709" cy="11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57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1" y="244423"/>
            <a:ext cx="7514009" cy="792088"/>
          </a:xfrm>
        </p:spPr>
        <p:txBody>
          <a:bodyPr rtlCol="0"/>
          <a:lstStyle/>
          <a:p>
            <a:r>
              <a:rPr lang="ru-RU" sz="2400" b="1" dirty="0" smtClean="0">
                <a:solidFill>
                  <a:srgbClr val="000066"/>
                </a:solidFill>
              </a:rPr>
              <a:t>Перечень документов для экономического </a:t>
            </a:r>
            <a:br>
              <a:rPr lang="ru-RU" sz="2400" b="1" dirty="0" smtClean="0">
                <a:solidFill>
                  <a:srgbClr val="000066"/>
                </a:solidFill>
              </a:rPr>
            </a:br>
            <a:r>
              <a:rPr lang="ru-RU" sz="2400" b="1" dirty="0" smtClean="0">
                <a:solidFill>
                  <a:srgbClr val="000066"/>
                </a:solidFill>
              </a:rPr>
              <a:t>обоснования заявленных требований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115615" y="1236310"/>
            <a:ext cx="7658025" cy="5145018"/>
          </a:xfrm>
        </p:spPr>
        <p:txBody>
          <a:bodyPr>
            <a:normAutofit/>
          </a:bodyPr>
          <a:lstStyle/>
          <a:p>
            <a:r>
              <a:rPr lang="ru-RU" sz="2200" b="1" u="sng" dirty="0" smtClean="0">
                <a:latin typeface="+mj-lt"/>
                <a:ea typeface="+mj-ea"/>
                <a:cs typeface="+mj-cs"/>
              </a:rPr>
              <a:t>Расходы на оплату земельного налога:</a:t>
            </a:r>
          </a:p>
          <a:p>
            <a:r>
              <a:rPr lang="ru-RU" sz="1900" b="1" dirty="0" err="1">
                <a:latin typeface="+mj-lt"/>
                <a:ea typeface="+mj-ea"/>
                <a:cs typeface="+mj-cs"/>
              </a:rPr>
              <a:t>п</a:t>
            </a:r>
            <a:r>
              <a:rPr lang="ru-RU" sz="1900" b="1" dirty="0" err="1" smtClean="0">
                <a:latin typeface="+mj-lt"/>
                <a:ea typeface="+mj-ea"/>
                <a:cs typeface="+mj-cs"/>
              </a:rPr>
              <a:t>ообъектный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 расчет 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расходов с указанием установленных величин 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налоговых ставок 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(со ссылкой на НПА, которым установлены ставки), 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кадастровой стоимости земельных участков 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и их кадастровых номеров</a:t>
            </a:r>
          </a:p>
          <a:p>
            <a:endParaRPr lang="ru-RU" sz="2200" b="1" u="sng" dirty="0" smtClean="0">
              <a:latin typeface="+mj-lt"/>
              <a:ea typeface="+mj-ea"/>
              <a:cs typeface="+mj-cs"/>
            </a:endParaRPr>
          </a:p>
          <a:p>
            <a:r>
              <a:rPr lang="ru-RU" sz="2200" b="1" u="sng" dirty="0" smtClean="0">
                <a:latin typeface="+mj-lt"/>
                <a:ea typeface="+mj-ea"/>
                <a:cs typeface="+mj-cs"/>
              </a:rPr>
              <a:t>Расходы </a:t>
            </a:r>
            <a:r>
              <a:rPr lang="ru-RU" sz="2200" b="1" u="sng" dirty="0">
                <a:latin typeface="+mj-lt"/>
                <a:ea typeface="+mj-ea"/>
                <a:cs typeface="+mj-cs"/>
              </a:rPr>
              <a:t>на </a:t>
            </a:r>
            <a:r>
              <a:rPr lang="ru-RU" sz="2200" b="1" u="sng" dirty="0" smtClean="0">
                <a:latin typeface="+mj-lt"/>
                <a:ea typeface="+mj-ea"/>
                <a:cs typeface="+mj-cs"/>
              </a:rPr>
              <a:t>оплату транспортного налога:</a:t>
            </a:r>
            <a:endParaRPr lang="ru-RU" sz="2200" b="1" u="sng" dirty="0">
              <a:latin typeface="+mj-lt"/>
              <a:ea typeface="+mj-ea"/>
              <a:cs typeface="+mj-cs"/>
            </a:endParaRPr>
          </a:p>
          <a:p>
            <a:r>
              <a:rPr lang="ru-RU" sz="1900" b="1" dirty="0" err="1">
                <a:latin typeface="+mj-lt"/>
                <a:ea typeface="+mj-ea"/>
                <a:cs typeface="+mj-cs"/>
              </a:rPr>
              <a:t>пообъектный</a:t>
            </a:r>
            <a:r>
              <a:rPr lang="ru-RU" sz="1900" b="1" dirty="0">
                <a:latin typeface="+mj-lt"/>
                <a:ea typeface="+mj-ea"/>
                <a:cs typeface="+mj-cs"/>
              </a:rPr>
              <a:t> расчет </a:t>
            </a:r>
            <a:r>
              <a:rPr lang="ru-RU" sz="1900" dirty="0">
                <a:latin typeface="+mj-lt"/>
                <a:ea typeface="+mj-ea"/>
                <a:cs typeface="+mj-cs"/>
              </a:rPr>
              <a:t>расходов 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с указанием 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транспортных средств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, величин 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мощности двигателя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, величин 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налоговых </a:t>
            </a:r>
            <a:r>
              <a:rPr lang="ru-RU" sz="1900" b="1" dirty="0">
                <a:latin typeface="+mj-lt"/>
                <a:ea typeface="+mj-ea"/>
                <a:cs typeface="+mj-cs"/>
              </a:rPr>
              <a:t>ставок </a:t>
            </a:r>
            <a:r>
              <a:rPr lang="ru-RU" sz="1900" dirty="0">
                <a:latin typeface="+mj-lt"/>
                <a:ea typeface="+mj-ea"/>
                <a:cs typeface="+mj-cs"/>
              </a:rPr>
              <a:t>(со 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ссылками </a:t>
            </a:r>
            <a:r>
              <a:rPr lang="ru-RU" sz="1900" dirty="0">
                <a:latin typeface="+mj-lt"/>
                <a:ea typeface="+mj-ea"/>
                <a:cs typeface="+mj-cs"/>
              </a:rPr>
              <a:t>на НПА, 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которыми </a:t>
            </a:r>
            <a:r>
              <a:rPr lang="ru-RU" sz="1900" dirty="0">
                <a:latin typeface="+mj-lt"/>
                <a:ea typeface="+mj-ea"/>
                <a:cs typeface="+mj-cs"/>
              </a:rPr>
              <a:t>установлены ставки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)</a:t>
            </a:r>
            <a:endParaRPr lang="ru-RU" sz="1900" dirty="0">
              <a:latin typeface="+mj-lt"/>
              <a:ea typeface="+mj-ea"/>
              <a:cs typeface="+mj-cs"/>
            </a:endParaRPr>
          </a:p>
          <a:p>
            <a:endParaRPr lang="ru-RU" sz="2200" b="1" u="sng" dirty="0" smtClean="0">
              <a:latin typeface="+mj-lt"/>
              <a:ea typeface="+mj-ea"/>
              <a:cs typeface="+mj-cs"/>
            </a:endParaRPr>
          </a:p>
          <a:p>
            <a:r>
              <a:rPr lang="ru-RU" sz="2200" b="1" u="sng" dirty="0" smtClean="0">
                <a:latin typeface="+mj-lt"/>
                <a:ea typeface="+mj-ea"/>
                <a:cs typeface="+mj-cs"/>
              </a:rPr>
              <a:t>Расходы на оплату налога на имущество:</a:t>
            </a:r>
          </a:p>
          <a:p>
            <a:r>
              <a:rPr lang="ru-RU" sz="1900" b="1" dirty="0" err="1" smtClean="0">
                <a:latin typeface="+mj-lt"/>
                <a:ea typeface="+mj-ea"/>
                <a:cs typeface="+mj-cs"/>
              </a:rPr>
              <a:t>пообъектный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 расчет 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расходов с выделением </a:t>
            </a:r>
            <a:r>
              <a:rPr lang="ru-RU" sz="1900" b="1" dirty="0" err="1" smtClean="0">
                <a:latin typeface="+mj-lt"/>
                <a:ea typeface="+mj-ea"/>
                <a:cs typeface="+mj-cs"/>
              </a:rPr>
              <a:t>льготируемого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 имущества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, указанием 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налоговых ставок 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(со ссылками на НПА, которыми установлены ставки)</a:t>
            </a:r>
          </a:p>
          <a:p>
            <a:endParaRPr lang="ru-RU" sz="1900" dirty="0" smtClean="0">
              <a:latin typeface="+mj-lt"/>
              <a:ea typeface="+mj-ea"/>
              <a:cs typeface="+mj-cs"/>
            </a:endParaRPr>
          </a:p>
          <a:p>
            <a:endParaRPr lang="ru-RU" sz="1900" dirty="0">
              <a:latin typeface="+mj-lt"/>
              <a:ea typeface="+mj-ea"/>
              <a:cs typeface="+mj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pPr/>
              <a:t>13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16632"/>
            <a:ext cx="1130709" cy="11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21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39" y="244423"/>
            <a:ext cx="7442001" cy="792088"/>
          </a:xfrm>
        </p:spPr>
        <p:txBody>
          <a:bodyPr rtlCol="0"/>
          <a:lstStyle/>
          <a:p>
            <a:r>
              <a:rPr lang="ru-RU" sz="2400" b="1" dirty="0" smtClean="0">
                <a:solidFill>
                  <a:srgbClr val="000066"/>
                </a:solidFill>
              </a:rPr>
              <a:t>Перечень документов для экономического </a:t>
            </a:r>
            <a:br>
              <a:rPr lang="ru-RU" sz="2400" b="1" dirty="0" smtClean="0">
                <a:solidFill>
                  <a:srgbClr val="000066"/>
                </a:solidFill>
              </a:rPr>
            </a:br>
            <a:r>
              <a:rPr lang="ru-RU" sz="2400" b="1" dirty="0" smtClean="0">
                <a:solidFill>
                  <a:srgbClr val="000066"/>
                </a:solidFill>
              </a:rPr>
              <a:t>обоснования заявленных требований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115615" y="1236310"/>
            <a:ext cx="7658025" cy="5145018"/>
          </a:xfrm>
        </p:spPr>
        <p:txBody>
          <a:bodyPr>
            <a:normAutofit/>
          </a:bodyPr>
          <a:lstStyle/>
          <a:p>
            <a:r>
              <a:rPr lang="ru-RU" sz="2000" b="1" u="sng" dirty="0" smtClean="0">
                <a:latin typeface="+mj-lt"/>
                <a:ea typeface="+mj-ea"/>
                <a:cs typeface="+mj-cs"/>
              </a:rPr>
              <a:t>Плата за предельно допустимые выбросы :</a:t>
            </a:r>
          </a:p>
          <a:p>
            <a:r>
              <a:rPr lang="ru-RU" sz="1900" b="1" dirty="0" smtClean="0">
                <a:latin typeface="+mj-lt"/>
                <a:ea typeface="+mj-ea"/>
                <a:cs typeface="+mj-cs"/>
              </a:rPr>
              <a:t>расчет 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платы, выполненный в соответствии 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с перечнем и количеством вредных (загрязняющих) веществ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, указанным в разрешении к выбросу вредных веществ, и действующими 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ставками платежей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;</a:t>
            </a:r>
          </a:p>
          <a:p>
            <a:r>
              <a:rPr lang="ru-RU" sz="1900" dirty="0" smtClean="0">
                <a:latin typeface="+mj-lt"/>
                <a:ea typeface="+mj-ea"/>
                <a:cs typeface="+mj-cs"/>
              </a:rPr>
              <a:t>сведения об 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использовании воды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; сведения об о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хране атмосферного воздуха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; сведения об образовании, использовании, обезвреживании, транспортировании и размещении 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отходов производства и потребления 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– по формам, утверждаемым Федеральной службой государственной статистики (за 2 предшествующих года)</a:t>
            </a:r>
          </a:p>
          <a:p>
            <a:endParaRPr lang="ru-RU" sz="2000" b="1" u="sng" dirty="0" smtClean="0">
              <a:latin typeface="+mj-lt"/>
              <a:ea typeface="+mj-ea"/>
              <a:cs typeface="+mj-cs"/>
            </a:endParaRPr>
          </a:p>
          <a:p>
            <a:r>
              <a:rPr lang="ru-RU" sz="2000" b="1" u="sng" dirty="0" smtClean="0">
                <a:latin typeface="+mj-lt"/>
                <a:ea typeface="+mj-ea"/>
                <a:cs typeface="+mj-cs"/>
              </a:rPr>
              <a:t>Иные налоги и сборы (государственные пошлины, плата за выдачу разрешений, лицензий и иных платежей, установленных Налоговым кодексом РФ):</a:t>
            </a:r>
          </a:p>
          <a:p>
            <a:r>
              <a:rPr lang="ru-RU" sz="1900" dirty="0">
                <a:latin typeface="+mj-lt"/>
                <a:ea typeface="+mj-ea"/>
                <a:cs typeface="+mj-cs"/>
              </a:rPr>
              <a:t>р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асчеты с указанием 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исходных данных 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(ставок, размеров, количества, сроков платежей) и сведений о НПА, которыми 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установлена обязанность уплаты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 этих платежей и их ставки</a:t>
            </a:r>
          </a:p>
          <a:p>
            <a:endParaRPr lang="ru-RU" sz="1900" dirty="0" smtClean="0">
              <a:latin typeface="+mj-lt"/>
              <a:ea typeface="+mj-ea"/>
              <a:cs typeface="+mj-cs"/>
            </a:endParaRPr>
          </a:p>
          <a:p>
            <a:endParaRPr lang="ru-RU" sz="1900" dirty="0" smtClean="0">
              <a:latin typeface="+mj-lt"/>
              <a:ea typeface="+mj-ea"/>
              <a:cs typeface="+mj-cs"/>
            </a:endParaRPr>
          </a:p>
          <a:p>
            <a:endParaRPr lang="ru-RU" sz="1900" dirty="0">
              <a:latin typeface="+mj-lt"/>
              <a:ea typeface="+mj-ea"/>
              <a:cs typeface="+mj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pPr/>
              <a:t>14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16632"/>
            <a:ext cx="1130709" cy="11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17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7" y="244423"/>
            <a:ext cx="7369993" cy="792088"/>
          </a:xfrm>
        </p:spPr>
        <p:txBody>
          <a:bodyPr rtlCol="0"/>
          <a:lstStyle/>
          <a:p>
            <a:r>
              <a:rPr lang="ru-RU" sz="2400" b="1" dirty="0" smtClean="0">
                <a:solidFill>
                  <a:srgbClr val="000066"/>
                </a:solidFill>
              </a:rPr>
              <a:t>Перечень документов для экономического </a:t>
            </a:r>
            <a:br>
              <a:rPr lang="ru-RU" sz="2400" b="1" dirty="0" smtClean="0">
                <a:solidFill>
                  <a:srgbClr val="000066"/>
                </a:solidFill>
              </a:rPr>
            </a:br>
            <a:r>
              <a:rPr lang="ru-RU" sz="2400" b="1" dirty="0" smtClean="0">
                <a:solidFill>
                  <a:srgbClr val="000066"/>
                </a:solidFill>
              </a:rPr>
              <a:t>обоснования заявленных требований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115615" y="1236310"/>
            <a:ext cx="7658025" cy="5145018"/>
          </a:xfrm>
        </p:spPr>
        <p:txBody>
          <a:bodyPr>
            <a:noAutofit/>
          </a:bodyPr>
          <a:lstStyle/>
          <a:p>
            <a:r>
              <a:rPr lang="ru-RU" sz="2000" b="1" u="sng" dirty="0" smtClean="0">
                <a:latin typeface="+mj-lt"/>
                <a:ea typeface="+mj-ea"/>
                <a:cs typeface="+mj-cs"/>
              </a:rPr>
              <a:t>Цеховые, общепроизводственные, общехозяйственные, прочие расходы</a:t>
            </a:r>
            <a:r>
              <a:rPr lang="ru-RU" sz="2000" dirty="0" smtClean="0">
                <a:latin typeface="+mj-lt"/>
                <a:ea typeface="+mj-ea"/>
                <a:cs typeface="+mj-cs"/>
              </a:rPr>
              <a:t> </a:t>
            </a:r>
            <a:r>
              <a:rPr lang="ru-RU" sz="1400" dirty="0" smtClean="0">
                <a:latin typeface="+mj-lt"/>
                <a:ea typeface="+mj-ea"/>
                <a:cs typeface="+mj-cs"/>
              </a:rPr>
              <a:t>- </a:t>
            </a:r>
            <a:r>
              <a:rPr lang="ru-RU" sz="1400" b="1" dirty="0" smtClean="0">
                <a:latin typeface="+mj-lt"/>
                <a:ea typeface="+mj-ea"/>
                <a:cs typeface="+mj-cs"/>
              </a:rPr>
              <a:t>расчет</a:t>
            </a:r>
            <a:r>
              <a:rPr lang="ru-RU" sz="1400" dirty="0" smtClean="0">
                <a:latin typeface="+mj-lt"/>
                <a:ea typeface="+mj-ea"/>
                <a:cs typeface="+mj-cs"/>
              </a:rPr>
              <a:t> с </a:t>
            </a:r>
            <a:r>
              <a:rPr lang="ru-RU" sz="1400" b="1" dirty="0" smtClean="0">
                <a:latin typeface="+mj-lt"/>
                <a:ea typeface="+mj-ea"/>
                <a:cs typeface="+mj-cs"/>
              </a:rPr>
              <a:t>расшифровкой элементов затрат </a:t>
            </a:r>
            <a:r>
              <a:rPr lang="ru-RU" sz="1400" dirty="0" smtClean="0">
                <a:latin typeface="+mj-lt"/>
                <a:ea typeface="+mj-ea"/>
                <a:cs typeface="+mj-cs"/>
              </a:rPr>
              <a:t>и указанием </a:t>
            </a:r>
            <a:r>
              <a:rPr lang="ru-RU" sz="1400" b="1" dirty="0" smtClean="0">
                <a:latin typeface="+mj-lt"/>
                <a:ea typeface="+mj-ea"/>
                <a:cs typeface="+mj-cs"/>
              </a:rPr>
              <a:t>принципа распределения расходов </a:t>
            </a:r>
            <a:r>
              <a:rPr lang="ru-RU" sz="1400" dirty="0" smtClean="0">
                <a:latin typeface="+mj-lt"/>
                <a:ea typeface="+mj-ea"/>
                <a:cs typeface="+mj-cs"/>
              </a:rPr>
              <a:t>между видами деятельности (регулируемыми и нерегулируемыми), включая ссылки на положения </a:t>
            </a:r>
            <a:r>
              <a:rPr lang="ru-RU" sz="1400" b="1" dirty="0" smtClean="0">
                <a:latin typeface="+mj-lt"/>
                <a:ea typeface="+mj-ea"/>
                <a:cs typeface="+mj-cs"/>
              </a:rPr>
              <a:t>учетной политики</a:t>
            </a:r>
            <a:r>
              <a:rPr lang="ru-RU" sz="1400" dirty="0" smtClean="0">
                <a:latin typeface="+mj-lt"/>
                <a:ea typeface="+mj-ea"/>
                <a:cs typeface="+mj-cs"/>
              </a:rPr>
              <a:t>;</a:t>
            </a:r>
          </a:p>
          <a:p>
            <a:r>
              <a:rPr lang="ru-RU" sz="1400" b="1" dirty="0">
                <a:latin typeface="+mj-lt"/>
                <a:ea typeface="+mj-ea"/>
                <a:cs typeface="+mj-cs"/>
              </a:rPr>
              <a:t>д</a:t>
            </a:r>
            <a:r>
              <a:rPr lang="ru-RU" sz="1400" b="1" dirty="0" smtClean="0">
                <a:latin typeface="+mj-lt"/>
                <a:ea typeface="+mj-ea"/>
                <a:cs typeface="+mj-cs"/>
              </a:rPr>
              <a:t>оговоры, акты выполненных работ </a:t>
            </a:r>
            <a:r>
              <a:rPr lang="ru-RU" sz="1400" dirty="0" smtClean="0">
                <a:latin typeface="+mj-lt"/>
                <a:ea typeface="+mj-ea"/>
                <a:cs typeface="+mj-cs"/>
              </a:rPr>
              <a:t>на предоставление услуг, выполнение работ, закупку материалов для цехов, подразделений, осуществляющих общехозяйственное и общепроизводственное управление;</a:t>
            </a:r>
          </a:p>
          <a:p>
            <a:r>
              <a:rPr lang="ru-RU" sz="1400" b="1" u="sng" dirty="0">
                <a:latin typeface="+mj-lt"/>
                <a:ea typeface="+mj-ea"/>
                <a:cs typeface="+mj-cs"/>
              </a:rPr>
              <a:t>р</a:t>
            </a:r>
            <a:r>
              <a:rPr lang="ru-RU" sz="1400" b="1" u="sng" dirty="0" smtClean="0">
                <a:latin typeface="+mj-lt"/>
                <a:ea typeface="+mj-ea"/>
                <a:cs typeface="+mj-cs"/>
              </a:rPr>
              <a:t>асшифровки расходов </a:t>
            </a:r>
            <a:r>
              <a:rPr lang="ru-RU" sz="1400" u="sng" dirty="0" smtClean="0">
                <a:latin typeface="+mj-lt"/>
                <a:ea typeface="+mj-ea"/>
                <a:cs typeface="+mj-cs"/>
              </a:rPr>
              <a:t>на:</a:t>
            </a:r>
          </a:p>
          <a:p>
            <a:r>
              <a:rPr lang="ru-RU" sz="1400" dirty="0" smtClean="0">
                <a:latin typeface="+mj-lt"/>
                <a:ea typeface="+mj-ea"/>
                <a:cs typeface="+mj-cs"/>
              </a:rPr>
              <a:t>связь, охрану </a:t>
            </a:r>
            <a:r>
              <a:rPr lang="ru-RU" sz="1400" dirty="0">
                <a:latin typeface="+mj-lt"/>
                <a:ea typeface="+mj-ea"/>
                <a:cs typeface="+mj-cs"/>
              </a:rPr>
              <a:t>объектов </a:t>
            </a:r>
            <a:r>
              <a:rPr lang="ru-RU" sz="1400" dirty="0" smtClean="0">
                <a:latin typeface="+mj-lt"/>
                <a:ea typeface="+mj-ea"/>
                <a:cs typeface="+mj-cs"/>
              </a:rPr>
              <a:t>и услуги </a:t>
            </a:r>
            <a:r>
              <a:rPr lang="ru-RU" sz="1400" dirty="0">
                <a:latin typeface="+mj-lt"/>
                <a:ea typeface="+mj-ea"/>
                <a:cs typeface="+mj-cs"/>
              </a:rPr>
              <a:t>пожарной охраны (</a:t>
            </a:r>
            <a:r>
              <a:rPr lang="ru-RU" sz="1400" dirty="0" smtClean="0">
                <a:latin typeface="+mj-lt"/>
                <a:ea typeface="+mj-ea"/>
                <a:cs typeface="+mj-cs"/>
              </a:rPr>
              <a:t>копии договоров);</a:t>
            </a:r>
          </a:p>
          <a:p>
            <a:r>
              <a:rPr lang="ru-RU" sz="1400" dirty="0" smtClean="0">
                <a:latin typeface="+mj-lt"/>
                <a:ea typeface="+mj-ea"/>
                <a:cs typeface="+mj-cs"/>
              </a:rPr>
              <a:t>подготовку, переподготовку и повышение квалификации кадров (указание сотрудников, наименований учебных программ и учебных заведений, отчет о фактических расходах за 2 предшествующих и текущий периоды регулирования на эти цели, копии договоров);</a:t>
            </a:r>
          </a:p>
          <a:p>
            <a:r>
              <a:rPr lang="ru-RU" sz="1400" dirty="0" smtClean="0">
                <a:latin typeface="+mj-lt"/>
                <a:ea typeface="+mj-ea"/>
                <a:cs typeface="+mj-cs"/>
              </a:rPr>
              <a:t>командировки (указание мест командирования, целей командировок, отчет о фактических расходах в предшествующем и текущем периоде регулирования);</a:t>
            </a:r>
          </a:p>
          <a:p>
            <a:r>
              <a:rPr lang="ru-RU" sz="1400" dirty="0" smtClean="0">
                <a:latin typeface="+mj-lt"/>
                <a:ea typeface="+mj-ea"/>
                <a:cs typeface="+mj-cs"/>
              </a:rPr>
              <a:t>представительские расходы (отчет о фактическом размере расходов в предшествующем и текущем периоде регулирования, копии договоров, акты выполненных работ);</a:t>
            </a:r>
          </a:p>
          <a:p>
            <a:r>
              <a:rPr lang="ru-RU" sz="1400" dirty="0" smtClean="0">
                <a:latin typeface="+mj-lt"/>
                <a:ea typeface="+mj-ea"/>
                <a:cs typeface="+mj-cs"/>
              </a:rPr>
              <a:t>обеспечение нормальных условий труда и техники безопасности (акты обследования и аттестации рабочих мест и (или) предписания за 2 предшествующих и текущий периоды регулирования);</a:t>
            </a:r>
          </a:p>
          <a:p>
            <a:r>
              <a:rPr lang="ru-RU" sz="1400" dirty="0" smtClean="0">
                <a:latin typeface="+mj-lt"/>
                <a:ea typeface="+mj-ea"/>
                <a:cs typeface="+mj-cs"/>
              </a:rPr>
              <a:t>представление юридических, консультационных, информационных, аудиторских услуг (копии договоров, актов выполненных работ за 2 предшествующих и текущий периоды регулирования)</a:t>
            </a:r>
            <a:endParaRPr lang="ru-RU" sz="1400" dirty="0">
              <a:latin typeface="+mj-lt"/>
              <a:ea typeface="+mj-ea"/>
              <a:cs typeface="+mj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pPr/>
              <a:t>15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16632"/>
            <a:ext cx="1130709" cy="11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39" y="244423"/>
            <a:ext cx="7442001" cy="792088"/>
          </a:xfrm>
        </p:spPr>
        <p:txBody>
          <a:bodyPr rtlCol="0"/>
          <a:lstStyle/>
          <a:p>
            <a:r>
              <a:rPr lang="ru-RU" sz="2400" b="1" dirty="0" smtClean="0">
                <a:solidFill>
                  <a:srgbClr val="000066"/>
                </a:solidFill>
              </a:rPr>
              <a:t>Перечень документов для экономического </a:t>
            </a:r>
            <a:br>
              <a:rPr lang="ru-RU" sz="2400" b="1" dirty="0" smtClean="0">
                <a:solidFill>
                  <a:srgbClr val="000066"/>
                </a:solidFill>
              </a:rPr>
            </a:br>
            <a:r>
              <a:rPr lang="ru-RU" sz="2400" b="1" dirty="0" smtClean="0">
                <a:solidFill>
                  <a:srgbClr val="000066"/>
                </a:solidFill>
              </a:rPr>
              <a:t>обоснования заявленных требований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187624" y="1236310"/>
            <a:ext cx="7848871" cy="5145018"/>
          </a:xfrm>
        </p:spPr>
        <p:txBody>
          <a:bodyPr>
            <a:noAutofit/>
          </a:bodyPr>
          <a:lstStyle/>
          <a:p>
            <a:r>
              <a:rPr lang="ru-RU" sz="2000" b="1" u="sng" dirty="0" smtClean="0">
                <a:latin typeface="+mj-lt"/>
                <a:ea typeface="+mj-ea"/>
                <a:cs typeface="+mj-cs"/>
              </a:rPr>
              <a:t>Нормативная прибыль </a:t>
            </a:r>
            <a:r>
              <a:rPr lang="ru-RU" sz="1600" dirty="0">
                <a:latin typeface="+mj-lt"/>
                <a:ea typeface="+mj-ea"/>
                <a:cs typeface="+mj-cs"/>
              </a:rPr>
              <a:t>в </a:t>
            </a:r>
            <a:r>
              <a:rPr lang="ru-RU" sz="1600" dirty="0" smtClean="0">
                <a:latin typeface="+mj-lt"/>
                <a:ea typeface="+mj-ea"/>
                <a:cs typeface="+mj-cs"/>
              </a:rPr>
              <a:t>части расходов, возникающих из коллективных договоров:</a:t>
            </a:r>
          </a:p>
          <a:p>
            <a:r>
              <a:rPr lang="ru-RU" sz="1600" b="1" dirty="0" smtClean="0">
                <a:latin typeface="+mj-lt"/>
                <a:ea typeface="+mj-ea"/>
                <a:cs typeface="+mj-cs"/>
              </a:rPr>
              <a:t>расчет выплат социального характера </a:t>
            </a:r>
            <a:r>
              <a:rPr lang="ru-RU" sz="1600" dirty="0" smtClean="0">
                <a:latin typeface="+mj-lt"/>
                <a:ea typeface="+mj-ea"/>
                <a:cs typeface="+mj-cs"/>
              </a:rPr>
              <a:t>со ссылкой на положения коллективного договора и отраслевых тарифных соглашений с подолжностным перечнем работников, которым полагается данная выплата; </a:t>
            </a:r>
          </a:p>
          <a:p>
            <a:r>
              <a:rPr lang="ru-RU" sz="1600" b="1" dirty="0">
                <a:latin typeface="+mj-lt"/>
                <a:ea typeface="+mj-ea"/>
                <a:cs typeface="+mj-cs"/>
              </a:rPr>
              <a:t>о</a:t>
            </a:r>
            <a:r>
              <a:rPr lang="ru-RU" sz="1600" b="1" dirty="0" smtClean="0">
                <a:latin typeface="+mj-lt"/>
                <a:ea typeface="+mj-ea"/>
                <a:cs typeface="+mj-cs"/>
              </a:rPr>
              <a:t>тчет о величине фактических расходов </a:t>
            </a:r>
            <a:r>
              <a:rPr lang="ru-RU" sz="1600" dirty="0" smtClean="0">
                <a:latin typeface="+mj-lt"/>
                <a:ea typeface="+mj-ea"/>
                <a:cs typeface="+mj-cs"/>
              </a:rPr>
              <a:t>за 2 предшествующих года и истекшие кварталы текущего периода регулирования</a:t>
            </a:r>
          </a:p>
          <a:p>
            <a:r>
              <a:rPr lang="ru-RU" sz="2000" b="1" u="sng" dirty="0">
                <a:latin typeface="+mj-lt"/>
                <a:ea typeface="+mj-ea"/>
                <a:cs typeface="+mj-cs"/>
              </a:rPr>
              <a:t>Нормативная прибыль </a:t>
            </a:r>
            <a:r>
              <a:rPr lang="ru-RU" sz="1600" dirty="0">
                <a:latin typeface="+mj-lt"/>
                <a:ea typeface="+mj-ea"/>
                <a:cs typeface="+mj-cs"/>
              </a:rPr>
              <a:t>в части </a:t>
            </a:r>
            <a:r>
              <a:rPr lang="ru-RU" sz="1600" dirty="0" smtClean="0">
                <a:latin typeface="+mj-lt"/>
                <a:ea typeface="+mj-ea"/>
                <a:cs typeface="+mj-cs"/>
              </a:rPr>
              <a:t>расходов на капитальные вложения:</a:t>
            </a:r>
            <a:endParaRPr lang="ru-RU" sz="1600" dirty="0">
              <a:latin typeface="+mj-lt"/>
              <a:ea typeface="+mj-ea"/>
              <a:cs typeface="+mj-cs"/>
            </a:endParaRPr>
          </a:p>
          <a:p>
            <a:r>
              <a:rPr lang="ru-RU" sz="1600" dirty="0">
                <a:latin typeface="+mj-lt"/>
                <a:ea typeface="+mj-ea"/>
                <a:cs typeface="+mj-cs"/>
              </a:rPr>
              <a:t>у</a:t>
            </a:r>
            <a:r>
              <a:rPr lang="ru-RU" sz="1600" dirty="0" smtClean="0">
                <a:latin typeface="+mj-lt"/>
                <a:ea typeface="+mj-ea"/>
                <a:cs typeface="+mj-cs"/>
              </a:rPr>
              <a:t>твержденная </a:t>
            </a:r>
            <a:r>
              <a:rPr lang="ru-RU" sz="1600" b="1" dirty="0" smtClean="0">
                <a:latin typeface="+mj-lt"/>
                <a:ea typeface="+mj-ea"/>
                <a:cs typeface="+mj-cs"/>
              </a:rPr>
              <a:t>инвестиционная программа </a:t>
            </a:r>
            <a:r>
              <a:rPr lang="ru-RU" sz="1600" dirty="0" smtClean="0">
                <a:latin typeface="+mj-lt"/>
                <a:ea typeface="+mj-ea"/>
                <a:cs typeface="+mj-cs"/>
              </a:rPr>
              <a:t>(далее – ИП); </a:t>
            </a:r>
            <a:endParaRPr lang="ru-RU" sz="1600" dirty="0">
              <a:latin typeface="+mj-lt"/>
              <a:ea typeface="+mj-ea"/>
              <a:cs typeface="+mj-cs"/>
            </a:endParaRPr>
          </a:p>
          <a:p>
            <a:r>
              <a:rPr lang="ru-RU" sz="1600" b="1" dirty="0" smtClean="0">
                <a:latin typeface="+mj-lt"/>
                <a:ea typeface="+mj-ea"/>
                <a:cs typeface="+mj-cs"/>
              </a:rPr>
              <a:t>экономическое обоснование потребности в средствах на реализацию ИП</a:t>
            </a:r>
            <a:r>
              <a:rPr lang="ru-RU" sz="1600" dirty="0" smtClean="0">
                <a:latin typeface="+mj-lt"/>
                <a:ea typeface="+mj-ea"/>
                <a:cs typeface="+mj-cs"/>
              </a:rPr>
              <a:t> и невозможности осуществить финансирование из иных источников;</a:t>
            </a:r>
          </a:p>
          <a:p>
            <a:r>
              <a:rPr lang="ru-RU" sz="1600" dirty="0">
                <a:latin typeface="+mj-lt"/>
                <a:ea typeface="+mj-ea"/>
                <a:cs typeface="+mj-cs"/>
              </a:rPr>
              <a:t>р</a:t>
            </a:r>
            <a:r>
              <a:rPr lang="ru-RU" sz="1600" dirty="0" smtClean="0">
                <a:latin typeface="+mj-lt"/>
                <a:ea typeface="+mj-ea"/>
                <a:cs typeface="+mj-cs"/>
              </a:rPr>
              <a:t>асчет </a:t>
            </a:r>
            <a:r>
              <a:rPr lang="ru-RU" sz="1600" b="1" dirty="0" smtClean="0">
                <a:latin typeface="+mj-lt"/>
                <a:ea typeface="+mj-ea"/>
                <a:cs typeface="+mj-cs"/>
              </a:rPr>
              <a:t>показателей эффективности </a:t>
            </a:r>
            <a:r>
              <a:rPr lang="ru-RU" sz="1600" dirty="0" smtClean="0">
                <a:latin typeface="+mj-lt"/>
                <a:ea typeface="+mj-ea"/>
                <a:cs typeface="+mj-cs"/>
              </a:rPr>
              <a:t>инвестиционных проектов;</a:t>
            </a:r>
          </a:p>
          <a:p>
            <a:r>
              <a:rPr lang="ru-RU" sz="1600" dirty="0">
                <a:latin typeface="+mj-lt"/>
                <a:ea typeface="+mj-ea"/>
                <a:cs typeface="+mj-cs"/>
              </a:rPr>
              <a:t>р</a:t>
            </a:r>
            <a:r>
              <a:rPr lang="ru-RU" sz="1600" dirty="0" smtClean="0">
                <a:latin typeface="+mj-lt"/>
                <a:ea typeface="+mj-ea"/>
                <a:cs typeface="+mj-cs"/>
              </a:rPr>
              <a:t>асчет </a:t>
            </a:r>
            <a:r>
              <a:rPr lang="ru-RU" sz="1600" b="1" dirty="0" smtClean="0">
                <a:latin typeface="+mj-lt"/>
                <a:ea typeface="+mj-ea"/>
                <a:cs typeface="+mj-cs"/>
              </a:rPr>
              <a:t>тарифных последствий </a:t>
            </a:r>
            <a:r>
              <a:rPr lang="ru-RU" sz="1600" dirty="0" smtClean="0">
                <a:latin typeface="+mj-lt"/>
                <a:ea typeface="+mj-ea"/>
                <a:cs typeface="+mj-cs"/>
              </a:rPr>
              <a:t>для потребителей в результате реализации инвестиционных проектов;</a:t>
            </a:r>
          </a:p>
          <a:p>
            <a:r>
              <a:rPr lang="ru-RU" sz="1600" b="1" dirty="0">
                <a:latin typeface="+mj-lt"/>
                <a:ea typeface="+mj-ea"/>
                <a:cs typeface="+mj-cs"/>
              </a:rPr>
              <a:t>о</a:t>
            </a:r>
            <a:r>
              <a:rPr lang="ru-RU" sz="1600" b="1" dirty="0" smtClean="0">
                <a:latin typeface="+mj-lt"/>
                <a:ea typeface="+mj-ea"/>
                <a:cs typeface="+mj-cs"/>
              </a:rPr>
              <a:t>тчет о фактическом исполнении ИП </a:t>
            </a:r>
            <a:r>
              <a:rPr lang="ru-RU" sz="1600" dirty="0" smtClean="0">
                <a:latin typeface="+mj-lt"/>
                <a:ea typeface="+mj-ea"/>
                <a:cs typeface="+mj-cs"/>
              </a:rPr>
              <a:t>и фактическом использовании ранее учтенных в тарифах средств на реализацию ИП с приложением </a:t>
            </a:r>
            <a:r>
              <a:rPr lang="ru-RU" sz="1600" b="1" dirty="0" smtClean="0">
                <a:latin typeface="+mj-lt"/>
                <a:ea typeface="+mj-ea"/>
                <a:cs typeface="+mj-cs"/>
              </a:rPr>
              <a:t>актов ввода основных средств </a:t>
            </a:r>
            <a:r>
              <a:rPr lang="ru-RU" sz="1600" dirty="0" smtClean="0">
                <a:latin typeface="+mj-lt"/>
                <a:ea typeface="+mj-ea"/>
                <a:cs typeface="+mj-cs"/>
              </a:rPr>
              <a:t>(созданных в результате исполнения ИП) </a:t>
            </a:r>
            <a:r>
              <a:rPr lang="ru-RU" sz="1600" b="1" dirty="0" smtClean="0">
                <a:latin typeface="+mj-lt"/>
                <a:ea typeface="+mj-ea"/>
                <a:cs typeface="+mj-cs"/>
              </a:rPr>
              <a:t>в эксплуатацию </a:t>
            </a:r>
            <a:r>
              <a:rPr lang="ru-RU" sz="1600" dirty="0" smtClean="0">
                <a:latin typeface="+mj-lt"/>
                <a:ea typeface="+mj-ea"/>
                <a:cs typeface="+mj-cs"/>
              </a:rPr>
              <a:t>и копий </a:t>
            </a:r>
            <a:r>
              <a:rPr lang="ru-RU" sz="1600" b="1" dirty="0" smtClean="0">
                <a:latin typeface="+mj-lt"/>
                <a:ea typeface="+mj-ea"/>
                <a:cs typeface="+mj-cs"/>
              </a:rPr>
              <a:t>инвентарных карточек </a:t>
            </a:r>
            <a:r>
              <a:rPr lang="ru-RU" sz="1600" dirty="0" smtClean="0">
                <a:latin typeface="+mj-lt"/>
                <a:ea typeface="+mj-ea"/>
                <a:cs typeface="+mj-cs"/>
              </a:rPr>
              <a:t>этих объектов основных средств;</a:t>
            </a:r>
          </a:p>
          <a:p>
            <a:r>
              <a:rPr lang="ru-RU" sz="1600" b="1" dirty="0" smtClean="0">
                <a:latin typeface="+mj-lt"/>
                <a:ea typeface="+mj-ea"/>
                <a:cs typeface="+mj-cs"/>
              </a:rPr>
              <a:t>сведения об инвестициях </a:t>
            </a:r>
            <a:r>
              <a:rPr lang="ru-RU" sz="1600" dirty="0" smtClean="0">
                <a:latin typeface="+mj-lt"/>
                <a:ea typeface="+mj-ea"/>
                <a:cs typeface="+mj-cs"/>
              </a:rPr>
              <a:t>– по форме, утверждаемой Федеральной службой государственной статистики (за 2 предшествующих года и на последнюю отчетную дату)</a:t>
            </a:r>
            <a:endParaRPr lang="ru-RU" sz="1600" dirty="0">
              <a:latin typeface="+mj-lt"/>
              <a:ea typeface="+mj-ea"/>
              <a:cs typeface="+mj-cs"/>
            </a:endParaRPr>
          </a:p>
          <a:p>
            <a:endParaRPr lang="ru-RU" sz="16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pPr/>
              <a:t>16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16632"/>
            <a:ext cx="1130709" cy="11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38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39" y="244423"/>
            <a:ext cx="7442001" cy="792088"/>
          </a:xfrm>
        </p:spPr>
        <p:txBody>
          <a:bodyPr rtlCol="0"/>
          <a:lstStyle/>
          <a:p>
            <a:r>
              <a:rPr lang="ru-RU" sz="2400" b="1" dirty="0" smtClean="0">
                <a:solidFill>
                  <a:srgbClr val="000066"/>
                </a:solidFill>
              </a:rPr>
              <a:t>Перечень документов для экономического </a:t>
            </a:r>
            <a:br>
              <a:rPr lang="ru-RU" sz="2400" b="1" dirty="0" smtClean="0">
                <a:solidFill>
                  <a:srgbClr val="000066"/>
                </a:solidFill>
              </a:rPr>
            </a:br>
            <a:r>
              <a:rPr lang="ru-RU" sz="2400" b="1" dirty="0" smtClean="0">
                <a:solidFill>
                  <a:srgbClr val="000066"/>
                </a:solidFill>
              </a:rPr>
              <a:t>обоснования заявленных требований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187624" y="1236310"/>
            <a:ext cx="7848871" cy="5145018"/>
          </a:xfrm>
        </p:spPr>
        <p:txBody>
          <a:bodyPr>
            <a:noAutofit/>
          </a:bodyPr>
          <a:lstStyle/>
          <a:p>
            <a:r>
              <a:rPr lang="ru-RU" sz="2000" b="1" u="sng" dirty="0" smtClean="0">
                <a:latin typeface="+mj-lt"/>
                <a:ea typeface="+mj-ea"/>
                <a:cs typeface="+mj-cs"/>
              </a:rPr>
              <a:t>Резерв по сомнительным долгам:</a:t>
            </a:r>
          </a:p>
          <a:p>
            <a:r>
              <a:rPr lang="ru-RU" sz="1700" dirty="0">
                <a:latin typeface="+mj-lt"/>
                <a:ea typeface="+mj-ea"/>
                <a:cs typeface="+mj-cs"/>
              </a:rPr>
              <a:t>к</a:t>
            </a:r>
            <a:r>
              <a:rPr lang="ru-RU" sz="1700" dirty="0" smtClean="0">
                <a:latin typeface="+mj-lt"/>
                <a:ea typeface="+mj-ea"/>
                <a:cs typeface="+mj-cs"/>
              </a:rPr>
              <a:t>опии </a:t>
            </a:r>
            <a:r>
              <a:rPr lang="ru-RU" sz="1700" b="1" dirty="0" smtClean="0">
                <a:latin typeface="+mj-lt"/>
                <a:ea typeface="+mj-ea"/>
                <a:cs typeface="+mj-cs"/>
              </a:rPr>
              <a:t>требования</a:t>
            </a:r>
            <a:r>
              <a:rPr lang="ru-RU" sz="1700" dirty="0" smtClean="0">
                <a:latin typeface="+mj-lt"/>
                <a:ea typeface="+mj-ea"/>
                <a:cs typeface="+mj-cs"/>
              </a:rPr>
              <a:t> (в арбитражный суд или к конкурсному управляющему) о внесении </a:t>
            </a:r>
            <a:r>
              <a:rPr lang="ru-RU" sz="1700" b="1" dirty="0" smtClean="0">
                <a:latin typeface="+mj-lt"/>
                <a:ea typeface="+mj-ea"/>
                <a:cs typeface="+mj-cs"/>
              </a:rPr>
              <a:t>задолженности в реестр кредиторов</a:t>
            </a:r>
            <a:r>
              <a:rPr lang="ru-RU" sz="1700" dirty="0" smtClean="0">
                <a:latin typeface="+mj-lt"/>
                <a:ea typeface="+mj-ea"/>
                <a:cs typeface="+mj-cs"/>
              </a:rPr>
              <a:t>;</a:t>
            </a:r>
          </a:p>
          <a:p>
            <a:r>
              <a:rPr lang="ru-RU" sz="1700" b="1" dirty="0">
                <a:latin typeface="+mj-lt"/>
                <a:ea typeface="+mj-ea"/>
                <a:cs typeface="+mj-cs"/>
              </a:rPr>
              <a:t>р</a:t>
            </a:r>
            <a:r>
              <a:rPr lang="ru-RU" sz="1700" b="1" dirty="0" smtClean="0">
                <a:latin typeface="+mj-lt"/>
                <a:ea typeface="+mj-ea"/>
                <a:cs typeface="+mj-cs"/>
              </a:rPr>
              <a:t>ешения арбитражного суда </a:t>
            </a:r>
            <a:r>
              <a:rPr lang="ru-RU" sz="1700" dirty="0" smtClean="0">
                <a:latin typeface="+mj-lt"/>
                <a:ea typeface="+mj-ea"/>
                <a:cs typeface="+mj-cs"/>
              </a:rPr>
              <a:t>(или уведомления конкурсного управляющего) о том, что требования предприятия внесены в реестр кредиторов;</a:t>
            </a:r>
          </a:p>
          <a:p>
            <a:r>
              <a:rPr lang="ru-RU" sz="1700" dirty="0">
                <a:latin typeface="+mj-lt"/>
                <a:ea typeface="+mj-ea"/>
                <a:cs typeface="+mj-cs"/>
              </a:rPr>
              <a:t>п</a:t>
            </a:r>
            <a:r>
              <a:rPr lang="ru-RU" sz="1700" dirty="0" smtClean="0">
                <a:latin typeface="+mj-lt"/>
                <a:ea typeface="+mj-ea"/>
                <a:cs typeface="+mj-cs"/>
              </a:rPr>
              <a:t>одтверждение неудовлетворения требований предприятия (</a:t>
            </a:r>
            <a:r>
              <a:rPr lang="ru-RU" sz="1700" b="1" dirty="0" smtClean="0">
                <a:latin typeface="+mj-lt"/>
                <a:ea typeface="+mj-ea"/>
                <a:cs typeface="+mj-cs"/>
              </a:rPr>
              <a:t>решения суда о завершении конкурсного производства</a:t>
            </a:r>
            <a:r>
              <a:rPr lang="ru-RU" sz="1700" dirty="0" smtClean="0">
                <a:latin typeface="+mj-lt"/>
                <a:ea typeface="+mj-ea"/>
                <a:cs typeface="+mj-cs"/>
              </a:rPr>
              <a:t>);</a:t>
            </a:r>
          </a:p>
          <a:p>
            <a:r>
              <a:rPr lang="ru-RU" sz="1700" dirty="0">
                <a:latin typeface="+mj-lt"/>
                <a:ea typeface="+mj-ea"/>
                <a:cs typeface="+mj-cs"/>
              </a:rPr>
              <a:t>к</a:t>
            </a:r>
            <a:r>
              <a:rPr lang="ru-RU" sz="1700" dirty="0" smtClean="0">
                <a:latin typeface="+mj-lt"/>
                <a:ea typeface="+mj-ea"/>
                <a:cs typeface="+mj-cs"/>
              </a:rPr>
              <a:t>опии </a:t>
            </a:r>
            <a:r>
              <a:rPr lang="ru-RU" sz="1700" b="1" dirty="0" smtClean="0">
                <a:latin typeface="+mj-lt"/>
                <a:ea typeface="+mj-ea"/>
                <a:cs typeface="+mj-cs"/>
              </a:rPr>
              <a:t>приказов о списании безнадежной дебиторской задолженности</a:t>
            </a:r>
            <a:r>
              <a:rPr lang="ru-RU" sz="1700" dirty="0" smtClean="0">
                <a:latin typeface="+mj-lt"/>
                <a:ea typeface="+mj-ea"/>
                <a:cs typeface="+mj-cs"/>
              </a:rPr>
              <a:t>, реестр списанной дебиторской задолженности;</a:t>
            </a:r>
          </a:p>
          <a:p>
            <a:r>
              <a:rPr lang="ru-RU" sz="1700" dirty="0">
                <a:latin typeface="+mj-lt"/>
                <a:ea typeface="+mj-ea"/>
                <a:cs typeface="+mj-cs"/>
              </a:rPr>
              <a:t>к</a:t>
            </a:r>
            <a:r>
              <a:rPr lang="ru-RU" sz="1700" dirty="0" smtClean="0">
                <a:latin typeface="+mj-lt"/>
                <a:ea typeface="+mj-ea"/>
                <a:cs typeface="+mj-cs"/>
              </a:rPr>
              <a:t>опии </a:t>
            </a:r>
            <a:r>
              <a:rPr lang="ru-RU" sz="1700" b="1" dirty="0" smtClean="0">
                <a:latin typeface="+mj-lt"/>
                <a:ea typeface="+mj-ea"/>
                <a:cs typeface="+mj-cs"/>
              </a:rPr>
              <a:t>приказов о создании резерва по сомнительным долгам</a:t>
            </a:r>
            <a:r>
              <a:rPr lang="ru-RU" sz="1700" dirty="0" smtClean="0">
                <a:latin typeface="+mj-lt"/>
                <a:ea typeface="+mj-ea"/>
                <a:cs typeface="+mj-cs"/>
              </a:rPr>
              <a:t>, копии актов инвентаризации сомнительной дебиторской задолженности;</a:t>
            </a:r>
          </a:p>
          <a:p>
            <a:r>
              <a:rPr lang="ru-RU" sz="1700" dirty="0" smtClean="0">
                <a:latin typeface="+mj-lt"/>
                <a:ea typeface="+mj-ea"/>
                <a:cs typeface="+mj-cs"/>
              </a:rPr>
              <a:t>копии </a:t>
            </a:r>
            <a:r>
              <a:rPr lang="ru-RU" sz="1700" b="1" dirty="0" smtClean="0">
                <a:latin typeface="+mj-lt"/>
                <a:ea typeface="+mj-ea"/>
                <a:cs typeface="+mj-cs"/>
              </a:rPr>
              <a:t>исполнительных листов и постановлений об окончании исполнительных производств</a:t>
            </a:r>
            <a:r>
              <a:rPr lang="ru-RU" sz="1700" dirty="0" smtClean="0">
                <a:latin typeface="+mj-lt"/>
                <a:ea typeface="+mj-ea"/>
                <a:cs typeface="+mj-cs"/>
              </a:rPr>
              <a:t>  </a:t>
            </a:r>
            <a:endParaRPr lang="ru-RU" sz="1700" dirty="0">
              <a:latin typeface="+mj-lt"/>
              <a:ea typeface="+mj-ea"/>
              <a:cs typeface="+mj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pPr/>
              <a:t>17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16632"/>
            <a:ext cx="1130709" cy="11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627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3" y="244423"/>
            <a:ext cx="7586017" cy="792088"/>
          </a:xfrm>
        </p:spPr>
        <p:txBody>
          <a:bodyPr rtlCol="0"/>
          <a:lstStyle/>
          <a:p>
            <a:r>
              <a:rPr lang="ru-RU" sz="2400" b="1" dirty="0" smtClean="0">
                <a:solidFill>
                  <a:srgbClr val="000066"/>
                </a:solidFill>
              </a:rPr>
              <a:t>Перечень документов для экономического </a:t>
            </a:r>
            <a:br>
              <a:rPr lang="ru-RU" sz="2400" b="1" dirty="0" smtClean="0">
                <a:solidFill>
                  <a:srgbClr val="000066"/>
                </a:solidFill>
              </a:rPr>
            </a:br>
            <a:r>
              <a:rPr lang="ru-RU" sz="2400" b="1" dirty="0" smtClean="0">
                <a:solidFill>
                  <a:srgbClr val="000066"/>
                </a:solidFill>
              </a:rPr>
              <a:t>обоснования заявленных требований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187623" y="1236310"/>
            <a:ext cx="7586018" cy="5145018"/>
          </a:xfrm>
        </p:spPr>
        <p:txBody>
          <a:bodyPr>
            <a:noAutofit/>
          </a:bodyPr>
          <a:lstStyle/>
          <a:p>
            <a:r>
              <a:rPr lang="ru-RU" sz="2000" b="1" u="sng" dirty="0" smtClean="0">
                <a:latin typeface="+mj-lt"/>
                <a:ea typeface="+mj-ea"/>
                <a:cs typeface="+mj-cs"/>
              </a:rPr>
              <a:t>Расходы на оплату процентов за пользование заемными средствами (процентов по кредитам):</a:t>
            </a:r>
          </a:p>
          <a:p>
            <a:r>
              <a:rPr lang="ru-RU" sz="1800" b="1" dirty="0">
                <a:latin typeface="+mj-lt"/>
                <a:ea typeface="+mj-ea"/>
                <a:cs typeface="+mj-cs"/>
              </a:rPr>
              <a:t>р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асчет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 с указанием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величин процентных ставок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по привлеченным кредитам;</a:t>
            </a:r>
          </a:p>
          <a:p>
            <a:r>
              <a:rPr lang="ru-RU" sz="1800" dirty="0" smtClean="0">
                <a:latin typeface="+mj-lt"/>
                <a:ea typeface="+mj-ea"/>
                <a:cs typeface="+mj-cs"/>
              </a:rPr>
              <a:t>копии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кредитных договоров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(договоров займа)</a:t>
            </a:r>
          </a:p>
          <a:p>
            <a:r>
              <a:rPr lang="ru-RU" sz="2000" b="1" u="sng" dirty="0" smtClean="0">
                <a:latin typeface="+mj-lt"/>
                <a:ea typeface="+mj-ea"/>
                <a:cs typeface="+mj-cs"/>
              </a:rPr>
              <a:t>Услуги банков:</a:t>
            </a:r>
          </a:p>
          <a:p>
            <a:r>
              <a:rPr lang="ru-RU" sz="1800" b="1" dirty="0" smtClean="0">
                <a:latin typeface="+mj-lt"/>
                <a:ea typeface="+mj-ea"/>
                <a:cs typeface="+mj-cs"/>
              </a:rPr>
              <a:t>расчет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 расходов с приложением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договоров с банковскими учреждениями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и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отчета о размере фактических расходов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на оплату услуг банков за 2 предшествующих года и истекшие кварталы текущего периода регулирования</a:t>
            </a:r>
          </a:p>
          <a:p>
            <a:r>
              <a:rPr lang="ru-RU" sz="2000" b="1" u="sng" dirty="0" smtClean="0">
                <a:latin typeface="+mj-lt"/>
                <a:ea typeface="+mj-ea"/>
                <a:cs typeface="+mj-cs"/>
              </a:rPr>
              <a:t>Недополученный по независящим причинам доход</a:t>
            </a:r>
            <a:r>
              <a:rPr lang="ru-RU" sz="2000" dirty="0" smtClean="0">
                <a:latin typeface="+mj-lt"/>
                <a:ea typeface="+mj-ea"/>
                <a:cs typeface="+mj-cs"/>
              </a:rPr>
              <a:t>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(в результате отклонения фактических показателей объема реализации от утвержденных Госкомитетом):</a:t>
            </a:r>
          </a:p>
          <a:p>
            <a:r>
              <a:rPr lang="ru-RU" sz="1800" b="1" dirty="0">
                <a:latin typeface="+mj-lt"/>
                <a:ea typeface="+mj-ea"/>
                <a:cs typeface="+mj-cs"/>
              </a:rPr>
              <a:t>р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асчет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недополученного дохода, который был выявлен на основании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бухгалтерской, статистической отчетности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по итогам деятельности заявителя за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полный финансовый год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(предшествующий период регулирования);</a:t>
            </a:r>
          </a:p>
          <a:p>
            <a:r>
              <a:rPr lang="ru-RU" sz="1800" b="1" dirty="0">
                <a:latin typeface="+mj-lt"/>
                <a:ea typeface="+mj-ea"/>
                <a:cs typeface="+mj-cs"/>
              </a:rPr>
              <a:t>пояснение</a:t>
            </a:r>
            <a:r>
              <a:rPr lang="ru-RU" sz="1800" dirty="0">
                <a:latin typeface="+mj-lt"/>
                <a:ea typeface="+mj-ea"/>
                <a:cs typeface="+mj-cs"/>
              </a:rPr>
              <a:t> причин </a:t>
            </a:r>
            <a:r>
              <a:rPr lang="ru-RU" sz="1800" b="1" dirty="0">
                <a:latin typeface="+mj-lt"/>
                <a:ea typeface="+mj-ea"/>
                <a:cs typeface="+mj-cs"/>
              </a:rPr>
              <a:t>отклонения объемов </a:t>
            </a:r>
            <a:r>
              <a:rPr lang="ru-RU" sz="1800" dirty="0">
                <a:latin typeface="+mj-lt"/>
                <a:ea typeface="+mj-ea"/>
                <a:cs typeface="+mj-cs"/>
              </a:rPr>
              <a:t>потребляемой продукции (услуг) над плановым (утвержденным Госкомитетом)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уровнем</a:t>
            </a:r>
            <a:endParaRPr lang="ru-RU" sz="1800" dirty="0">
              <a:latin typeface="+mj-lt"/>
              <a:ea typeface="+mj-ea"/>
              <a:cs typeface="+mj-cs"/>
            </a:endParaRPr>
          </a:p>
          <a:p>
            <a:endParaRPr lang="ru-RU" sz="1800" dirty="0" smtClean="0">
              <a:latin typeface="+mj-lt"/>
              <a:ea typeface="+mj-ea"/>
              <a:cs typeface="+mj-cs"/>
            </a:endParaRPr>
          </a:p>
          <a:p>
            <a:endParaRPr lang="ru-RU" sz="1600" dirty="0">
              <a:latin typeface="+mj-lt"/>
              <a:ea typeface="+mj-ea"/>
              <a:cs typeface="+mj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pPr/>
              <a:t>18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16632"/>
            <a:ext cx="1130709" cy="11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099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39" y="244423"/>
            <a:ext cx="7442001" cy="792088"/>
          </a:xfrm>
        </p:spPr>
        <p:txBody>
          <a:bodyPr rtlCol="0"/>
          <a:lstStyle/>
          <a:p>
            <a:r>
              <a:rPr lang="ru-RU" sz="2400" b="1" dirty="0" smtClean="0">
                <a:solidFill>
                  <a:srgbClr val="000066"/>
                </a:solidFill>
              </a:rPr>
              <a:t>Перечень документов для экономического </a:t>
            </a:r>
            <a:br>
              <a:rPr lang="ru-RU" sz="2400" b="1" dirty="0" smtClean="0">
                <a:solidFill>
                  <a:srgbClr val="000066"/>
                </a:solidFill>
              </a:rPr>
            </a:br>
            <a:r>
              <a:rPr lang="ru-RU" sz="2400" b="1" dirty="0" smtClean="0">
                <a:solidFill>
                  <a:srgbClr val="000066"/>
                </a:solidFill>
              </a:rPr>
              <a:t>обоснования заявленных требований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331639" y="1236310"/>
            <a:ext cx="7442002" cy="5145018"/>
          </a:xfrm>
        </p:spPr>
        <p:txBody>
          <a:bodyPr>
            <a:noAutofit/>
          </a:bodyPr>
          <a:lstStyle/>
          <a:p>
            <a:r>
              <a:rPr lang="ru-RU" sz="2000" b="1" u="sng" dirty="0" smtClean="0">
                <a:latin typeface="+mj-lt"/>
                <a:ea typeface="+mj-ea"/>
                <a:cs typeface="+mj-cs"/>
              </a:rPr>
              <a:t>Экономически обоснованные расходы, фактически понесенные, но ранее не учтенные в тарифах:</a:t>
            </a:r>
          </a:p>
          <a:p>
            <a:r>
              <a:rPr lang="ru-RU" sz="1800" b="1" dirty="0" smtClean="0">
                <a:latin typeface="+mj-lt"/>
                <a:ea typeface="+mj-ea"/>
                <a:cs typeface="+mj-cs"/>
              </a:rPr>
              <a:t>пояснение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 причин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превышения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 фактических размеров расходов над плановыми (утвержденными Госкомитетом);</a:t>
            </a:r>
          </a:p>
          <a:p>
            <a:r>
              <a:rPr lang="ru-RU" sz="1800" dirty="0" smtClean="0">
                <a:latin typeface="+mj-lt"/>
                <a:ea typeface="+mj-ea"/>
                <a:cs typeface="+mj-cs"/>
              </a:rPr>
              <a:t>сведения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об источниках финансирования фактических расходов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, превышающих утвержденные Госкомитетом;</a:t>
            </a:r>
          </a:p>
          <a:p>
            <a:r>
              <a:rPr lang="ru-RU" sz="1800" dirty="0">
                <a:latin typeface="+mj-lt"/>
                <a:ea typeface="+mj-ea"/>
                <a:cs typeface="+mj-cs"/>
              </a:rPr>
              <a:t>к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опии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платежных документов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, подтверждающих факт несения расходов в заявленном размере, копии договоров, счетов-фактур, актов выполненных работ, услуг, актов приема-передачи товаров, копии материалов, подтверждающих проведение конкурсных или иных, предусмотренных законодательством, закупочных процедур при заключении договоров на закупку товаров, работ, услуг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pPr/>
              <a:t>19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16632"/>
            <a:ext cx="1130709" cy="11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170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372214"/>
            <a:ext cx="5112568" cy="864096"/>
          </a:xfrm>
        </p:spPr>
        <p:txBody>
          <a:bodyPr rtlCol="0">
            <a:noAutofit/>
          </a:bodyPr>
          <a:lstStyle/>
          <a:p>
            <a:r>
              <a:rPr lang="ru-RU" sz="2400" b="1" dirty="0">
                <a:solidFill>
                  <a:srgbClr val="000066"/>
                </a:solidFill>
              </a:rPr>
              <a:t>Основы формирования тарифов на водоснабжение и водоотведение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0" y="1052736"/>
            <a:ext cx="5607794" cy="5486400"/>
          </a:xfrm>
        </p:spPr>
        <p:txBody>
          <a:bodyPr rtlCol="0">
            <a:normAutofit lnSpcReduction="10000"/>
          </a:bodyPr>
          <a:lstStyle/>
          <a:p>
            <a:endParaRPr lang="ru-RU" dirty="0" smtClean="0">
              <a:latin typeface="+mj-lt"/>
            </a:endParaRPr>
          </a:p>
          <a:p>
            <a:r>
              <a:rPr lang="ru-RU" sz="1800" dirty="0">
                <a:latin typeface="+mj-lt"/>
              </a:rPr>
              <a:t>Федеральный закон от 07.12.2011 </a:t>
            </a:r>
            <a:r>
              <a:rPr lang="ru-RU" sz="1800" b="1" dirty="0">
                <a:latin typeface="+mj-lt"/>
              </a:rPr>
              <a:t>№ 416-ФЗ</a:t>
            </a:r>
            <a:r>
              <a:rPr lang="ru-RU" sz="1800" dirty="0">
                <a:latin typeface="+mj-lt"/>
              </a:rPr>
              <a:t>  </a:t>
            </a:r>
            <a:r>
              <a:rPr lang="ru-RU" sz="1800" dirty="0" smtClean="0">
                <a:latin typeface="+mj-lt"/>
              </a:rPr>
              <a:t>«</a:t>
            </a:r>
            <a:r>
              <a:rPr lang="ru-RU" sz="1800" dirty="0">
                <a:latin typeface="+mj-lt"/>
              </a:rPr>
              <a:t>О водоснабжении и водоотведении»</a:t>
            </a:r>
          </a:p>
          <a:p>
            <a:r>
              <a:rPr lang="ru-RU" sz="1800" dirty="0">
                <a:latin typeface="+mj-lt"/>
              </a:rPr>
              <a:t>Постановление Правительства РФ от 13.05.2013 </a:t>
            </a:r>
            <a:r>
              <a:rPr lang="ru-RU" sz="1800" b="1" dirty="0">
                <a:latin typeface="+mj-lt"/>
              </a:rPr>
              <a:t>№406 </a:t>
            </a:r>
            <a:r>
              <a:rPr lang="ru-RU" sz="1800" dirty="0">
                <a:latin typeface="+mj-lt"/>
              </a:rPr>
              <a:t>«О государственном регулировании тарифов в сфере водоснабжения и водоотведения»</a:t>
            </a:r>
          </a:p>
          <a:p>
            <a:r>
              <a:rPr lang="ru-RU" sz="1800" u="sng" dirty="0">
                <a:latin typeface="+mj-lt"/>
              </a:rPr>
              <a:t>Приказ ФСТ России от 27.12.2013 </a:t>
            </a:r>
            <a:r>
              <a:rPr lang="ru-RU" sz="1800" b="1" u="sng" dirty="0">
                <a:latin typeface="+mj-lt"/>
              </a:rPr>
              <a:t>№1746-э </a:t>
            </a:r>
            <a:r>
              <a:rPr lang="ru-RU" sz="1800" dirty="0">
                <a:latin typeface="+mj-lt"/>
              </a:rPr>
              <a:t>«Об утверждении Методических указаний по расчету регулируемых тарифов в сфере водоснабжения и водоотведения»</a:t>
            </a:r>
          </a:p>
          <a:p>
            <a:r>
              <a:rPr lang="ru-RU" sz="1800" u="sng" dirty="0" smtClean="0">
                <a:latin typeface="+mj-lt"/>
              </a:rPr>
              <a:t>Постановление Правительства РФ от 29.07.2013                </a:t>
            </a:r>
            <a:r>
              <a:rPr lang="ru-RU" sz="1800" b="1" u="sng" dirty="0" smtClean="0">
                <a:latin typeface="+mj-lt"/>
              </a:rPr>
              <a:t>№ 644</a:t>
            </a:r>
            <a:r>
              <a:rPr lang="ru-RU" sz="1800" u="sng" dirty="0" smtClean="0">
                <a:latin typeface="+mj-lt"/>
              </a:rPr>
              <a:t> </a:t>
            </a:r>
            <a:r>
              <a:rPr lang="ru-RU" sz="1800" dirty="0" smtClean="0">
                <a:latin typeface="+mj-lt"/>
              </a:rPr>
              <a:t>«Об утверждении Правил холодного водоснабжения и водоотведения и о внесении изменений в некоторые акты Правительства Российской Федерации»</a:t>
            </a:r>
            <a:endParaRPr lang="ru-RU" sz="1800" dirty="0">
              <a:latin typeface="+mj-lt"/>
            </a:endParaRPr>
          </a:p>
          <a:p>
            <a:r>
              <a:rPr lang="ru-RU" sz="1800" u="sng" dirty="0">
                <a:latin typeface="+mj-lt"/>
              </a:rPr>
              <a:t>Постановление Правительства РФ от 29.07.2013 </a:t>
            </a:r>
            <a:r>
              <a:rPr lang="ru-RU" sz="1800" u="sng" dirty="0" smtClean="0">
                <a:latin typeface="+mj-lt"/>
              </a:rPr>
              <a:t>                </a:t>
            </a:r>
            <a:r>
              <a:rPr lang="ru-RU" sz="1800" b="1" u="sng" dirty="0" smtClean="0">
                <a:latin typeface="+mj-lt"/>
              </a:rPr>
              <a:t>№ 641 </a:t>
            </a:r>
            <a:r>
              <a:rPr lang="ru-RU" sz="1800" dirty="0" smtClean="0">
                <a:latin typeface="+mj-lt"/>
              </a:rPr>
              <a:t>«Об </a:t>
            </a:r>
            <a:r>
              <a:rPr lang="ru-RU" sz="1800" dirty="0">
                <a:latin typeface="+mj-lt"/>
              </a:rPr>
              <a:t>инвестиционных и производственных программах организаций, осуществляющих деятельность в сфере водоснабжения и </a:t>
            </a:r>
            <a:r>
              <a:rPr lang="ru-RU" sz="1800" dirty="0" smtClean="0">
                <a:latin typeface="+mj-lt"/>
              </a:rPr>
              <a:t>водоотведения»</a:t>
            </a:r>
            <a:endParaRPr lang="ru-RU" sz="1800" dirty="0">
              <a:latin typeface="+mj-lt"/>
            </a:endParaRPr>
          </a:p>
          <a:p>
            <a:endParaRPr lang="ru-RU" sz="1400" dirty="0">
              <a:latin typeface="+mj-lt"/>
            </a:endParaRPr>
          </a:p>
          <a:p>
            <a:pPr rtl="0"/>
            <a:endParaRPr lang="ru-RU" dirty="0">
              <a:latin typeface="+mj-lt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ru-RU" noProof="0" smtClean="0"/>
              <a:pPr rtl="0"/>
              <a:t>2</a:t>
            </a:fld>
            <a:endParaRPr lang="ru-RU" noProof="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16632"/>
            <a:ext cx="1130709" cy="11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210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432555"/>
            <a:ext cx="7128792" cy="1368152"/>
          </a:xfrm>
        </p:spPr>
        <p:txBody>
          <a:bodyPr rtlCol="0">
            <a:noAutofit/>
          </a:bodyPr>
          <a:lstStyle/>
          <a:p>
            <a:r>
              <a:rPr lang="ru-RU" sz="3200" b="1" dirty="0" smtClean="0">
                <a:solidFill>
                  <a:srgbClr val="000066"/>
                </a:solidFill>
              </a:rPr>
              <a:t>График приема документов в сфере водоснабжения и водоотведения </a:t>
            </a:r>
            <a:r>
              <a:rPr lang="ru-RU" sz="3200" b="1" dirty="0" smtClean="0">
                <a:solidFill>
                  <a:srgbClr val="000066"/>
                </a:solidFill>
              </a:rPr>
              <a:t>размещен </a:t>
            </a:r>
            <a:r>
              <a:rPr lang="ru-RU" sz="3200" b="1" dirty="0" smtClean="0">
                <a:solidFill>
                  <a:srgbClr val="000066"/>
                </a:solidFill>
              </a:rPr>
              <a:t>на сайте Госкомитета в разделе «Тарифная кампания </a:t>
            </a:r>
            <a:r>
              <a:rPr lang="ru-RU" sz="3200" b="1" dirty="0" smtClean="0">
                <a:solidFill>
                  <a:srgbClr val="000066"/>
                </a:solidFill>
              </a:rPr>
              <a:t>2022»</a:t>
            </a:r>
            <a:endParaRPr lang="ru-RU" sz="3200" b="1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02486" y="2996952"/>
            <a:ext cx="8006183" cy="27363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514496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2026" b="1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dirty="0" smtClean="0">
                <a:solidFill>
                  <a:srgbClr val="CC3300"/>
                </a:solidFill>
              </a:rPr>
              <a:t>Начало приема документов</a:t>
            </a:r>
          </a:p>
          <a:p>
            <a:pPr algn="ctr"/>
            <a:r>
              <a:rPr lang="ru-RU" sz="3600" dirty="0" smtClean="0">
                <a:solidFill>
                  <a:srgbClr val="CC3300"/>
                </a:solidFill>
              </a:rPr>
              <a:t> с </a:t>
            </a:r>
            <a:r>
              <a:rPr lang="ru-RU" sz="3600" dirty="0" smtClean="0">
                <a:solidFill>
                  <a:srgbClr val="CC3300"/>
                </a:solidFill>
              </a:rPr>
              <a:t>5 </a:t>
            </a:r>
            <a:r>
              <a:rPr lang="ru-RU" sz="3600" dirty="0" smtClean="0">
                <a:solidFill>
                  <a:srgbClr val="CC3300"/>
                </a:solidFill>
              </a:rPr>
              <a:t>апреля </a:t>
            </a:r>
            <a:r>
              <a:rPr lang="ru-RU" sz="3600" dirty="0" smtClean="0">
                <a:solidFill>
                  <a:srgbClr val="CC3300"/>
                </a:solidFill>
              </a:rPr>
              <a:t>2021 </a:t>
            </a:r>
            <a:r>
              <a:rPr lang="ru-RU" sz="3600" dirty="0" smtClean="0">
                <a:solidFill>
                  <a:srgbClr val="CC3300"/>
                </a:solidFill>
              </a:rPr>
              <a:t>г.</a:t>
            </a:r>
          </a:p>
          <a:p>
            <a:pPr algn="ctr"/>
            <a:endParaRPr lang="ru-RU" sz="3600" dirty="0" smtClean="0">
              <a:solidFill>
                <a:srgbClr val="CC3300"/>
              </a:solidFill>
            </a:endParaRPr>
          </a:p>
          <a:p>
            <a:pPr algn="ctr"/>
            <a:endParaRPr lang="ru-RU" sz="3600" dirty="0">
              <a:solidFill>
                <a:srgbClr val="CC3300"/>
              </a:solidFill>
            </a:endParaRPr>
          </a:p>
          <a:p>
            <a:pPr algn="ctr"/>
            <a:r>
              <a:rPr lang="ru-RU" sz="3600" dirty="0" smtClean="0">
                <a:solidFill>
                  <a:srgbClr val="CC3300"/>
                </a:solidFill>
              </a:rPr>
              <a:t>Окончание приема документов </a:t>
            </a:r>
          </a:p>
          <a:p>
            <a:pPr algn="ctr"/>
            <a:r>
              <a:rPr lang="ru-RU" sz="3600" dirty="0" smtClean="0">
                <a:solidFill>
                  <a:srgbClr val="CC3300"/>
                </a:solidFill>
              </a:rPr>
              <a:t>30 апреля </a:t>
            </a:r>
            <a:r>
              <a:rPr lang="ru-RU" sz="3600" dirty="0" smtClean="0">
                <a:solidFill>
                  <a:srgbClr val="CC3300"/>
                </a:solidFill>
              </a:rPr>
              <a:t>2021 </a:t>
            </a:r>
            <a:r>
              <a:rPr lang="ru-RU" sz="3600" dirty="0" smtClean="0">
                <a:solidFill>
                  <a:srgbClr val="CC3300"/>
                </a:solidFill>
              </a:rPr>
              <a:t>г.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pPr/>
              <a:t>20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16632"/>
            <a:ext cx="1130709" cy="11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395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5" y="244423"/>
            <a:ext cx="7658025" cy="792088"/>
          </a:xfrm>
        </p:spPr>
        <p:txBody>
          <a:bodyPr rtlCol="0"/>
          <a:lstStyle/>
          <a:p>
            <a:r>
              <a:rPr lang="ru-RU" sz="2400" b="1" dirty="0" smtClean="0">
                <a:solidFill>
                  <a:srgbClr val="000066"/>
                </a:solidFill>
              </a:rPr>
              <a:t>Основные изменения в законодательстве </a:t>
            </a:r>
            <a:br>
              <a:rPr lang="ru-RU" sz="2400" b="1" dirty="0" smtClean="0">
                <a:solidFill>
                  <a:srgbClr val="000066"/>
                </a:solidFill>
              </a:rPr>
            </a:br>
            <a:r>
              <a:rPr lang="ru-RU" sz="2400" b="1" dirty="0" smtClean="0">
                <a:solidFill>
                  <a:srgbClr val="000066"/>
                </a:solidFill>
              </a:rPr>
              <a:t>в </a:t>
            </a:r>
            <a:r>
              <a:rPr lang="ru-RU" sz="2400" b="1" dirty="0" smtClean="0">
                <a:solidFill>
                  <a:srgbClr val="000066"/>
                </a:solidFill>
              </a:rPr>
              <a:t>2020 </a:t>
            </a:r>
            <a:r>
              <a:rPr lang="ru-RU" sz="2400" b="1" dirty="0" smtClean="0">
                <a:solidFill>
                  <a:srgbClr val="000066"/>
                </a:solidFill>
              </a:rPr>
              <a:t>году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115615" y="1236310"/>
            <a:ext cx="7658026" cy="521702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1800" dirty="0" smtClean="0">
                <a:latin typeface="+mj-lt"/>
                <a:ea typeface="+mj-ea"/>
                <a:cs typeface="+mj-cs"/>
              </a:rPr>
              <a:t>Внесены </a:t>
            </a:r>
            <a:r>
              <a:rPr lang="ru-RU" sz="1800" dirty="0">
                <a:latin typeface="+mj-lt"/>
                <a:ea typeface="+mj-ea"/>
                <a:cs typeface="+mj-cs"/>
              </a:rPr>
              <a:t>существенные изменения в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Правила </a:t>
            </a:r>
            <a:r>
              <a:rPr lang="ru-RU" sz="1800" dirty="0">
                <a:latin typeface="+mj-lt"/>
                <a:ea typeface="+mj-ea"/>
                <a:cs typeface="+mj-cs"/>
              </a:rPr>
              <a:t>холодного водоснабжения и водоотведения,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утвержденные </a:t>
            </a:r>
            <a:r>
              <a:rPr lang="ru-RU" sz="1800" dirty="0">
                <a:latin typeface="+mj-lt"/>
                <a:ea typeface="+mj-ea"/>
                <a:cs typeface="+mj-cs"/>
              </a:rPr>
              <a:t>постановлением Правительства РФ от 29.07.2013 №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644, </a:t>
            </a:r>
            <a:r>
              <a:rPr lang="ru-RU" sz="1800" dirty="0">
                <a:latin typeface="+mj-lt"/>
                <a:ea typeface="+mj-ea"/>
                <a:cs typeface="+mj-cs"/>
              </a:rPr>
              <a:t>в том числе определено, что </a:t>
            </a:r>
            <a:r>
              <a:rPr lang="ru-RU" sz="1800" b="1" dirty="0">
                <a:latin typeface="+mj-lt"/>
                <a:ea typeface="+mj-ea"/>
                <a:cs typeface="+mj-cs"/>
              </a:rPr>
              <a:t>расчет платы за негативное воздействие производится ежемесячно</a:t>
            </a:r>
            <a:r>
              <a:rPr lang="ru-RU" sz="1800" dirty="0">
                <a:latin typeface="+mj-lt"/>
                <a:ea typeface="+mj-ea"/>
                <a:cs typeface="+mj-cs"/>
              </a:rPr>
              <a:t>:</a:t>
            </a:r>
          </a:p>
          <a:p>
            <a:pPr algn="just"/>
            <a:r>
              <a:rPr lang="ru-RU" sz="1800" dirty="0">
                <a:latin typeface="+mj-lt"/>
                <a:ea typeface="+mj-ea"/>
                <a:cs typeface="+mj-cs"/>
              </a:rPr>
              <a:t>1) на основании результатов, полученных в ходе осуществления контроля состава и свойств сточных вод (то есть с учетом содержания в сточных водах загрязняющих веществ, иных веществ и микроорганизмов, негативно воздействующих на работу системы водоотведения);</a:t>
            </a:r>
          </a:p>
          <a:p>
            <a:pPr algn="just"/>
            <a:r>
              <a:rPr lang="ru-RU" sz="1800" dirty="0">
                <a:latin typeface="+mj-lt"/>
                <a:ea typeface="+mj-ea"/>
                <a:cs typeface="+mj-cs"/>
              </a:rPr>
              <a:t>2) в безусловном порядке независимо от проведения процедуры контроля состава и свойств сточных вод абонента (то есть без учета содержания в сточных водах загрязняющих веществ, иных веществ и микроорганизмов, негативно воздействующих на работу системы водоотведения)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применительно </a:t>
            </a:r>
            <a:r>
              <a:rPr lang="ru-RU" sz="1800" dirty="0">
                <a:latin typeface="+mj-lt"/>
                <a:ea typeface="+mj-ea"/>
                <a:cs typeface="+mj-cs"/>
              </a:rPr>
              <a:t>к ситуациям, когда отсутствует возможность отбора проб сточных вод конкретного объекта, а также когда среднесуточный объем сбрасываемых сточных вод менее 30 </a:t>
            </a:r>
            <a:r>
              <a:rPr lang="ru-RU" sz="1800" dirty="0" err="1">
                <a:latin typeface="+mj-lt"/>
                <a:ea typeface="+mj-ea"/>
                <a:cs typeface="+mj-cs"/>
              </a:rPr>
              <a:t>куб.м</a:t>
            </a:r>
            <a:r>
              <a:rPr lang="ru-RU" sz="1800" dirty="0">
                <a:latin typeface="+mj-lt"/>
                <a:ea typeface="+mj-ea"/>
                <a:cs typeface="+mj-cs"/>
              </a:rPr>
              <a:t> в сутки.</a:t>
            </a:r>
            <a:endParaRPr lang="ru-RU" sz="1800" dirty="0" smtClean="0">
              <a:latin typeface="+mj-lt"/>
              <a:ea typeface="+mj-ea"/>
              <a:cs typeface="+mj-cs"/>
            </a:endParaRPr>
          </a:p>
          <a:p>
            <a:pPr algn="r"/>
            <a:r>
              <a:rPr lang="ru-RU" sz="1800" b="1" i="1" dirty="0" smtClean="0">
                <a:latin typeface="+mj-lt"/>
                <a:ea typeface="+mj-ea"/>
                <a:cs typeface="+mj-cs"/>
              </a:rPr>
              <a:t>(</a:t>
            </a:r>
            <a:r>
              <a:rPr lang="ru-RU" sz="1800" b="1" i="1" dirty="0" smtClean="0">
                <a:latin typeface="+mj-lt"/>
                <a:ea typeface="+mj-ea"/>
                <a:cs typeface="+mj-cs"/>
              </a:rPr>
              <a:t>постановление </a:t>
            </a:r>
            <a:r>
              <a:rPr lang="ru-RU" sz="1800" b="1" i="1" dirty="0">
                <a:latin typeface="+mj-lt"/>
                <a:ea typeface="+mj-ea"/>
                <a:cs typeface="+mj-cs"/>
              </a:rPr>
              <a:t>Правительства РФ от </a:t>
            </a:r>
            <a:r>
              <a:rPr lang="ru-RU" sz="1800" b="1" i="1" dirty="0" smtClean="0">
                <a:latin typeface="+mj-lt"/>
                <a:ea typeface="+mj-ea"/>
                <a:cs typeface="+mj-cs"/>
              </a:rPr>
              <a:t>22.05.2020 </a:t>
            </a:r>
            <a:r>
              <a:rPr lang="ru-RU" sz="1800" b="1" i="1" dirty="0" smtClean="0">
                <a:latin typeface="+mj-lt"/>
                <a:ea typeface="+mj-ea"/>
                <a:cs typeface="+mj-cs"/>
              </a:rPr>
              <a:t>№ </a:t>
            </a:r>
            <a:r>
              <a:rPr lang="ru-RU" sz="1800" b="1" i="1" dirty="0" smtClean="0">
                <a:latin typeface="+mj-lt"/>
                <a:ea typeface="+mj-ea"/>
                <a:cs typeface="+mj-cs"/>
              </a:rPr>
              <a:t>728)</a:t>
            </a:r>
            <a:endParaRPr lang="ru-RU" sz="1800" b="1" i="1" dirty="0">
              <a:latin typeface="+mj-lt"/>
              <a:ea typeface="+mj-ea"/>
              <a:cs typeface="+mj-cs"/>
            </a:endParaRPr>
          </a:p>
          <a:p>
            <a:r>
              <a:rPr lang="ru-RU" sz="1800" dirty="0">
                <a:latin typeface="+mj-lt"/>
                <a:ea typeface="+mj-ea"/>
                <a:cs typeface="+mj-cs"/>
              </a:rPr>
              <a:t> </a:t>
            </a:r>
            <a:endParaRPr lang="ru-RU" sz="1800" dirty="0" smtClean="0">
              <a:latin typeface="+mj-lt"/>
              <a:ea typeface="+mj-ea"/>
              <a:cs typeface="+mj-cs"/>
            </a:endParaRPr>
          </a:p>
          <a:p>
            <a:r>
              <a:rPr lang="ru-RU" sz="1800" dirty="0" smtClean="0">
                <a:latin typeface="+mj-lt"/>
                <a:ea typeface="+mj-ea"/>
                <a:cs typeface="+mj-cs"/>
              </a:rPr>
              <a:t>Средства</a:t>
            </a:r>
            <a:r>
              <a:rPr lang="ru-RU" sz="1800" dirty="0">
                <a:latin typeface="+mj-lt"/>
                <a:ea typeface="+mj-ea"/>
                <a:cs typeface="+mj-cs"/>
              </a:rPr>
              <a:t>, полученные организациями, осуществляющими водоотведение, в виде платы за негативное воздействие, используются </a:t>
            </a:r>
            <a:r>
              <a:rPr lang="ru-RU" sz="1800" b="1" dirty="0">
                <a:latin typeface="+mj-lt"/>
                <a:ea typeface="+mj-ea"/>
                <a:cs typeface="+mj-cs"/>
              </a:rPr>
              <a:t>целевым</a:t>
            </a:r>
            <a:r>
              <a:rPr lang="ru-RU" sz="1800" dirty="0">
                <a:latin typeface="+mj-lt"/>
                <a:ea typeface="+mj-ea"/>
                <a:cs typeface="+mj-cs"/>
              </a:rPr>
              <a:t> образом в качестве источника финансирования производственной и (или) инвестиционной программ организации, осуществляющей водоотведение, на выполнение иных мероприятий, связанных с ремонтом, реконструкцией или строительством объектов централизованных систем водоотведения, а также в качестве средств на возврат займов и кредитов, процентов по займам и кредитам, привлекаемым на реализацию производственной и (или) инвестиционной программ.</a:t>
            </a:r>
          </a:p>
          <a:p>
            <a:endParaRPr lang="ru-RU" sz="1800" dirty="0">
              <a:latin typeface="+mj-lt"/>
              <a:ea typeface="+mj-ea"/>
              <a:cs typeface="+mj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pPr/>
              <a:t>3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16632"/>
            <a:ext cx="1130709" cy="11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392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5" y="244423"/>
            <a:ext cx="7658025" cy="792088"/>
          </a:xfrm>
        </p:spPr>
        <p:txBody>
          <a:bodyPr rtlCol="0"/>
          <a:lstStyle/>
          <a:p>
            <a:r>
              <a:rPr lang="ru-RU" b="1" dirty="0" smtClean="0">
                <a:solidFill>
                  <a:srgbClr val="000066"/>
                </a:solidFill>
              </a:rPr>
              <a:t>Тарифная кампания 2022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115615" y="1236310"/>
            <a:ext cx="7658026" cy="521702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+mj-lt"/>
                <a:ea typeface="+mj-ea"/>
                <a:cs typeface="+mj-cs"/>
              </a:rPr>
              <a:t>Электронная тарифная заявка:</a:t>
            </a:r>
            <a:endParaRPr lang="ru-RU" sz="3200" b="1" dirty="0">
              <a:latin typeface="+mj-lt"/>
              <a:ea typeface="+mj-ea"/>
              <a:cs typeface="+mj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pPr/>
              <a:t>4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16632"/>
            <a:ext cx="1130709" cy="1139023"/>
          </a:xfrm>
          <a:prstGeom prst="rect">
            <a:avLst/>
          </a:prstGeom>
        </p:spPr>
      </p:pic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824163287"/>
              </p:ext>
            </p:extLst>
          </p:nvPr>
        </p:nvGraphicFramePr>
        <p:xfrm>
          <a:off x="1115615" y="1255655"/>
          <a:ext cx="7399735" cy="4765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2604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44423"/>
            <a:ext cx="7586016" cy="792088"/>
          </a:xfrm>
        </p:spPr>
        <p:txBody>
          <a:bodyPr rtlCol="0"/>
          <a:lstStyle/>
          <a:p>
            <a:r>
              <a:rPr lang="ru-RU" sz="2400" b="1" dirty="0" smtClean="0">
                <a:solidFill>
                  <a:srgbClr val="000066"/>
                </a:solidFill>
              </a:rPr>
              <a:t>Перечень документов для экономического </a:t>
            </a:r>
            <a:br>
              <a:rPr lang="ru-RU" sz="2400" b="1" dirty="0" smtClean="0">
                <a:solidFill>
                  <a:srgbClr val="000066"/>
                </a:solidFill>
              </a:rPr>
            </a:br>
            <a:r>
              <a:rPr lang="ru-RU" sz="2400" b="1" dirty="0" smtClean="0">
                <a:solidFill>
                  <a:srgbClr val="000066"/>
                </a:solidFill>
              </a:rPr>
              <a:t>обоснования заявленных требований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259631" y="1236310"/>
            <a:ext cx="7514009" cy="4632678"/>
          </a:xfrm>
        </p:spPr>
        <p:txBody>
          <a:bodyPr>
            <a:normAutofit/>
          </a:bodyPr>
          <a:lstStyle/>
          <a:p>
            <a:r>
              <a:rPr lang="ru-RU" sz="2000" b="1" u="sng" dirty="0" smtClean="0">
                <a:latin typeface="+mj-lt"/>
                <a:ea typeface="+mj-ea"/>
                <a:cs typeface="+mj-cs"/>
              </a:rPr>
              <a:t>Балансы </a:t>
            </a:r>
            <a:r>
              <a:rPr lang="ru-RU" sz="2000" b="1" u="sng" dirty="0">
                <a:latin typeface="+mj-lt"/>
                <a:ea typeface="+mj-ea"/>
                <a:cs typeface="+mj-cs"/>
              </a:rPr>
              <a:t>водоснабжения и водоотведения (объемы отпуска услуг):</a:t>
            </a:r>
          </a:p>
          <a:p>
            <a:r>
              <a:rPr lang="ru-RU" sz="1800" b="1" dirty="0">
                <a:latin typeface="+mj-lt"/>
                <a:ea typeface="+mj-ea"/>
                <a:cs typeface="+mj-cs"/>
              </a:rPr>
              <a:t>расчет</a:t>
            </a:r>
            <a:r>
              <a:rPr lang="ru-RU" sz="1800" dirty="0">
                <a:latin typeface="+mj-lt"/>
                <a:ea typeface="+mj-ea"/>
                <a:cs typeface="+mj-cs"/>
              </a:rPr>
              <a:t>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с </a:t>
            </a:r>
            <a:r>
              <a:rPr lang="ru-RU" sz="1800" dirty="0">
                <a:latin typeface="+mj-lt"/>
                <a:ea typeface="+mj-ea"/>
                <a:cs typeface="+mj-cs"/>
              </a:rPr>
              <a:t>приложением </a:t>
            </a:r>
            <a:r>
              <a:rPr lang="ru-RU" sz="1800" b="1" dirty="0">
                <a:latin typeface="+mj-lt"/>
                <a:ea typeface="+mj-ea"/>
                <a:cs typeface="+mj-cs"/>
              </a:rPr>
              <a:t>обоснования</a:t>
            </a:r>
            <a:r>
              <a:rPr lang="ru-RU" sz="1800" dirty="0">
                <a:latin typeface="+mj-lt"/>
                <a:ea typeface="+mj-ea"/>
                <a:cs typeface="+mj-cs"/>
              </a:rPr>
              <a:t> использованных в расчете величин (расход воды на собственные нужды, потери воды, покупная вода и пр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.);</a:t>
            </a:r>
          </a:p>
          <a:p>
            <a:r>
              <a:rPr lang="ru-RU" sz="1800" b="1" dirty="0">
                <a:latin typeface="+mj-lt"/>
                <a:ea typeface="+mj-ea"/>
                <a:cs typeface="+mj-cs"/>
              </a:rPr>
              <a:t>а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кты, договоры</a:t>
            </a:r>
          </a:p>
          <a:p>
            <a:endParaRPr lang="ru-RU" sz="1800" dirty="0">
              <a:latin typeface="+mj-lt"/>
              <a:ea typeface="+mj-ea"/>
              <a:cs typeface="+mj-cs"/>
            </a:endParaRPr>
          </a:p>
          <a:p>
            <a:r>
              <a:rPr lang="ru-RU" sz="2000" b="1" u="sng" dirty="0" smtClean="0">
                <a:latin typeface="+mj-lt"/>
                <a:ea typeface="+mj-ea"/>
                <a:cs typeface="+mj-cs"/>
              </a:rPr>
              <a:t>Покупная электрическая энергия:</a:t>
            </a:r>
          </a:p>
          <a:p>
            <a:r>
              <a:rPr lang="ru-RU" sz="1800" dirty="0">
                <a:latin typeface="+mj-lt"/>
                <a:ea typeface="+mj-ea"/>
                <a:cs typeface="+mj-cs"/>
              </a:rPr>
              <a:t>р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асчет с указанием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объемов покупной энергии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по уровням питающего напряжения и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цен (тарифов)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, по которым приобретается энергия;</a:t>
            </a:r>
          </a:p>
          <a:p>
            <a:r>
              <a:rPr lang="ru-RU" sz="1800" dirty="0" smtClean="0">
                <a:latin typeface="+mj-lt"/>
                <a:ea typeface="+mj-ea"/>
                <a:cs typeface="+mj-cs"/>
              </a:rPr>
              <a:t>таблица с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динамикой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цен (тарифов) покупной энергии (мощности) и объемов покупки;</a:t>
            </a:r>
          </a:p>
          <a:p>
            <a:r>
              <a:rPr lang="ru-RU" sz="1800" dirty="0" smtClean="0">
                <a:latin typeface="+mj-lt"/>
                <a:ea typeface="+mj-ea"/>
                <a:cs typeface="+mj-cs"/>
              </a:rPr>
              <a:t>копии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договоров энергоснабжения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,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актов приема-передачи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,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счетов-фактур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 и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платежных документов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 к указанным договорам за предшествующий и текущий периоды регулирования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16632"/>
            <a:ext cx="1130709" cy="11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2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5" y="244423"/>
            <a:ext cx="7658025" cy="792088"/>
          </a:xfrm>
        </p:spPr>
        <p:txBody>
          <a:bodyPr rtlCol="0"/>
          <a:lstStyle/>
          <a:p>
            <a:r>
              <a:rPr lang="ru-RU" sz="2400" b="1" dirty="0" smtClean="0">
                <a:solidFill>
                  <a:srgbClr val="000066"/>
                </a:solidFill>
              </a:rPr>
              <a:t>Перечень документов для экономического </a:t>
            </a:r>
            <a:br>
              <a:rPr lang="ru-RU" sz="2400" b="1" dirty="0" smtClean="0">
                <a:solidFill>
                  <a:srgbClr val="000066"/>
                </a:solidFill>
              </a:rPr>
            </a:br>
            <a:r>
              <a:rPr lang="ru-RU" sz="2400" b="1" dirty="0" smtClean="0">
                <a:solidFill>
                  <a:srgbClr val="000066"/>
                </a:solidFill>
              </a:rPr>
              <a:t>обоснования заявленных требований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259631" y="1236310"/>
            <a:ext cx="7514009" cy="4632678"/>
          </a:xfrm>
        </p:spPr>
        <p:txBody>
          <a:bodyPr>
            <a:normAutofit/>
          </a:bodyPr>
          <a:lstStyle/>
          <a:p>
            <a:r>
              <a:rPr lang="ru-RU" sz="2000" b="1" u="sng" dirty="0" smtClean="0">
                <a:latin typeface="+mj-lt"/>
                <a:ea typeface="+mj-ea"/>
                <a:cs typeface="+mj-cs"/>
              </a:rPr>
              <a:t>Вспомогательные материалы:</a:t>
            </a:r>
          </a:p>
          <a:p>
            <a:r>
              <a:rPr lang="ru-RU" sz="1800" dirty="0">
                <a:latin typeface="+mj-lt"/>
                <a:ea typeface="+mj-ea"/>
                <a:cs typeface="+mj-cs"/>
              </a:rPr>
              <a:t>р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асчет с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расшифровкой планируемых к закупке материалов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с указанием их номенклатуры, количества, планируемых цен;</a:t>
            </a:r>
          </a:p>
          <a:p>
            <a:r>
              <a:rPr lang="ru-RU" sz="1800" dirty="0" smtClean="0">
                <a:latin typeface="+mj-lt"/>
                <a:ea typeface="+mj-ea"/>
                <a:cs typeface="+mj-cs"/>
              </a:rPr>
              <a:t>копии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заключенных договоров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на поставку материалов в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расчетном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 периоде регулирования;</a:t>
            </a:r>
          </a:p>
          <a:p>
            <a:r>
              <a:rPr lang="ru-RU" sz="1800" dirty="0" smtClean="0">
                <a:latin typeface="+mj-lt"/>
                <a:ea typeface="+mj-ea"/>
                <a:cs typeface="+mj-cs"/>
              </a:rPr>
              <a:t>копии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заключенных договоров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на поставку материалов  в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текущем и предшествующем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 периодах регулирования с приложением копий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счетов-фактур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 поставщиков, копий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платежных документов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по этим договорам, копий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актов приема-передачи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приобретенных материалов;</a:t>
            </a:r>
          </a:p>
          <a:p>
            <a:r>
              <a:rPr lang="ru-RU" sz="1800" dirty="0" smtClean="0">
                <a:latin typeface="+mj-lt"/>
                <a:ea typeface="+mj-ea"/>
                <a:cs typeface="+mj-cs"/>
              </a:rPr>
              <a:t>копии документов, подтверждающих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проведение закупочных процедур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;</a:t>
            </a:r>
          </a:p>
          <a:p>
            <a:r>
              <a:rPr lang="ru-RU" sz="1800" dirty="0" smtClean="0">
                <a:latin typeface="+mj-lt"/>
                <a:ea typeface="+mj-ea"/>
                <a:cs typeface="+mj-cs"/>
              </a:rPr>
              <a:t>ссылки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на нормы и нормативы расхода материалов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с указанием правовых актов, регламентирующих расход материалов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pPr/>
              <a:t>6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16632"/>
            <a:ext cx="1130709" cy="11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71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1" y="244423"/>
            <a:ext cx="7514009" cy="792088"/>
          </a:xfrm>
        </p:spPr>
        <p:txBody>
          <a:bodyPr rtlCol="0"/>
          <a:lstStyle/>
          <a:p>
            <a:r>
              <a:rPr lang="ru-RU" sz="2400" b="1" dirty="0" smtClean="0">
                <a:solidFill>
                  <a:srgbClr val="000066"/>
                </a:solidFill>
              </a:rPr>
              <a:t>Перечень документов для экономического </a:t>
            </a:r>
            <a:br>
              <a:rPr lang="ru-RU" sz="2400" b="1" dirty="0" smtClean="0">
                <a:solidFill>
                  <a:srgbClr val="000066"/>
                </a:solidFill>
              </a:rPr>
            </a:br>
            <a:r>
              <a:rPr lang="ru-RU" sz="2400" b="1" dirty="0" smtClean="0">
                <a:solidFill>
                  <a:srgbClr val="000066"/>
                </a:solidFill>
              </a:rPr>
              <a:t>обоснования заявленных требований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331639" y="1236310"/>
            <a:ext cx="7442001" cy="4632678"/>
          </a:xfrm>
        </p:spPr>
        <p:txBody>
          <a:bodyPr>
            <a:normAutofit lnSpcReduction="10000"/>
          </a:bodyPr>
          <a:lstStyle/>
          <a:p>
            <a:r>
              <a:rPr lang="ru-RU" sz="2200" b="1" u="sng" dirty="0" smtClean="0">
                <a:latin typeface="+mj-lt"/>
                <a:ea typeface="+mj-ea"/>
                <a:cs typeface="+mj-cs"/>
              </a:rPr>
              <a:t>Работы и услуги производственного характера:</a:t>
            </a:r>
          </a:p>
          <a:p>
            <a:r>
              <a:rPr lang="ru-RU" sz="1900" b="1" dirty="0">
                <a:latin typeface="+mj-lt"/>
                <a:ea typeface="+mj-ea"/>
                <a:cs typeface="+mj-cs"/>
              </a:rPr>
              <a:t>р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асшифровка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 расходов 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с выделением расходов на текущий и капитальный ремонты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 и указанием номенклатуры планируемых ремонтов;</a:t>
            </a:r>
          </a:p>
          <a:p>
            <a:r>
              <a:rPr lang="ru-RU" sz="1900" b="1" dirty="0">
                <a:latin typeface="+mj-lt"/>
                <a:ea typeface="+mj-ea"/>
                <a:cs typeface="+mj-cs"/>
              </a:rPr>
              <a:t>о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тчет о фактических расходах 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за 2 предшествующих периода регулирования с выделением расходов на текущий и капитальный ремонты по номенклатуре объектов, планируемых к ремонтам в расчетном периоде регулирования;</a:t>
            </a:r>
          </a:p>
          <a:p>
            <a:r>
              <a:rPr lang="ru-RU" sz="1900" dirty="0" smtClean="0">
                <a:latin typeface="+mj-lt"/>
                <a:ea typeface="+mj-ea"/>
                <a:cs typeface="+mj-cs"/>
              </a:rPr>
              <a:t>копии 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заключенных договоров </a:t>
            </a:r>
            <a:r>
              <a:rPr lang="ru-RU" sz="1900" b="1" dirty="0">
                <a:latin typeface="+mj-lt"/>
                <a:ea typeface="+mj-ea"/>
                <a:cs typeface="+mj-cs"/>
              </a:rPr>
              <a:t>на предоставление работ (услуг) сторонними организациями </a:t>
            </a:r>
            <a:r>
              <a:rPr lang="ru-RU" sz="1900" dirty="0">
                <a:latin typeface="+mj-lt"/>
                <a:ea typeface="+mj-ea"/>
                <a:cs typeface="+mj-cs"/>
              </a:rPr>
              <a:t>на </a:t>
            </a:r>
            <a:r>
              <a:rPr lang="ru-RU" sz="1900" b="1" dirty="0">
                <a:latin typeface="+mj-lt"/>
                <a:ea typeface="+mj-ea"/>
                <a:cs typeface="+mj-cs"/>
              </a:rPr>
              <a:t>расчетный</a:t>
            </a:r>
            <a:r>
              <a:rPr lang="ru-RU" sz="1900" dirty="0">
                <a:latin typeface="+mj-lt"/>
                <a:ea typeface="+mj-ea"/>
                <a:cs typeface="+mj-cs"/>
              </a:rPr>
              <a:t> период 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регулирования;</a:t>
            </a:r>
          </a:p>
          <a:p>
            <a:r>
              <a:rPr lang="ru-RU" sz="1900" dirty="0">
                <a:latin typeface="+mj-lt"/>
                <a:ea typeface="+mj-ea"/>
                <a:cs typeface="+mj-cs"/>
              </a:rPr>
              <a:t>к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опии 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заключенных договоров на предоставление работ (услуг) сторонними организациями 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в 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текущем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 и 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предшествующем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 периодах регулирования с приложением к ним копий 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счетов-фактур поставщиков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, копий 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платежных документов 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по этим договорам, копий 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актов приема-передачи</a:t>
            </a:r>
            <a:r>
              <a:rPr lang="ru-RU" sz="1900" dirty="0" smtClean="0">
                <a:latin typeface="+mj-lt"/>
                <a:ea typeface="+mj-ea"/>
                <a:cs typeface="+mj-cs"/>
              </a:rPr>
              <a:t> выполненных работ (оказанных услуг);</a:t>
            </a:r>
          </a:p>
          <a:p>
            <a:r>
              <a:rPr lang="ru-RU" sz="1900" dirty="0" smtClean="0">
                <a:latin typeface="+mj-lt"/>
                <a:ea typeface="+mj-ea"/>
                <a:cs typeface="+mj-cs"/>
              </a:rPr>
              <a:t>копии документов, подтверждающих </a:t>
            </a:r>
            <a:r>
              <a:rPr lang="ru-RU" sz="1900" b="1" dirty="0" smtClean="0">
                <a:latin typeface="+mj-lt"/>
                <a:ea typeface="+mj-ea"/>
                <a:cs typeface="+mj-cs"/>
              </a:rPr>
              <a:t>проведение при заключении прилагаемых договоров закупочных процедур</a:t>
            </a:r>
            <a:endParaRPr lang="ru-RU" sz="1900" dirty="0">
              <a:latin typeface="+mj-lt"/>
              <a:ea typeface="+mj-ea"/>
              <a:cs typeface="+mj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pPr/>
              <a:t>7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16632"/>
            <a:ext cx="1130709" cy="11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750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39" y="244423"/>
            <a:ext cx="7442001" cy="792088"/>
          </a:xfrm>
        </p:spPr>
        <p:txBody>
          <a:bodyPr rtlCol="0"/>
          <a:lstStyle/>
          <a:p>
            <a:r>
              <a:rPr lang="ru-RU" sz="2400" b="1" dirty="0" smtClean="0">
                <a:solidFill>
                  <a:srgbClr val="000066"/>
                </a:solidFill>
              </a:rPr>
              <a:t>Перечень документов для экономического </a:t>
            </a:r>
            <a:br>
              <a:rPr lang="ru-RU" sz="2400" b="1" dirty="0" smtClean="0">
                <a:solidFill>
                  <a:srgbClr val="000066"/>
                </a:solidFill>
              </a:rPr>
            </a:br>
            <a:r>
              <a:rPr lang="ru-RU" sz="2400" b="1" dirty="0" smtClean="0">
                <a:solidFill>
                  <a:srgbClr val="000066"/>
                </a:solidFill>
              </a:rPr>
              <a:t>обоснования заявленных требований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403647" y="1236310"/>
            <a:ext cx="7369993" cy="4632678"/>
          </a:xfrm>
        </p:spPr>
        <p:txBody>
          <a:bodyPr>
            <a:normAutofit fontScale="92500" lnSpcReduction="10000"/>
          </a:bodyPr>
          <a:lstStyle/>
          <a:p>
            <a:r>
              <a:rPr lang="ru-RU" sz="2400" b="1" u="sng" dirty="0" smtClean="0">
                <a:latin typeface="+mj-lt"/>
                <a:ea typeface="+mj-ea"/>
                <a:cs typeface="+mj-cs"/>
              </a:rPr>
              <a:t>Фонд оплаты труда:</a:t>
            </a:r>
          </a:p>
          <a:p>
            <a:r>
              <a:rPr lang="ru-RU" sz="1800" b="1" dirty="0">
                <a:latin typeface="+mj-lt"/>
                <a:ea typeface="+mj-ea"/>
                <a:cs typeface="+mj-cs"/>
              </a:rPr>
              <a:t>ш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татное расписание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с указанием в нем ступеней (разрядов) по оплате труда работников организации;</a:t>
            </a:r>
          </a:p>
          <a:p>
            <a:r>
              <a:rPr lang="ru-RU" sz="1800" b="1" dirty="0" smtClean="0">
                <a:latin typeface="+mj-lt"/>
                <a:ea typeface="+mj-ea"/>
                <a:cs typeface="+mj-cs"/>
              </a:rPr>
              <a:t>коллективный договор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и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положение о премировании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работников и руководителей  (при наличии);</a:t>
            </a:r>
          </a:p>
          <a:p>
            <a:r>
              <a:rPr lang="ru-RU" sz="1800" dirty="0" smtClean="0">
                <a:latin typeface="+mj-lt"/>
                <a:ea typeface="+mj-ea"/>
                <a:cs typeface="+mj-cs"/>
              </a:rPr>
              <a:t>расчет средней ступени по оплате труда (среднего разряда работников) и среднего тарифного коэффициента;</a:t>
            </a:r>
          </a:p>
          <a:p>
            <a:r>
              <a:rPr lang="ru-RU" sz="1800" dirty="0">
                <a:latin typeface="+mj-lt"/>
                <a:ea typeface="+mj-ea"/>
                <a:cs typeface="+mj-cs"/>
              </a:rPr>
              <a:t>р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асчет процента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выплат, связанных с условиями труда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;</a:t>
            </a:r>
          </a:p>
          <a:p>
            <a:r>
              <a:rPr lang="ru-RU" sz="1800" dirty="0" smtClean="0">
                <a:latin typeface="+mj-lt"/>
                <a:ea typeface="+mj-ea"/>
                <a:cs typeface="+mj-cs"/>
              </a:rPr>
              <a:t>расчет процента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выплат за основные результаты ФХД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;</a:t>
            </a:r>
          </a:p>
          <a:p>
            <a:r>
              <a:rPr lang="ru-RU" sz="1800" dirty="0">
                <a:latin typeface="+mj-lt"/>
                <a:ea typeface="+mj-ea"/>
                <a:cs typeface="+mj-cs"/>
              </a:rPr>
              <a:t>р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асчет процента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вознаграждений за выслугу лет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;</a:t>
            </a:r>
          </a:p>
          <a:p>
            <a:r>
              <a:rPr lang="ru-RU" sz="1800" dirty="0">
                <a:latin typeface="+mj-lt"/>
                <a:ea typeface="+mj-ea"/>
                <a:cs typeface="+mj-cs"/>
              </a:rPr>
              <a:t>р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асчет процента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вознаграждений, планируемого к выплате по итогам работы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;</a:t>
            </a:r>
          </a:p>
          <a:p>
            <a:r>
              <a:rPr lang="ru-RU" sz="1800" b="1" dirty="0">
                <a:latin typeface="+mj-lt"/>
                <a:ea typeface="+mj-ea"/>
                <a:cs typeface="+mj-cs"/>
              </a:rPr>
              <a:t>сведения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о численности</a:t>
            </a:r>
            <a:r>
              <a:rPr lang="ru-RU" sz="1800" b="1" dirty="0">
                <a:latin typeface="+mj-lt"/>
                <a:ea typeface="+mj-ea"/>
                <a:cs typeface="+mj-cs"/>
              </a:rPr>
              <a:t>, заработной плате и движении работников</a:t>
            </a:r>
            <a:r>
              <a:rPr lang="ru-RU" sz="1800" dirty="0">
                <a:latin typeface="+mj-lt"/>
                <a:ea typeface="+mj-ea"/>
                <a:cs typeface="+mj-cs"/>
              </a:rPr>
              <a:t> или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сведения </a:t>
            </a:r>
            <a:r>
              <a:rPr lang="ru-RU" sz="1800" b="1" dirty="0">
                <a:latin typeface="+mj-lt"/>
                <a:ea typeface="+mj-ea"/>
                <a:cs typeface="+mj-cs"/>
              </a:rPr>
              <a:t>о численности и заработной плате </a:t>
            </a:r>
            <a:r>
              <a:rPr lang="ru-RU" sz="1800" b="1" dirty="0" smtClean="0">
                <a:latin typeface="+mj-lt"/>
                <a:ea typeface="+mj-ea"/>
                <a:cs typeface="+mj-cs"/>
              </a:rPr>
              <a:t>работников </a:t>
            </a:r>
            <a:r>
              <a:rPr lang="ru-RU" sz="1800" b="1" dirty="0">
                <a:latin typeface="+mj-lt"/>
                <a:ea typeface="+mj-ea"/>
                <a:cs typeface="+mj-cs"/>
              </a:rPr>
              <a:t>по видам деятельности</a:t>
            </a:r>
            <a:r>
              <a:rPr lang="ru-RU" sz="1800" dirty="0">
                <a:latin typeface="+mj-lt"/>
                <a:ea typeface="+mj-ea"/>
                <a:cs typeface="+mj-cs"/>
              </a:rPr>
              <a:t> – по формам,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утверждаемым </a:t>
            </a:r>
            <a:r>
              <a:rPr lang="ru-RU" sz="1800" dirty="0">
                <a:latin typeface="+mj-lt"/>
                <a:ea typeface="+mj-ea"/>
                <a:cs typeface="+mj-cs"/>
              </a:rPr>
              <a:t>Федеральной службой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государственной статистики </a:t>
            </a:r>
            <a:r>
              <a:rPr lang="ru-RU" sz="1800" dirty="0">
                <a:latin typeface="+mj-lt"/>
                <a:ea typeface="+mj-ea"/>
                <a:cs typeface="+mj-cs"/>
              </a:rPr>
              <a:t>(месячные формы за 2 предшествующих периода регулирования и истекшие месяцы 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текущего </a:t>
            </a:r>
            <a:r>
              <a:rPr lang="ru-RU" sz="1800" dirty="0">
                <a:latin typeface="+mj-lt"/>
                <a:ea typeface="+mj-ea"/>
                <a:cs typeface="+mj-cs"/>
              </a:rPr>
              <a:t>периода регулирования</a:t>
            </a:r>
            <a:r>
              <a:rPr lang="ru-RU" sz="1800" dirty="0" smtClean="0">
                <a:latin typeface="+mj-lt"/>
                <a:ea typeface="+mj-ea"/>
                <a:cs typeface="+mj-cs"/>
              </a:rPr>
              <a:t>)</a:t>
            </a:r>
            <a:endParaRPr lang="ru-RU" sz="1800" dirty="0">
              <a:latin typeface="+mj-lt"/>
              <a:ea typeface="+mj-ea"/>
              <a:cs typeface="+mj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pPr/>
              <a:t>8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16632"/>
            <a:ext cx="1130709" cy="11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335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39" y="244423"/>
            <a:ext cx="7442001" cy="792088"/>
          </a:xfrm>
        </p:spPr>
        <p:txBody>
          <a:bodyPr rtlCol="0"/>
          <a:lstStyle/>
          <a:p>
            <a:r>
              <a:rPr lang="ru-RU" sz="2400" b="1" dirty="0" smtClean="0">
                <a:solidFill>
                  <a:srgbClr val="000066"/>
                </a:solidFill>
              </a:rPr>
              <a:t>Перечень документов для экономического </a:t>
            </a:r>
            <a:br>
              <a:rPr lang="ru-RU" sz="2400" b="1" dirty="0" smtClean="0">
                <a:solidFill>
                  <a:srgbClr val="000066"/>
                </a:solidFill>
              </a:rPr>
            </a:br>
            <a:r>
              <a:rPr lang="ru-RU" sz="2400" b="1" dirty="0" smtClean="0">
                <a:solidFill>
                  <a:srgbClr val="000066"/>
                </a:solidFill>
              </a:rPr>
              <a:t>обоснования заявленных требований</a:t>
            </a:r>
            <a:endParaRPr lang="ru-RU" sz="2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187623" y="1236310"/>
            <a:ext cx="7586017" cy="4632678"/>
          </a:xfrm>
        </p:spPr>
        <p:txBody>
          <a:bodyPr>
            <a:noAutofit/>
          </a:bodyPr>
          <a:lstStyle/>
          <a:p>
            <a:r>
              <a:rPr lang="ru-RU" sz="1700" b="1" u="sng" dirty="0" smtClean="0">
                <a:latin typeface="+mj-lt"/>
                <a:ea typeface="+mj-ea"/>
                <a:cs typeface="+mj-cs"/>
              </a:rPr>
              <a:t>Отчисления на социальные нужды (страховые взносы):</a:t>
            </a:r>
          </a:p>
          <a:p>
            <a:r>
              <a:rPr lang="ru-RU" sz="1700" dirty="0">
                <a:latin typeface="+mj-lt"/>
                <a:ea typeface="+mj-ea"/>
                <a:cs typeface="+mj-cs"/>
              </a:rPr>
              <a:t>р</a:t>
            </a:r>
            <a:r>
              <a:rPr lang="ru-RU" sz="1700" dirty="0" smtClean="0">
                <a:latin typeface="+mj-lt"/>
                <a:ea typeface="+mj-ea"/>
                <a:cs typeface="+mj-cs"/>
              </a:rPr>
              <a:t>асчет размера </a:t>
            </a:r>
            <a:r>
              <a:rPr lang="ru-RU" sz="1700" b="1" dirty="0" smtClean="0">
                <a:latin typeface="+mj-lt"/>
                <a:ea typeface="+mj-ea"/>
                <a:cs typeface="+mj-cs"/>
              </a:rPr>
              <a:t>страховых взносов </a:t>
            </a:r>
            <a:r>
              <a:rPr lang="ru-RU" sz="1700" dirty="0" smtClean="0">
                <a:latin typeface="+mj-lt"/>
                <a:ea typeface="+mj-ea"/>
                <a:cs typeface="+mj-cs"/>
              </a:rPr>
              <a:t>на обязательное пенсионное страхование </a:t>
            </a:r>
            <a:r>
              <a:rPr lang="ru-RU" sz="1700" b="1" dirty="0" smtClean="0">
                <a:latin typeface="+mj-lt"/>
                <a:ea typeface="+mj-ea"/>
                <a:cs typeface="+mj-cs"/>
              </a:rPr>
              <a:t>в Пенсионный фонд РФ</a:t>
            </a:r>
            <a:r>
              <a:rPr lang="ru-RU" sz="1700" dirty="0" smtClean="0">
                <a:latin typeface="+mj-lt"/>
                <a:ea typeface="+mj-ea"/>
                <a:cs typeface="+mj-cs"/>
              </a:rPr>
              <a:t>, </a:t>
            </a:r>
            <a:r>
              <a:rPr lang="ru-RU" sz="1700" b="1" dirty="0" smtClean="0">
                <a:latin typeface="+mj-lt"/>
                <a:ea typeface="+mj-ea"/>
                <a:cs typeface="+mj-cs"/>
              </a:rPr>
              <a:t>страховых взносов </a:t>
            </a:r>
            <a:r>
              <a:rPr lang="ru-RU" sz="1700" dirty="0" smtClean="0">
                <a:latin typeface="+mj-lt"/>
                <a:ea typeface="+mj-ea"/>
                <a:cs typeface="+mj-cs"/>
              </a:rPr>
              <a:t>на обязательное </a:t>
            </a:r>
            <a:r>
              <a:rPr lang="ru-RU" sz="1700" b="1" dirty="0" smtClean="0">
                <a:latin typeface="+mj-lt"/>
                <a:ea typeface="+mj-ea"/>
                <a:cs typeface="+mj-cs"/>
              </a:rPr>
              <a:t>медицинское страхование </a:t>
            </a:r>
            <a:r>
              <a:rPr lang="ru-RU" sz="1700" dirty="0" smtClean="0">
                <a:latin typeface="+mj-lt"/>
                <a:ea typeface="+mj-ea"/>
                <a:cs typeface="+mj-cs"/>
              </a:rPr>
              <a:t>в Федеральный фонд обязательного медицинского страхования плательщиками страховых взносов, производящими выплаты и иные вознаграждения физическим лицам (на расчетный период регулирования), выполненный на основании </a:t>
            </a:r>
            <a:r>
              <a:rPr lang="ru-RU" sz="1700" dirty="0" err="1" smtClean="0">
                <a:latin typeface="+mj-lt"/>
                <a:ea typeface="+mj-ea"/>
                <a:cs typeface="+mj-cs"/>
              </a:rPr>
              <a:t>стреднегодового</a:t>
            </a:r>
            <a:r>
              <a:rPr lang="ru-RU" sz="1700" dirty="0" smtClean="0">
                <a:latin typeface="+mj-lt"/>
                <a:ea typeface="+mj-ea"/>
                <a:cs typeface="+mj-cs"/>
              </a:rPr>
              <a:t> дохода каждой должности согласно штатному расписанию;</a:t>
            </a:r>
          </a:p>
          <a:p>
            <a:r>
              <a:rPr lang="ru-RU" sz="1700" b="1" dirty="0">
                <a:latin typeface="+mj-lt"/>
                <a:ea typeface="+mj-ea"/>
                <a:cs typeface="+mj-cs"/>
              </a:rPr>
              <a:t>р</a:t>
            </a:r>
            <a:r>
              <a:rPr lang="ru-RU" sz="1700" b="1" dirty="0" smtClean="0">
                <a:latin typeface="+mj-lt"/>
                <a:ea typeface="+mj-ea"/>
                <a:cs typeface="+mj-cs"/>
              </a:rPr>
              <a:t>асчет по начисленным и уплаченным </a:t>
            </a:r>
            <a:r>
              <a:rPr lang="ru-RU" sz="1700" b="1" dirty="0">
                <a:latin typeface="+mj-lt"/>
                <a:ea typeface="+mj-ea"/>
                <a:cs typeface="+mj-cs"/>
              </a:rPr>
              <a:t>страховым </a:t>
            </a:r>
            <a:r>
              <a:rPr lang="ru-RU" sz="1700" b="1" dirty="0" smtClean="0">
                <a:latin typeface="+mj-lt"/>
                <a:ea typeface="+mj-ea"/>
                <a:cs typeface="+mj-cs"/>
              </a:rPr>
              <a:t>взносам </a:t>
            </a:r>
            <a:r>
              <a:rPr lang="ru-RU" sz="1700" dirty="0" smtClean="0">
                <a:latin typeface="+mj-lt"/>
                <a:ea typeface="+mj-ea"/>
                <a:cs typeface="+mj-cs"/>
              </a:rPr>
              <a:t>на </a:t>
            </a:r>
            <a:r>
              <a:rPr lang="ru-RU" sz="1700" dirty="0">
                <a:latin typeface="+mj-lt"/>
                <a:ea typeface="+mj-ea"/>
                <a:cs typeface="+mj-cs"/>
              </a:rPr>
              <a:t>обязательное пенсионное страхование в Пенсионный фонд РФ, страховых взносов на обязательное медицинское страхование в Федеральный фонд обязательного медицинского страхования </a:t>
            </a:r>
            <a:r>
              <a:rPr lang="ru-RU" sz="1700" dirty="0" smtClean="0">
                <a:latin typeface="+mj-lt"/>
                <a:ea typeface="+mj-ea"/>
                <a:cs typeface="+mj-cs"/>
              </a:rPr>
              <a:t>и территориальные фонды обязательного медицинского страхования плательщиками страховых взносов, производящими выплаты и иные вознаграждения физическим лицам, - по форме, утвержденной </a:t>
            </a:r>
            <a:r>
              <a:rPr lang="ru-RU" sz="1700" dirty="0" err="1" smtClean="0">
                <a:latin typeface="+mj-lt"/>
                <a:ea typeface="+mj-ea"/>
                <a:cs typeface="+mj-cs"/>
              </a:rPr>
              <a:t>Минздравсоцразвития</a:t>
            </a:r>
            <a:r>
              <a:rPr lang="ru-RU" sz="1700" dirty="0" smtClean="0">
                <a:latin typeface="+mj-lt"/>
                <a:ea typeface="+mj-ea"/>
                <a:cs typeface="+mj-cs"/>
              </a:rPr>
              <a:t> России (за 2 предшествующих года);</a:t>
            </a:r>
          </a:p>
          <a:p>
            <a:r>
              <a:rPr lang="ru-RU" sz="1700" dirty="0" smtClean="0">
                <a:latin typeface="+mj-lt"/>
                <a:ea typeface="+mj-ea"/>
                <a:cs typeface="+mj-cs"/>
              </a:rPr>
              <a:t>уведомление </a:t>
            </a:r>
            <a:r>
              <a:rPr lang="ru-RU" sz="1700" b="1" dirty="0" smtClean="0">
                <a:latin typeface="+mj-lt"/>
                <a:ea typeface="+mj-ea"/>
                <a:cs typeface="+mj-cs"/>
              </a:rPr>
              <a:t>о размере страховых взносов </a:t>
            </a:r>
            <a:r>
              <a:rPr lang="ru-RU" sz="1700" dirty="0" smtClean="0">
                <a:latin typeface="+mj-lt"/>
                <a:ea typeface="+mj-ea"/>
                <a:cs typeface="+mj-cs"/>
              </a:rPr>
              <a:t>на обязательное социальное страхование </a:t>
            </a:r>
            <a:r>
              <a:rPr lang="ru-RU" sz="1700" b="1" dirty="0" smtClean="0">
                <a:latin typeface="+mj-lt"/>
                <a:ea typeface="+mj-ea"/>
                <a:cs typeface="+mj-cs"/>
              </a:rPr>
              <a:t>от несчастных случаев на производстве и профессиональных заболеваний</a:t>
            </a:r>
            <a:r>
              <a:rPr lang="ru-RU" sz="1700" dirty="0" smtClean="0">
                <a:latin typeface="+mj-lt"/>
                <a:ea typeface="+mj-ea"/>
                <a:cs typeface="+mj-cs"/>
              </a:rPr>
              <a:t> по форме, утвержденной Министерством труда и социальной защиты РФ</a:t>
            </a:r>
            <a:endParaRPr lang="ru-RU" sz="1700" dirty="0">
              <a:latin typeface="+mj-lt"/>
              <a:ea typeface="+mj-ea"/>
              <a:cs typeface="+mj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26DC6-2DC4-452B-B163-FE3FF404720D}" type="slidenum">
              <a:rPr lang="ru-RU" smtClean="0"/>
              <a:pPr/>
              <a:t>9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16632"/>
            <a:ext cx="1130709" cy="11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593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Цифровизация ТР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C80FAF7-F941-4D3E-A3C3-283A611079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9220E13-D325-4A9E-AA7A-0D1409275EB9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40262f94-9f35-4ac3-9a90-690165a166b7"/>
    <ds:schemaRef ds:uri="a4f35948-e619-41b3-aa29-22878b09cfd2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02F2BE50-DDB3-465B-A26E-975A276D43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Цифровизация ТР</Template>
  <TotalTime>2676</TotalTime>
  <Words>2426</Words>
  <Application>Microsoft Office PowerPoint</Application>
  <PresentationFormat>Экран (4:3)</PresentationFormat>
  <Paragraphs>196</Paragraphs>
  <Slides>20</Slides>
  <Notes>20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8" baseType="lpstr">
      <vt:lpstr>Arial</vt:lpstr>
      <vt:lpstr>Arial Black</vt:lpstr>
      <vt:lpstr>Arial Narrow</vt:lpstr>
      <vt:lpstr>Calibri</vt:lpstr>
      <vt:lpstr>Calibri Light</vt:lpstr>
      <vt:lpstr>Franklin Gothic Medium</vt:lpstr>
      <vt:lpstr>Georgia</vt:lpstr>
      <vt:lpstr>Цифровизация ТР</vt:lpstr>
      <vt:lpstr>Презентация PowerPoint</vt:lpstr>
      <vt:lpstr>Основы формирования тарифов на водоснабжение и водоотведение</vt:lpstr>
      <vt:lpstr>Основные изменения в законодательстве  в 2020 году</vt:lpstr>
      <vt:lpstr>Тарифная кампания 2022</vt:lpstr>
      <vt:lpstr>Перечень документов для экономического  обоснования заявленных требований</vt:lpstr>
      <vt:lpstr>Перечень документов для экономического  обоснования заявленных требований</vt:lpstr>
      <vt:lpstr>Перечень документов для экономического  обоснования заявленных требований</vt:lpstr>
      <vt:lpstr>Перечень документов для экономического  обоснования заявленных требований</vt:lpstr>
      <vt:lpstr>Перечень документов для экономического  обоснования заявленных требований</vt:lpstr>
      <vt:lpstr>Перечень документов для экономического  обоснования заявленных требований</vt:lpstr>
      <vt:lpstr>Перечень документов для экономического  обоснования заявленных требований</vt:lpstr>
      <vt:lpstr>Перечень документов для экономического  обоснования заявленных требований</vt:lpstr>
      <vt:lpstr>Перечень документов для экономического  обоснования заявленных требований</vt:lpstr>
      <vt:lpstr>Перечень документов для экономического  обоснования заявленных требований</vt:lpstr>
      <vt:lpstr>Перечень документов для экономического  обоснования заявленных требований</vt:lpstr>
      <vt:lpstr>Перечень документов для экономического  обоснования заявленных требований</vt:lpstr>
      <vt:lpstr>Перечень документов для экономического  обоснования заявленных требований</vt:lpstr>
      <vt:lpstr>Перечень документов для экономического  обоснования заявленных требований</vt:lpstr>
      <vt:lpstr>Перечень документов для экономического  обоснования заявленных требований</vt:lpstr>
      <vt:lpstr>График приема документов в сфере водоснабжения и водоотведения размещен на сайте Госкомитета в разделе «Тарифная кампания 2022»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Макет заголовка</dc:title>
  <dc:creator>Хабибуллина Лариса Васильевна</dc:creator>
  <cp:lastModifiedBy>Белалеева Нафися Равилевна</cp:lastModifiedBy>
  <cp:revision>139</cp:revision>
  <cp:lastPrinted>2020-03-11T11:25:15Z</cp:lastPrinted>
  <dcterms:created xsi:type="dcterms:W3CDTF">2018-03-15T08:53:53Z</dcterms:created>
  <dcterms:modified xsi:type="dcterms:W3CDTF">2021-03-15T12:31:01Z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