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78" r:id="rId2"/>
    <p:sldId id="435" r:id="rId3"/>
    <p:sldId id="433" r:id="rId4"/>
    <p:sldId id="434" r:id="rId5"/>
    <p:sldId id="414" r:id="rId6"/>
    <p:sldId id="374" r:id="rId7"/>
    <p:sldId id="421" r:id="rId8"/>
    <p:sldId id="432" r:id="rId9"/>
  </p:sldIdLst>
  <p:sldSz cx="9144000" cy="6858000" type="screen4x3"/>
  <p:notesSz cx="6669088" cy="9928225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_AlbionicNr" pitchFamily="34" charset="-52"/>
      <p:bold r:id="rId15"/>
    </p:embeddedFont>
    <p:embeddedFont>
      <p:font typeface="Arial Narrow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A6D86E"/>
    <a:srgbClr val="0065B0"/>
    <a:srgbClr val="600000"/>
    <a:srgbClr val="FF9933"/>
    <a:srgbClr val="FFFFAB"/>
    <a:srgbClr val="DEFFBD"/>
    <a:srgbClr val="9ED1D6"/>
    <a:srgbClr val="CCFF99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0" autoAdjust="0"/>
    <p:restoredTop sz="99870" autoAdjust="0"/>
  </p:normalViewPr>
  <p:slideViewPr>
    <p:cSldViewPr snapToGrid="0">
      <p:cViewPr varScale="1">
        <p:scale>
          <a:sx n="78" d="100"/>
          <a:sy n="78" d="100"/>
        </p:scale>
        <p:origin x="-1238" y="-77"/>
      </p:cViewPr>
      <p:guideLst>
        <p:guide orient="horz" pos="868"/>
        <p:guide pos="24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A00853F1-D2F5-445E-973A-9E532F3A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07CC-0742-4D0A-B1E9-5BDE8221D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1598-3ADD-471E-B2A4-DF8779DFA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AA0D-2FD0-46B5-B1C3-9319250B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9E04-D694-4648-B40B-000C612D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B349-1A85-41EA-BE1A-BE550C07A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1A93-D1AE-4C55-975C-8622CC9B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9C7-EC3E-41BC-B845-E41C469B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1455-FA9B-4140-A27B-79FB0C9B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117-603E-46D6-AF1E-68F04C1C1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F015-E2B3-419F-997C-CFF422782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D2BA-392D-4731-85FC-CB6893A90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0870-DAE0-495C-A70F-01DBF0E1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3817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pPr>
              <a:defRPr/>
            </a:pPr>
            <a:fld id="{B6F2239D-1975-47F4-B4B0-58A34CE9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hyperlink" Target="mailto:office@cni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5386259"/>
            <a:ext cx="9144000" cy="1061829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79600" indent="-1879600" algn="l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600000"/>
                </a:solidFill>
                <a:latin typeface="a_AlbionicNr" pitchFamily="34" charset="-52"/>
                <a:cs typeface="Times New Roman" pitchFamily="18" charset="0"/>
              </a:rPr>
              <a:t>Выступающий:</a:t>
            </a:r>
            <a:r>
              <a:rPr lang="ru-RU" sz="2100" b="1" dirty="0" smtClean="0">
                <a:latin typeface="a_AlbionicNr" pitchFamily="34" charset="-52"/>
                <a:cs typeface="Times New Roman" pitchFamily="18" charset="0"/>
              </a:rPr>
              <a:t>	</a:t>
            </a:r>
          </a:p>
          <a:p>
            <a:pPr algn="l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Times New Roman" pitchFamily="18" charset="0"/>
              </a:rPr>
              <a:t>ХМЕЛЬНИКОВ БОРИС ВАДИМОВИЧ — </a:t>
            </a:r>
            <a:b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Times New Roman" pitchFamily="18" charset="0"/>
              </a:rPr>
              <a:t>Генеральный директор Центра муниципальной экономики</a:t>
            </a:r>
          </a:p>
        </p:txBody>
      </p:sp>
      <p:pic>
        <p:nvPicPr>
          <p:cNvPr id="11" name="Рисунок 10" descr="логоти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90" y="179388"/>
            <a:ext cx="7905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1334307"/>
            <a:ext cx="9144000" cy="3000821"/>
          </a:xfrm>
          <a:prstGeom prst="rect">
            <a:avLst/>
          </a:prstGeom>
          <a:solidFill>
            <a:srgbClr val="FFFFA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VI</a:t>
            </a:r>
            <a:r>
              <a:rPr lang="ru-RU" sz="28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 Всероссийский практический семинар</a:t>
            </a:r>
          </a:p>
          <a:p>
            <a:pPr algn="ctr">
              <a:spcBef>
                <a:spcPts val="1000"/>
              </a:spcBef>
            </a:pPr>
            <a:r>
              <a:rPr lang="ru-RU" sz="34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«ГОСУДАРСТВЕННАЯ ПОЛИТИКА </a:t>
            </a:r>
            <a:br>
              <a:rPr lang="ru-RU" sz="34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В ОБЛАСТИ ТАРИФНОГО РЕГУЛИРОВАНИЯ </a:t>
            </a:r>
            <a:br>
              <a:rPr lang="ru-RU" sz="34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И РЕФОРМИРОВАНИЯ ОРГАНИЗАЦИЙ ЖКХ»</a:t>
            </a:r>
            <a:r>
              <a:rPr lang="ru-RU" sz="36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26-27 марта 2015 г., г.Москва</a:t>
            </a:r>
          </a:p>
          <a:p>
            <a:pPr algn="ctr">
              <a:spcBef>
                <a:spcPts val="1000"/>
              </a:spcBef>
            </a:pPr>
            <a:endParaRPr lang="ru-RU" sz="100" b="1" dirty="0" smtClean="0">
              <a:solidFill>
                <a:srgbClr val="002060"/>
              </a:solidFill>
              <a:latin typeface="a_AlbionicNr" pitchFamily="34" charset="-52"/>
              <a:cs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325945"/>
            <a:ext cx="9144000" cy="1061829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79600" indent="-1879600" algn="l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600000"/>
                </a:solidFill>
                <a:latin typeface="a_AlbionicNr" pitchFamily="34" charset="-52"/>
                <a:cs typeface="Times New Roman" pitchFamily="18" charset="0"/>
              </a:rPr>
              <a:t>Тема выступления:</a:t>
            </a:r>
            <a:r>
              <a:rPr lang="ru-RU" sz="2100" b="1" dirty="0" smtClean="0">
                <a:latin typeface="a_AlbionicNr" pitchFamily="34" charset="-52"/>
                <a:cs typeface="Times New Roman" pitchFamily="18" charset="0"/>
              </a:rPr>
              <a:t>	</a:t>
            </a:r>
          </a:p>
          <a:p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«Модернизация коммунальной инфраструктуры: комплексное развитие </a:t>
            </a:r>
            <a:b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или отраслевой лоббизм»</a:t>
            </a:r>
            <a:endParaRPr lang="ru-RU" sz="21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6381750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pic>
        <p:nvPicPr>
          <p:cNvPr id="9" name="Рисунок 8" descr="карта00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807396" y="2157298"/>
            <a:ext cx="7412477" cy="42324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5839" y="151098"/>
            <a:ext cx="8171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Практический опыт Центра муниципальной экономики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по разработке программ комплексного развития систем коммунальной инфраструктуры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_AlbionicNr" pitchFamily="34" charset="-5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13" y="2062263"/>
            <a:ext cx="245259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1. Столицы субъектов</a:t>
            </a:r>
            <a:b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</a:br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Российской Федерации:</a:t>
            </a:r>
          </a:p>
          <a:p>
            <a:pPr algn="ctr"/>
            <a:endParaRPr lang="ru-RU" sz="1900" b="1" dirty="0" smtClean="0">
              <a:solidFill>
                <a:srgbClr val="600000"/>
              </a:solidFill>
              <a:latin typeface="a_AlbionicNr" pitchFamily="34" charset="-52"/>
            </a:endParaRPr>
          </a:p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Волгоград</a:t>
            </a:r>
          </a:p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Курск</a:t>
            </a:r>
          </a:p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Магадан</a:t>
            </a:r>
          </a:p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Пермь</a:t>
            </a:r>
          </a:p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a_AlbionicNr" pitchFamily="34" charset="-52"/>
              </a:rPr>
              <a:t>Смоленск</a:t>
            </a:r>
            <a:endParaRPr lang="ru-RU" sz="1900" b="1" dirty="0">
              <a:solidFill>
                <a:srgbClr val="600000"/>
              </a:solidFill>
              <a:latin typeface="a_AlbionicNr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2202" y="2110901"/>
            <a:ext cx="23937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_AlbionicNr" pitchFamily="34" charset="-52"/>
              </a:rPr>
              <a:t>2. </a:t>
            </a:r>
            <a:r>
              <a:rPr lang="ru-RU" sz="1900" b="1" dirty="0" err="1" smtClean="0">
                <a:solidFill>
                  <a:srgbClr val="C00000"/>
                </a:solidFill>
                <a:latin typeface="a_AlbionicNr" pitchFamily="34" charset="-52"/>
              </a:rPr>
              <a:t>Города-миллионники</a:t>
            </a:r>
            <a:r>
              <a:rPr lang="ru-RU" sz="1900" b="1" dirty="0" smtClean="0">
                <a:solidFill>
                  <a:srgbClr val="C00000"/>
                </a:solidFill>
                <a:latin typeface="a_AlbionicNr" pitchFamily="34" charset="-52"/>
              </a:rPr>
              <a:t>:</a:t>
            </a:r>
          </a:p>
          <a:p>
            <a:pPr algn="ctr"/>
            <a:endParaRPr lang="ru-RU" sz="1900" b="1" dirty="0" smtClean="0">
              <a:solidFill>
                <a:srgbClr val="C00000"/>
              </a:solidFill>
              <a:latin typeface="a_AlbionicNr" pitchFamily="34" charset="-52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_AlbionicNr" pitchFamily="34" charset="-52"/>
              </a:rPr>
              <a:t>Волгоград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_AlbionicNr" pitchFamily="34" charset="-52"/>
              </a:rPr>
              <a:t>Пермь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1917" y="2110901"/>
            <a:ext cx="157671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589A"/>
                </a:solidFill>
                <a:latin typeface="a_AlbionicNr" pitchFamily="34" charset="-52"/>
              </a:rPr>
              <a:t>3. Моногорода:</a:t>
            </a:r>
          </a:p>
          <a:p>
            <a:pPr algn="ctr"/>
            <a:endParaRPr lang="ru-RU" sz="1900" b="1" dirty="0" smtClean="0">
              <a:solidFill>
                <a:srgbClr val="00589A"/>
              </a:solidFill>
              <a:latin typeface="a_AlbionicNr" pitchFamily="34" charset="-52"/>
            </a:endParaRPr>
          </a:p>
          <a:p>
            <a:pPr algn="ctr"/>
            <a:r>
              <a:rPr lang="ru-RU" sz="1900" b="1" dirty="0" smtClean="0">
                <a:solidFill>
                  <a:srgbClr val="00589A"/>
                </a:solidFill>
                <a:latin typeface="a_AlbionicNr" pitchFamily="34" charset="-52"/>
              </a:rPr>
              <a:t>Гуково</a:t>
            </a:r>
          </a:p>
          <a:p>
            <a:pPr algn="ctr"/>
            <a:r>
              <a:rPr lang="ru-RU" sz="1900" b="1" dirty="0" smtClean="0">
                <a:solidFill>
                  <a:srgbClr val="00589A"/>
                </a:solidFill>
                <a:latin typeface="a_AlbionicNr" pitchFamily="34" charset="-52"/>
              </a:rPr>
              <a:t>Тольятти</a:t>
            </a:r>
          </a:p>
          <a:p>
            <a:pPr algn="ctr"/>
            <a:r>
              <a:rPr lang="ru-RU" sz="1900" b="1" dirty="0" smtClean="0">
                <a:solidFill>
                  <a:srgbClr val="00589A"/>
                </a:solidFill>
                <a:latin typeface="a_AlbionicNr" pitchFamily="34" charset="-52"/>
              </a:rPr>
              <a:t>Чапаевск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5727" y="2110901"/>
            <a:ext cx="93500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</a:rPr>
              <a:t>4. ЗАТО:</a:t>
            </a:r>
          </a:p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</a:rPr>
              <a:t> </a:t>
            </a:r>
          </a:p>
          <a:p>
            <a:pPr algn="ctr"/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</a:rPr>
              <a:t>Северск</a:t>
            </a:r>
            <a:endParaRPr lang="ru-RU" sz="1900" b="1" dirty="0" smtClean="0">
              <a:solidFill>
                <a:schemeClr val="accent6">
                  <a:lumMod val="50000"/>
                </a:schemeClr>
              </a:solidFill>
              <a:latin typeface="a_AlbionicNr" pitchFamily="34" charset="-5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1246495"/>
          </a:xfrm>
          <a:prstGeom prst="rect">
            <a:avLst/>
          </a:prstGeom>
          <a:solidFill>
            <a:srgbClr val="FFFFAB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180000" algn="ctr"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Схемы ресурсоснабжения в существующем виде </a:t>
            </a:r>
            <a:b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не обеспечивают комплексное развитие систем коммунальной инфраструктуры</a:t>
            </a:r>
            <a:endParaRPr lang="ru-RU" sz="2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pic>
        <p:nvPicPr>
          <p:cNvPr id="28" name="Рисунок 27" descr="64303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394" y="1506582"/>
            <a:ext cx="7013642" cy="48996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44849" y="2665382"/>
            <a:ext cx="195181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Программа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комплексного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развития</a:t>
            </a:r>
            <a:endParaRPr lang="ru-RU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3281" y="1955261"/>
            <a:ext cx="219964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>
                <a:latin typeface="Arial Narrow" pitchFamily="34" charset="0"/>
              </a:rPr>
              <a:t>схемы </a:t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электрической сети</a:t>
            </a:r>
          </a:p>
          <a:p>
            <a:pPr algn="ctr"/>
            <a:r>
              <a:rPr lang="ru-RU" sz="1500" b="1" i="1" dirty="0" smtClean="0">
                <a:latin typeface="Arial Narrow" pitchFamily="34" charset="0"/>
              </a:rPr>
              <a:t>+</a:t>
            </a:r>
          </a:p>
          <a:p>
            <a:pPr algn="ctr"/>
            <a:r>
              <a:rPr lang="ru-RU" sz="1500" b="1" i="1" dirty="0" smtClean="0">
                <a:latin typeface="Arial Narrow" pitchFamily="34" charset="0"/>
              </a:rPr>
              <a:t>региональная </a:t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программа  газификации</a:t>
            </a:r>
            <a:endParaRPr lang="ru-RU" sz="1500" b="1" i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241" y="5340490"/>
            <a:ext cx="145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>
                <a:latin typeface="Arial Narrow" pitchFamily="34" charset="0"/>
              </a:rPr>
              <a:t>схема </a:t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водоснабжения</a:t>
            </a:r>
          </a:p>
          <a:p>
            <a:pPr algn="ctr"/>
            <a:r>
              <a:rPr lang="ru-RU" sz="1500" b="1" i="1" dirty="0" smtClean="0">
                <a:latin typeface="Arial Narrow" pitchFamily="34" charset="0"/>
              </a:rPr>
              <a:t>+</a:t>
            </a:r>
          </a:p>
          <a:p>
            <a:pPr algn="ctr"/>
            <a:r>
              <a:rPr lang="ru-RU" sz="1500" b="1" i="1" dirty="0" smtClean="0">
                <a:latin typeface="Arial Narrow" pitchFamily="34" charset="0"/>
              </a:rPr>
              <a:t>водоотведения</a:t>
            </a:r>
            <a:endParaRPr lang="ru-RU" sz="1500" b="1" i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031" y="1439697"/>
            <a:ext cx="312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>
                <a:latin typeface="Arial Narrow" pitchFamily="34" charset="0"/>
              </a:rPr>
              <a:t>схема </a:t>
            </a:r>
            <a:r>
              <a:rPr lang="ru-RU" sz="1500" b="1" i="1" dirty="0" smtClean="0">
                <a:latin typeface="Arial Narrow" pitchFamily="34" charset="0"/>
              </a:rPr>
              <a:t>теплоснабжения</a:t>
            </a:r>
            <a:r>
              <a:rPr lang="ru-RU" sz="1500" b="1" i="1" dirty="0" smtClean="0">
                <a:latin typeface="Arial Narrow" pitchFamily="34" charset="0"/>
              </a:rPr>
              <a:t/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+</a:t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территориальная схема в области </a:t>
            </a:r>
            <a:br>
              <a:rPr lang="ru-RU" sz="1500" b="1" i="1" dirty="0" smtClean="0">
                <a:latin typeface="Arial Narrow" pitchFamily="34" charset="0"/>
              </a:rPr>
            </a:br>
            <a:r>
              <a:rPr lang="ru-RU" sz="1500" b="1" i="1" dirty="0" smtClean="0">
                <a:latin typeface="Arial Narrow" pitchFamily="34" charset="0"/>
              </a:rPr>
              <a:t>обращения с отходами</a:t>
            </a:r>
            <a:endParaRPr lang="ru-RU" sz="15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7239" y="192510"/>
            <a:ext cx="8589523" cy="9178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Почему программа комплексного развития — это не набор</a:t>
            </a:r>
            <a:br>
              <a:rPr lang="ru-RU" sz="26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схем ресурсоснабжения</a:t>
            </a:r>
            <a:endParaRPr lang="ru-RU" sz="2600" b="1" dirty="0">
              <a:solidFill>
                <a:srgbClr val="002060"/>
              </a:solidFill>
              <a:latin typeface="a_AlbionicNr" pitchFamily="34" charset="-52"/>
              <a:cs typeface="Calibr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8971" y="1505857"/>
          <a:ext cx="8240487" cy="4343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6829"/>
                <a:gridCol w="2746829"/>
                <a:gridCol w="2746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Критерий сравнения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Схема ресурсоснабжения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Программа комплексного развития систем коммунальной инфраструктуры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Мероприятия по развитию инфраструктуры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Набор предложений 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 мероприятиям с указанием  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их гидрологических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и санитарных характеристик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Мероприятия, соответствующие уровню доступности оплаты для потребителей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и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Набор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мероприятий </a:t>
                      </a:r>
                      <a:b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 виде перечня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Приоритеты в выполнении мероприятий в условиях ограниченных ресурсов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Степень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детализации </a:t>
                      </a:r>
                      <a:b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 проработки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Разбивка мероприятий  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 периодам (по годам)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Оценка вклада каждого мероприятия в получение конечного эффекта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(результата), в достижении целевых показателей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Источники финансирования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Отсутствуют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Детальные привязки мероприятий к имеющимся источникам финансирования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94500" y="6381750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>
            <a:off x="7188740" y="3618685"/>
            <a:ext cx="0" cy="4280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945532" y="3618685"/>
            <a:ext cx="0" cy="4280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-15388"/>
            <a:ext cx="9143999" cy="861774"/>
          </a:xfrm>
          <a:prstGeom prst="rect">
            <a:avLst/>
          </a:prstGeom>
          <a:solidFill>
            <a:srgbClr val="FFFFAB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180000"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Система документов по перспективному развитию </a:t>
            </a:r>
            <a:b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коммунальной инфраструктуры</a:t>
            </a:r>
            <a:endParaRPr lang="ru-RU" sz="2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08179" y="1225684"/>
            <a:ext cx="4727643" cy="603115"/>
          </a:xfrm>
          <a:prstGeom prst="roundRect">
            <a:avLst/>
          </a:prstGeom>
          <a:solidFill>
            <a:srgbClr val="FFCC66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Генеральный план муниципального образования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6850" y="2538919"/>
            <a:ext cx="2208179" cy="1128408"/>
          </a:xfrm>
          <a:prstGeom prst="rect">
            <a:avLst/>
          </a:prstGeom>
          <a:solidFill>
            <a:srgbClr val="A6D8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Схемы водоснабжения,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водоотведения, теплоснабжения и т.д.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7608" y="2538919"/>
            <a:ext cx="2208179" cy="112840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Программа комплексного развития систем коммунальной инфраструктуры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95145" y="4435812"/>
            <a:ext cx="4153711" cy="603115"/>
          </a:xfrm>
          <a:prstGeom prst="roundRect">
            <a:avLst/>
          </a:prstGeom>
          <a:solidFill>
            <a:srgbClr val="FFFF8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Техническое задание на разработку инвестиционной программы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95145" y="5486399"/>
            <a:ext cx="4153711" cy="60311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Инвестиционная программа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200400" y="2981528"/>
            <a:ext cx="2801566" cy="243191"/>
          </a:xfrm>
          <a:prstGeom prst="rightArrow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940668" y="2140085"/>
            <a:ext cx="5262664" cy="0"/>
          </a:xfrm>
          <a:prstGeom prst="line">
            <a:avLst/>
          </a:prstGeom>
          <a:ln w="28575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935804" y="2130357"/>
            <a:ext cx="0" cy="350196"/>
          </a:xfrm>
          <a:prstGeom prst="straightConnector1">
            <a:avLst/>
          </a:prstGeom>
          <a:ln w="28575">
            <a:solidFill>
              <a:srgbClr val="6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188740" y="2130357"/>
            <a:ext cx="0" cy="350196"/>
          </a:xfrm>
          <a:prstGeom prst="straightConnector1">
            <a:avLst/>
          </a:prstGeom>
          <a:ln w="28575">
            <a:solidFill>
              <a:srgbClr val="6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572000" y="1838528"/>
            <a:ext cx="0" cy="311285"/>
          </a:xfrm>
          <a:prstGeom prst="line">
            <a:avLst/>
          </a:prstGeom>
          <a:ln w="28575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940668" y="4036979"/>
            <a:ext cx="52626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72000" y="4027251"/>
            <a:ext cx="0" cy="3501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572000" y="5077839"/>
            <a:ext cx="0" cy="3501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988341" y="2752927"/>
            <a:ext cx="1206230" cy="6517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88341" y="2752927"/>
            <a:ext cx="1206230" cy="6517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3371" y="3774331"/>
            <a:ext cx="330739" cy="1848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23371" y="3774331"/>
            <a:ext cx="330739" cy="1848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181911" y="3297677"/>
            <a:ext cx="6780179" cy="287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BB349-1A85-41EA-BE1A-BE550C07A0F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31051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00" b="1" dirty="0" smtClean="0">
              <a:solidFill>
                <a:srgbClr val="6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defRPr/>
            </a:pPr>
            <a:r>
              <a:rPr lang="ru-RU" sz="27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Взаимодействие документов по развитию </a:t>
            </a:r>
            <a:br>
              <a:rPr lang="ru-RU" sz="27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инфраструктуры</a:t>
            </a:r>
          </a:p>
          <a:p>
            <a:pPr algn="ctr">
              <a:defRPr/>
            </a:pPr>
            <a:endParaRPr lang="ru-RU" sz="500" dirty="0" smtClean="0">
              <a:solidFill>
                <a:srgbClr val="6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36151" y="3929977"/>
            <a:ext cx="4871698" cy="1947654"/>
            <a:chOff x="1921965" y="2869662"/>
            <a:chExt cx="4871698" cy="1947654"/>
          </a:xfrm>
        </p:grpSpPr>
        <p:pic>
          <p:nvPicPr>
            <p:cNvPr id="7" name="Рисунок 6" descr="Рисунок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965" y="2869662"/>
              <a:ext cx="4871698" cy="19476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81719" y="3688213"/>
              <a:ext cx="1611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Функционирование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9701" y="3688213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Развитие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1648" y="3472769"/>
              <a:ext cx="18020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Механизмы развития,</a:t>
              </a:r>
              <a:b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</a:b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источники</a:t>
              </a:r>
              <a:b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</a:b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финансирования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9936" y="3375497"/>
            <a:ext cx="28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rgbClr val="600000"/>
                </a:solidFill>
                <a:latin typeface="+mn-lt"/>
              </a:rPr>
              <a:t>Схемы тепло-, водоснабжения,</a:t>
            </a:r>
            <a:br>
              <a:rPr lang="ru-RU" sz="1300" b="1" i="1" dirty="0" smtClean="0">
                <a:solidFill>
                  <a:srgbClr val="600000"/>
                </a:solidFill>
                <a:latin typeface="+mn-lt"/>
              </a:rPr>
            </a:br>
            <a:r>
              <a:rPr lang="ru-RU" sz="1300" b="1" i="1" dirty="0" smtClean="0">
                <a:solidFill>
                  <a:srgbClr val="600000"/>
                </a:solidFill>
                <a:latin typeface="+mn-lt"/>
              </a:rPr>
              <a:t>водоотведения</a:t>
            </a:r>
            <a:endParaRPr lang="ru-RU" sz="1300" b="1" i="1" dirty="0">
              <a:solidFill>
                <a:srgbClr val="6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5917" y="347552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00000"/>
                </a:solidFill>
                <a:latin typeface="+mn-lt"/>
              </a:rPr>
              <a:t>ПКР</a:t>
            </a:r>
            <a:endParaRPr lang="ru-RU" sz="1600" b="1" i="1" dirty="0">
              <a:solidFill>
                <a:srgbClr val="6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784" y="1381327"/>
            <a:ext cx="4095343" cy="169277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Схема теплоснабжения — обоснование эффективного и безопасного функционирования, развития системы</a:t>
            </a:r>
          </a:p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Схема водоснабжения, водоотведения — описание состояния систем и их развития</a:t>
            </a:r>
          </a:p>
          <a:p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0056" y="1381327"/>
            <a:ext cx="4095343" cy="1692771"/>
          </a:xfrm>
          <a:prstGeom prst="rect">
            <a:avLst/>
          </a:prstGeom>
          <a:solidFill>
            <a:srgbClr val="FFFFAB"/>
          </a:solidFill>
        </p:spPr>
        <p:txBody>
          <a:bodyPr wrap="square" rtlCol="0">
            <a:spAutoFit/>
          </a:bodyPr>
          <a:lstStyle/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Программа комплексного развития —</a:t>
            </a:r>
            <a:br>
              <a:rPr lang="ru-RU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перечень мероприятий по реконструкции </a:t>
            </a:r>
            <a:br>
              <a:rPr lang="ru-RU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и строительству систем в целях развития</a:t>
            </a:r>
          </a:p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C54495-56C0-472A-9F06-33F35CE79088}" type="slidenum">
              <a:rPr lang="ru-RU" smtClean="0"/>
              <a:pPr/>
              <a:t>7</a:t>
            </a:fld>
            <a:endParaRPr lang="ru-RU" smtClean="0"/>
          </a:p>
        </p:txBody>
      </p:sp>
      <p:graphicFrame>
        <p:nvGraphicFramePr>
          <p:cNvPr id="62480" name="Group 16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10393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01700"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Некоторые проблемы, связанные с развитием </a:t>
                      </a:r>
                      <a:b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систем коммунальной инфраструктуры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5137" y="1285807"/>
          <a:ext cx="8693726" cy="450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363"/>
                <a:gridCol w="5680363"/>
              </a:tblGrid>
              <a:tr h="52353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Проблемы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Возможные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пути решения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04847">
                <a:tc>
                  <a:txBody>
                    <a:bodyPr/>
                    <a:lstStyle/>
                    <a:p>
                      <a:pPr marL="176213" indent="-176213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1. Отсутствие одного или нескольких документов по развитию инфраструктуры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Конкретизация ответственной стороны и определение 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сроков принятия документов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68127">
                <a:tc>
                  <a:txBody>
                    <a:bodyPr/>
                    <a:lstStyle/>
                    <a:p>
                      <a:pPr marL="176213" indent="-176213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2. Невыполнение запланированных мероприятий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Заключение договора с организацией коммунального комплекса на реализацию инвестиционной программы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04847">
                <a:tc>
                  <a:txBody>
                    <a:bodyPr/>
                    <a:lstStyle/>
                    <a:p>
                      <a:pPr marL="176213" indent="-176213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3. Отсутствие запланированного бюджетного финансирования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Локализация бюджетного финансирования на конкретных мероприятиях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Трансформация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форм бюджетной поддержки (см. п.4)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96790">
                <a:tc>
                  <a:txBody>
                    <a:bodyPr/>
                    <a:lstStyle/>
                    <a:p>
                      <a:pPr marL="176213" indent="-176213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4. Высокие ставки по кредитным ресурсам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Субсидирование процентных ставок;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Предоставление гарантий органом местного самоуправления;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Сокращение и структурирование мероприятий в целях сокращения или исключения потребностей в заемных средствах.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6812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5. «Устаревание» программ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Переход от «согласовательного» к «уведомительному» принципу развития территорий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мост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857" y="713015"/>
            <a:ext cx="4633644" cy="1373800"/>
          </a:xfrm>
          <a:prstGeom prst="rect">
            <a:avLst/>
          </a:prstGeom>
        </p:spPr>
      </p:pic>
      <p:pic>
        <p:nvPicPr>
          <p:cNvPr id="19" name="Рисунок 6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85" y="638292"/>
            <a:ext cx="1041776" cy="12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69869" y="2157579"/>
            <a:ext cx="83323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582220" y="791113"/>
            <a:ext cx="6750120" cy="9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Научно-исследовательский</a:t>
            </a:r>
            <a:b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ЦЕНТР МУНИЦИПАЛЬНОЙ ЭКОНОМИКИ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5873" y="2979506"/>
            <a:ext cx="7859565" cy="2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WWW.CNIS.RU</a:t>
            </a:r>
            <a:endParaRPr lang="ru-RU" sz="63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693988" indent="-2071688" algn="l"/>
            <a:r>
              <a:rPr lang="en-US" sz="4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+7 </a:t>
            </a:r>
            <a:r>
              <a:rPr lang="ru-RU" sz="4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(495) 544-37-88, 544 37-84, 544-37-81</a:t>
            </a:r>
          </a:p>
          <a:p>
            <a:endParaRPr lang="en-US" sz="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4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office@cnis.ru</a:t>
            </a:r>
            <a:endParaRPr lang="ru-RU" sz="4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  <a:hlinkClick r:id="rId4"/>
            </a:endParaRPr>
          </a:p>
        </p:txBody>
      </p:sp>
      <p:pic>
        <p:nvPicPr>
          <p:cNvPr id="25" name="Рисунок 24" descr="znachok_te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839" y="4192392"/>
            <a:ext cx="537287" cy="377181"/>
          </a:xfrm>
          <a:prstGeom prst="rect">
            <a:avLst/>
          </a:prstGeom>
        </p:spPr>
      </p:pic>
      <p:pic>
        <p:nvPicPr>
          <p:cNvPr id="26" name="Рисунок 25" descr="newsletter.jpg"/>
          <p:cNvPicPr>
            <a:picLocks noChangeAspect="1"/>
          </p:cNvPicPr>
          <p:nvPr/>
        </p:nvPicPr>
        <p:blipFill>
          <a:blip r:embed="rId6" cstate="print"/>
          <a:srcRect l="29761" r="31229"/>
          <a:stretch>
            <a:fillRect/>
          </a:stretch>
        </p:blipFill>
        <p:spPr>
          <a:xfrm>
            <a:off x="534257" y="5571190"/>
            <a:ext cx="513707" cy="5281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385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a_AlbionicNr</vt:lpstr>
      <vt:lpstr>Times New Roman</vt:lpstr>
      <vt:lpstr>Arial Narrow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Екатерина В. Карпова</cp:lastModifiedBy>
  <cp:revision>779</cp:revision>
  <dcterms:created xsi:type="dcterms:W3CDTF">2005-05-25T11:59:31Z</dcterms:created>
  <dcterms:modified xsi:type="dcterms:W3CDTF">2015-03-26T14:05:25Z</dcterms:modified>
</cp:coreProperties>
</file>