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86" r:id="rId2"/>
  </p:sldMasterIdLst>
  <p:notesMasterIdLst>
    <p:notesMasterId r:id="rId14"/>
  </p:notesMasterIdLst>
  <p:sldIdLst>
    <p:sldId id="390" r:id="rId3"/>
    <p:sldId id="391" r:id="rId4"/>
    <p:sldId id="401" r:id="rId5"/>
    <p:sldId id="402" r:id="rId6"/>
    <p:sldId id="404" r:id="rId7"/>
    <p:sldId id="405" r:id="rId8"/>
    <p:sldId id="409" r:id="rId9"/>
    <p:sldId id="406" r:id="rId10"/>
    <p:sldId id="407" r:id="rId11"/>
    <p:sldId id="408" r:id="rId12"/>
    <p:sldId id="395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003300"/>
    <a:srgbClr val="92DEAA"/>
    <a:srgbClr val="D7F3E0"/>
    <a:srgbClr val="DBEFDD"/>
    <a:srgbClr val="660033"/>
    <a:srgbClr val="FFCCCC"/>
    <a:srgbClr val="003399"/>
    <a:srgbClr val="800000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87826" autoAdjust="0"/>
  </p:normalViewPr>
  <p:slideViewPr>
    <p:cSldViewPr>
      <p:cViewPr varScale="1">
        <p:scale>
          <a:sx n="78" d="100"/>
          <a:sy n="78" d="100"/>
        </p:scale>
        <p:origin x="-15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4DE5E42-893F-4803-ABFA-F7AA2AB7B55A}" type="datetimeFigureOut">
              <a:rPr lang="ru-RU"/>
              <a:pPr>
                <a:defRPr/>
              </a:pPr>
              <a:t>03.04.2015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B82FA00-AFE2-4A86-B4AB-C9BC0DE4D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035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2FA00-AFE2-4A86-B4AB-C9BC0DE4D24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856DF-47BA-4C47-8511-9CCF5CEABB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B1622-BA7C-4401-B0AB-E9D8E0839E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1A25B-8A84-4A57-99F5-BF22203C6D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235D2-2265-4AD6-B29A-8B9433E7F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lum bright="-2000"/>
          </a:blip>
          <a:srcRect/>
          <a:stretch>
            <a:fillRect/>
          </a:stretch>
        </p:blipFill>
        <p:spPr bwMode="auto">
          <a:xfrm>
            <a:off x="1403350" y="333375"/>
            <a:ext cx="6337300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260350"/>
            <a:ext cx="263525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684213" y="3716338"/>
            <a:ext cx="7775575" cy="0"/>
          </a:xfrm>
          <a:prstGeom prst="line">
            <a:avLst/>
          </a:prstGeom>
          <a:noFill/>
          <a:ln w="57150" cmpd="thinThick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04636-A3D7-425D-BB05-9FEC34618F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83B44-329D-4A90-9170-616BF2B5DC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774BD-7F3D-4A0F-BD7B-7408D7E9D6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8A209-460D-4083-9E77-2BB571BBCA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D69CA-FD05-40D6-8598-F04DC5370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0CB74-D198-440E-9114-F3FC69F2AD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41C05-12D4-43D3-B9BF-6537336982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CB70E-370B-4D3D-9B04-0AB784ED8F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5A936-070C-4F54-B07C-380710DE2E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1DCFF53-2AB2-4827-A636-7B46D25976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98" r:id="rId2"/>
    <p:sldLayoutId id="2147483697" r:id="rId3"/>
    <p:sldLayoutId id="2147483696" r:id="rId4"/>
    <p:sldLayoutId id="2147483695" r:id="rId5"/>
    <p:sldLayoutId id="2147483694" r:id="rId6"/>
    <p:sldLayoutId id="2147483693" r:id="rId7"/>
    <p:sldLayoutId id="2147483692" r:id="rId8"/>
    <p:sldLayoutId id="2147483691" r:id="rId9"/>
    <p:sldLayoutId id="2147483690" r:id="rId10"/>
    <p:sldLayoutId id="2147483689" r:id="rId11"/>
    <p:sldLayoutId id="214748368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987675" y="274638"/>
            <a:ext cx="5699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BA52194-2D3C-488A-9F9B-81698633F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1503FAA9715E9E225B29E7D552960CA082E55349365339C2D19DE499C99E694D1372A40C5A0D48F3K1m3I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700809"/>
            <a:ext cx="7774632" cy="1899642"/>
          </a:xfrm>
        </p:spPr>
        <p:txBody>
          <a:bodyPr/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Новое в ценообразовании в сфере </a:t>
            </a:r>
            <a:r>
              <a:rPr lang="ru-RU" sz="2000" dirty="0" smtClean="0"/>
              <a:t>теплоснабжения</a:t>
            </a:r>
            <a:br>
              <a:rPr lang="ru-RU" sz="2000" dirty="0" smtClean="0"/>
            </a:br>
            <a:r>
              <a:rPr lang="ru-RU" sz="2000" dirty="0" smtClean="0"/>
              <a:t>(ПП </a:t>
            </a:r>
            <a:r>
              <a:rPr lang="ru-RU" sz="2000" dirty="0" smtClean="0"/>
              <a:t>РФ № 510 от 3.06.2014г )</a:t>
            </a:r>
            <a:endParaRPr lang="ru-RU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964488" cy="8367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Изменение долгосрочных параметров регулирования тарифов, установленных в качестве  условий концессионного соглашения 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(в соответствии с ПП РФ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№ 510 от 3.06.2014)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268760"/>
            <a:ext cx="2520280" cy="1152128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Сторона КС</a:t>
            </a:r>
            <a:endParaRPr lang="ru-RU" dirty="0"/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3203848" y="1844824"/>
            <a:ext cx="2736304" cy="720080"/>
          </a:xfrm>
          <a:prstGeom prst="stripedRightArrow">
            <a:avLst/>
          </a:prstGeom>
          <a:gradFill flip="none" rotWithShape="1">
            <a:gsLst>
              <a:gs pos="0">
                <a:srgbClr val="003300">
                  <a:tint val="66000"/>
                  <a:satMod val="160000"/>
                </a:srgbClr>
              </a:gs>
              <a:gs pos="50000">
                <a:srgbClr val="003300">
                  <a:tint val="44500"/>
                  <a:satMod val="160000"/>
                </a:srgbClr>
              </a:gs>
              <a:gs pos="100000">
                <a:srgbClr val="0033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chemeClr val="accent5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3300"/>
                </a:solidFill>
              </a:rPr>
              <a:t>Заявление</a:t>
            </a:r>
            <a:endParaRPr lang="ru-RU" dirty="0">
              <a:solidFill>
                <a:srgbClr val="0033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6444208" y="980728"/>
            <a:ext cx="2448272" cy="1202432"/>
          </a:xfrm>
          <a:prstGeom prst="rect">
            <a:avLst/>
          </a:prstGeom>
          <a:solidFill>
            <a:srgbClr val="800000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РЭК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780928"/>
            <a:ext cx="2736304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Концессионной соглашение</a:t>
            </a:r>
            <a:endParaRPr lang="ru-RU" sz="14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284984"/>
            <a:ext cx="2736304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 Согласие сторон Концессионного соглашения об изменениях с указанием новых долгосрочных параметров</a:t>
            </a:r>
            <a:endParaRPr lang="ru-RU" sz="14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4581128"/>
            <a:ext cx="2736304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Полномочия заявителя</a:t>
            </a:r>
            <a:endParaRPr lang="ru-RU" sz="14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08004" y="2708920"/>
            <a:ext cx="4356484" cy="504056"/>
          </a:xfrm>
          <a:prstGeom prst="rect">
            <a:avLst/>
          </a:prstGeom>
          <a:gradFill flip="none" rotWithShape="1">
            <a:gsLst>
              <a:gs pos="0">
                <a:srgbClr val="660033">
                  <a:tint val="66000"/>
                  <a:satMod val="160000"/>
                </a:srgbClr>
              </a:gs>
              <a:gs pos="50000">
                <a:srgbClr val="660033">
                  <a:tint val="44500"/>
                  <a:satMod val="160000"/>
                </a:srgbClr>
              </a:gs>
              <a:gs pos="100000">
                <a:srgbClr val="660033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660033"/>
                </a:solidFill>
              </a:rPr>
              <a:t>Регистрирует в течение 5 дней, либо возвращает с указанием причин отказа</a:t>
            </a:r>
            <a:endParaRPr lang="ru-RU" sz="1400" b="1" dirty="0">
              <a:solidFill>
                <a:srgbClr val="660033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08004" y="3284984"/>
            <a:ext cx="4356484" cy="288032"/>
          </a:xfrm>
          <a:prstGeom prst="rect">
            <a:avLst/>
          </a:prstGeom>
          <a:gradFill flip="none" rotWithShape="1">
            <a:gsLst>
              <a:gs pos="0">
                <a:srgbClr val="660033">
                  <a:tint val="66000"/>
                  <a:satMod val="160000"/>
                </a:srgbClr>
              </a:gs>
              <a:gs pos="50000">
                <a:srgbClr val="660033">
                  <a:tint val="44500"/>
                  <a:satMod val="160000"/>
                </a:srgbClr>
              </a:gs>
              <a:gs pos="100000">
                <a:srgbClr val="660033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660033"/>
                </a:solidFill>
              </a:rPr>
              <a:t>Рассматривает в течение 15 дней</a:t>
            </a:r>
            <a:endParaRPr lang="ru-RU" sz="1400" b="1" dirty="0">
              <a:solidFill>
                <a:srgbClr val="660033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08004" y="3645024"/>
            <a:ext cx="4356484" cy="504056"/>
          </a:xfrm>
          <a:prstGeom prst="rect">
            <a:avLst/>
          </a:prstGeom>
          <a:gradFill flip="none" rotWithShape="1">
            <a:gsLst>
              <a:gs pos="0">
                <a:srgbClr val="800000">
                  <a:tint val="66000"/>
                  <a:satMod val="160000"/>
                </a:srgbClr>
              </a:gs>
              <a:gs pos="50000">
                <a:srgbClr val="800000">
                  <a:tint val="44500"/>
                  <a:satMod val="160000"/>
                </a:srgbClr>
              </a:gs>
              <a:gs pos="100000">
                <a:srgbClr val="800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rgbClr val="660033"/>
                </a:solidFill>
              </a:rPr>
              <a:t>Дает предварительное согласие при наличии:</a:t>
            </a:r>
            <a:endParaRPr lang="ru-RU" sz="1400" b="1" dirty="0">
              <a:solidFill>
                <a:srgbClr val="660033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08004" y="4221088"/>
            <a:ext cx="4356484" cy="237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ru-RU" sz="1200" dirty="0" smtClean="0"/>
          </a:p>
          <a:p>
            <a:pPr marL="342900" indent="-342900">
              <a:buFont typeface="+mj-lt"/>
              <a:buAutoNum type="arabicPeriod"/>
            </a:pPr>
            <a:r>
              <a:rPr lang="ru-RU" sz="1200" dirty="0" smtClean="0">
                <a:solidFill>
                  <a:srgbClr val="660033"/>
                </a:solidFill>
              </a:rPr>
              <a:t>Решение суда или предписание ФСТ с указанием долгосрочных параметров регулирования;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sz="1200" dirty="0" smtClean="0">
                <a:solidFill>
                  <a:srgbClr val="660033"/>
                </a:solidFill>
              </a:rPr>
              <a:t>Копия заверенного акта тех.обследования с информацией, подтверждающей, что фактические значения показателей энергосбережения, выше тех, что установлены в КС в качестве долгосрочных параметров;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ru-RU" sz="1200" dirty="0" smtClean="0">
                <a:solidFill>
                  <a:srgbClr val="660033"/>
                </a:solidFill>
              </a:rPr>
              <a:t>Заверенная копия ИП, где сумма амортизации и прибыли, указанная  в заявлении об изменении долгосрочных параметров не выше расходов ИП, финансируемых за счет концессионера</a:t>
            </a:r>
          </a:p>
          <a:p>
            <a:pPr marL="342900" indent="-342900" algn="ctr">
              <a:buFont typeface="+mj-lt"/>
              <a:buAutoNum type="arabicPeriod"/>
            </a:pPr>
            <a:endParaRPr lang="ru-RU" dirty="0">
              <a:solidFill>
                <a:srgbClr val="660033"/>
              </a:solidFill>
            </a:endParaRPr>
          </a:p>
        </p:txBody>
      </p:sp>
      <p:sp>
        <p:nvSpPr>
          <p:cNvPr id="13" name="Стрелка влево 12"/>
          <p:cNvSpPr/>
          <p:nvPr/>
        </p:nvSpPr>
        <p:spPr>
          <a:xfrm>
            <a:off x="3059832" y="1052736"/>
            <a:ext cx="3096344" cy="720080"/>
          </a:xfrm>
          <a:prstGeom prst="leftArrow">
            <a:avLst/>
          </a:prstGeom>
          <a:gradFill flip="none" rotWithShape="1">
            <a:gsLst>
              <a:gs pos="0">
                <a:srgbClr val="660033">
                  <a:tint val="66000"/>
                  <a:satMod val="160000"/>
                </a:srgbClr>
              </a:gs>
              <a:gs pos="50000">
                <a:srgbClr val="660033">
                  <a:tint val="44500"/>
                  <a:satMod val="160000"/>
                </a:srgbClr>
              </a:gs>
              <a:gs pos="100000">
                <a:srgbClr val="660033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660033"/>
                </a:solidFill>
              </a:rPr>
              <a:t>Решение ( не позже 20 дней с момента регистрации)</a:t>
            </a:r>
            <a:endParaRPr lang="ru-RU" sz="1200" dirty="0">
              <a:solidFill>
                <a:srgbClr val="660033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6804248" y="2276872"/>
            <a:ext cx="2016224" cy="288032"/>
          </a:xfrm>
          <a:prstGeom prst="downArrow">
            <a:avLst/>
          </a:prstGeom>
          <a:gradFill flip="none" rotWithShape="1">
            <a:gsLst>
              <a:gs pos="0">
                <a:srgbClr val="660033">
                  <a:tint val="66000"/>
                  <a:satMod val="160000"/>
                </a:srgbClr>
              </a:gs>
              <a:gs pos="50000">
                <a:srgbClr val="660033">
                  <a:tint val="44500"/>
                  <a:satMod val="160000"/>
                </a:srgbClr>
              </a:gs>
              <a:gs pos="100000">
                <a:srgbClr val="660033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0"/>
            <a:ext cx="8064896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Выбор метода регулирования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auto">
          <a:xfrm>
            <a:off x="395536" y="980728"/>
            <a:ext cx="2087563" cy="792088"/>
          </a:xfrm>
          <a:prstGeom prst="rect">
            <a:avLst/>
          </a:prstGeom>
          <a:solidFill>
            <a:srgbClr val="C5F2FB"/>
          </a:solidFill>
          <a:ln w="9525">
            <a:solidFill>
              <a:srgbClr val="00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600" dirty="0"/>
              <a:t>Метод экономически</a:t>
            </a:r>
          </a:p>
          <a:p>
            <a:pPr algn="ctr"/>
            <a:r>
              <a:rPr lang="ru-RU" sz="1600" dirty="0" smtClean="0"/>
              <a:t>обоснованных затрат</a:t>
            </a:r>
          </a:p>
          <a:p>
            <a:pPr algn="ctr"/>
            <a:r>
              <a:rPr lang="ru-RU" sz="1600" dirty="0" smtClean="0"/>
              <a:t>п.</a:t>
            </a:r>
            <a:r>
              <a:rPr lang="en-US" sz="1600" dirty="0" smtClean="0"/>
              <a:t>1</a:t>
            </a:r>
            <a:r>
              <a:rPr lang="ru-RU" sz="1600" dirty="0" smtClean="0"/>
              <a:t>7 </a:t>
            </a:r>
            <a:r>
              <a:rPr lang="ru-RU" sz="1600" dirty="0" smtClean="0"/>
              <a:t>Основ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692696"/>
            <a:ext cx="5976664" cy="360040"/>
          </a:xfrm>
          <a:prstGeom prst="rect">
            <a:avLst/>
          </a:prstGeom>
          <a:solidFill>
            <a:schemeClr val="accent1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Если до этого не осуществлялось государственное регулирование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1124744"/>
            <a:ext cx="5976664" cy="504056"/>
          </a:xfrm>
          <a:prstGeom prst="rect">
            <a:avLst/>
          </a:prstGeom>
          <a:solidFill>
            <a:schemeClr val="accent1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Если срок действия договоров аренды или концессии менее 3 лет, за исключением договоров, заключенных после 01.01.2014года</a:t>
            </a:r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95536" y="2384884"/>
            <a:ext cx="2160587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Метод индексации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2168860"/>
            <a:ext cx="5976664" cy="720080"/>
          </a:xfrm>
          <a:prstGeom prst="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</a:rPr>
              <a:t>Тарифы устанавливаются на основе долгосрочных параметров регулирования, на срок не менее  5 лет, а при  первом применении- на 3 года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1700808"/>
            <a:ext cx="5985048" cy="3600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Тарифы устанавливаются на 1 год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95536" y="3861048"/>
            <a:ext cx="2160240" cy="1080120"/>
          </a:xfrm>
          <a:prstGeom prst="rect">
            <a:avLst/>
          </a:prstGeom>
          <a:solidFill>
            <a:srgbClr val="CCFFCC"/>
          </a:solidFill>
          <a:ln w="9525">
            <a:solidFill>
              <a:schemeClr val="accent5">
                <a:lumMod val="1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 smtClean="0"/>
              <a:t>Метод доходности </a:t>
            </a:r>
          </a:p>
          <a:p>
            <a:pPr algn="ctr"/>
            <a:r>
              <a:rPr lang="ru-RU" sz="1600" dirty="0" smtClean="0"/>
              <a:t>на инвестированный</a:t>
            </a:r>
          </a:p>
          <a:p>
            <a:pPr algn="ctr"/>
            <a:r>
              <a:rPr lang="ru-RU" sz="1600" dirty="0" smtClean="0"/>
              <a:t> капитал (</a:t>
            </a:r>
            <a:r>
              <a:rPr lang="en-US" sz="1600" dirty="0" smtClean="0"/>
              <a:t>RAB</a:t>
            </a:r>
            <a:r>
              <a:rPr lang="ru-RU" sz="1600" dirty="0" smtClean="0"/>
              <a:t>)</a:t>
            </a:r>
          </a:p>
          <a:p>
            <a:pPr algn="ctr"/>
            <a:r>
              <a:rPr lang="ru-RU" sz="1600" dirty="0" smtClean="0"/>
              <a:t>п.5</a:t>
            </a:r>
            <a:r>
              <a:rPr lang="en-US" sz="1600" dirty="0" smtClean="0"/>
              <a:t>4</a:t>
            </a:r>
            <a:r>
              <a:rPr lang="ru-RU" sz="1600" dirty="0" smtClean="0"/>
              <a:t> </a:t>
            </a:r>
            <a:r>
              <a:rPr lang="ru-RU" sz="1600" dirty="0" smtClean="0"/>
              <a:t>Основ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915816" y="3446615"/>
            <a:ext cx="6017679" cy="270417"/>
          </a:xfrm>
          <a:prstGeom prst="rect">
            <a:avLst/>
          </a:prstGeom>
          <a:solidFill>
            <a:srgbClr val="92DEAA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Наличие утвержденной ИП</a:t>
            </a:r>
            <a:endParaRPr lang="ru-RU" sz="14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15816" y="3084559"/>
            <a:ext cx="6017679" cy="272433"/>
          </a:xfrm>
          <a:prstGeom prst="rect">
            <a:avLst/>
          </a:prstGeom>
          <a:solidFill>
            <a:srgbClr val="92DEAA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Наличие </a:t>
            </a:r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утвержденной схемы </a:t>
            </a:r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Т</a:t>
            </a:r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С </a:t>
            </a:r>
            <a:endParaRPr lang="ru-RU" sz="14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15816" y="3811227"/>
            <a:ext cx="6037953" cy="337853"/>
          </a:xfrm>
          <a:prstGeom prst="rect">
            <a:avLst/>
          </a:prstGeom>
          <a:solidFill>
            <a:srgbClr val="92DEAA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Подача заявление в РО о выборе метода </a:t>
            </a:r>
            <a:r>
              <a:rPr lang="en-US" sz="1400" dirty="0" smtClean="0">
                <a:solidFill>
                  <a:schemeClr val="accent5">
                    <a:lumMod val="10000"/>
                  </a:schemeClr>
                </a:solidFill>
              </a:rPr>
              <a:t>RAB</a:t>
            </a:r>
            <a:endParaRPr lang="ru-RU" sz="1400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15817" y="4221088"/>
            <a:ext cx="6017678" cy="648072"/>
          </a:xfrm>
          <a:prstGeom prst="rect">
            <a:avLst/>
          </a:prstGeom>
          <a:solidFill>
            <a:srgbClr val="92DEAA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 smtClean="0">
                <a:solidFill>
                  <a:schemeClr val="tx1"/>
                </a:solidFill>
              </a:rPr>
              <a:t>-установленная тепловая мощность источников </a:t>
            </a:r>
            <a:r>
              <a:rPr lang="ru-RU" sz="1350" b="1" dirty="0" smtClean="0">
                <a:solidFill>
                  <a:schemeClr val="tx1"/>
                </a:solidFill>
              </a:rPr>
              <a:t>не менее </a:t>
            </a:r>
            <a:r>
              <a:rPr lang="ru-RU" sz="1350" dirty="0" smtClean="0">
                <a:solidFill>
                  <a:schemeClr val="tx1"/>
                </a:solidFill>
              </a:rPr>
              <a:t>10 Гкал/час;</a:t>
            </a:r>
          </a:p>
          <a:p>
            <a:pPr algn="ctr"/>
            <a:r>
              <a:rPr lang="ru-RU" sz="1350" dirty="0" smtClean="0">
                <a:solidFill>
                  <a:schemeClr val="tx1"/>
                </a:solidFill>
              </a:rPr>
              <a:t>- протяженность </a:t>
            </a:r>
            <a:r>
              <a:rPr lang="ru-RU" sz="1350" dirty="0">
                <a:solidFill>
                  <a:schemeClr val="tx1"/>
                </a:solidFill>
              </a:rPr>
              <a:t>тепловых </a:t>
            </a:r>
            <a:r>
              <a:rPr lang="ru-RU" sz="1350" dirty="0" smtClean="0">
                <a:solidFill>
                  <a:schemeClr val="tx1"/>
                </a:solidFill>
              </a:rPr>
              <a:t>сетей </a:t>
            </a:r>
            <a:r>
              <a:rPr lang="ru-RU" sz="1350" b="1" dirty="0" smtClean="0">
                <a:solidFill>
                  <a:schemeClr val="tx1"/>
                </a:solidFill>
              </a:rPr>
              <a:t>не менее </a:t>
            </a:r>
            <a:r>
              <a:rPr lang="ru-RU" sz="1350" dirty="0" smtClean="0">
                <a:solidFill>
                  <a:schemeClr val="tx1"/>
                </a:solidFill>
              </a:rPr>
              <a:t>50  км. в 2-х трубном исчислении</a:t>
            </a:r>
            <a:endParaRPr lang="ru-RU" sz="135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31008" y="4941168"/>
            <a:ext cx="6022762" cy="288032"/>
          </a:xfrm>
          <a:prstGeom prst="rect">
            <a:avLst/>
          </a:prstGeom>
          <a:solidFill>
            <a:srgbClr val="92DEAA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Не является МУПом или ГУПом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31008" y="5301208"/>
            <a:ext cx="6037952" cy="504056"/>
          </a:xfrm>
          <a:prstGeom prst="rect">
            <a:avLst/>
          </a:prstGeom>
          <a:solidFill>
            <a:srgbClr val="92DEAA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Население города более 500 тыс. человек, или административный центр субъекта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395536" y="6165304"/>
            <a:ext cx="2160587" cy="504056"/>
          </a:xfrm>
          <a:prstGeom prst="rect">
            <a:avLst/>
          </a:prstGeom>
          <a:solidFill>
            <a:srgbClr val="FFCCCC"/>
          </a:solidFill>
          <a:ln w="9525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Метод </a:t>
            </a:r>
            <a:r>
              <a:rPr lang="ru-RU" sz="1600" dirty="0" smtClean="0"/>
              <a:t>аналогов</a:t>
            </a:r>
          </a:p>
          <a:p>
            <a:pPr algn="ctr"/>
            <a:r>
              <a:rPr lang="ru-RU" sz="1600" dirty="0" smtClean="0"/>
              <a:t>п.77 </a:t>
            </a:r>
            <a:r>
              <a:rPr lang="ru-RU" sz="1600" dirty="0" smtClean="0"/>
              <a:t>Основ</a:t>
            </a:r>
            <a:endParaRPr lang="ru-RU" sz="1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915816" y="6021288"/>
            <a:ext cx="6053144" cy="720080"/>
          </a:xfrm>
          <a:prstGeom prst="rect">
            <a:avLst/>
          </a:prstGeom>
          <a:solidFill>
            <a:srgbClr val="FFCCCC"/>
          </a:solidFill>
          <a:ln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660033"/>
                </a:solidFill>
              </a:rPr>
              <a:t>-установленная тепловая мощность источников </a:t>
            </a:r>
            <a:r>
              <a:rPr lang="ru-RU" sz="1400" dirty="0" smtClean="0">
                <a:solidFill>
                  <a:srgbClr val="660033"/>
                </a:solidFill>
              </a:rPr>
              <a:t>менее </a:t>
            </a:r>
            <a:r>
              <a:rPr lang="ru-RU" sz="1400" dirty="0">
                <a:solidFill>
                  <a:srgbClr val="660033"/>
                </a:solidFill>
              </a:rPr>
              <a:t>10 Гкал/час;</a:t>
            </a:r>
          </a:p>
          <a:p>
            <a:pPr algn="ctr"/>
            <a:r>
              <a:rPr lang="ru-RU" sz="1400" dirty="0">
                <a:solidFill>
                  <a:srgbClr val="660033"/>
                </a:solidFill>
              </a:rPr>
              <a:t>- протяженность тепловых </a:t>
            </a:r>
            <a:r>
              <a:rPr lang="ru-RU" sz="1400" dirty="0" smtClean="0">
                <a:solidFill>
                  <a:srgbClr val="660033"/>
                </a:solidFill>
              </a:rPr>
              <a:t>сетей </a:t>
            </a:r>
            <a:r>
              <a:rPr lang="ru-RU" sz="1400" dirty="0">
                <a:solidFill>
                  <a:srgbClr val="660033"/>
                </a:solidFill>
              </a:rPr>
              <a:t>менее 50  км. в 2-х трубном исчислении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8136904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НПА регламентирующие установление тарифов ОКК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908720"/>
            <a:ext cx="7848872" cy="50405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Основы ценообразования ПП РФ № </a:t>
            </a:r>
            <a:r>
              <a:rPr lang="ru-RU" sz="2400" dirty="0" smtClean="0"/>
              <a:t>406</a:t>
            </a:r>
            <a:r>
              <a:rPr lang="ru-RU" dirty="0" smtClean="0"/>
              <a:t> от 13.05.2013 г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2195736" y="1628800"/>
            <a:ext cx="5040560" cy="648072"/>
          </a:xfrm>
          <a:prstGeom prst="downArrow">
            <a:avLst/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10000"/>
                  </a:schemeClr>
                </a:solidFill>
              </a:rPr>
              <a:t>Утверждают</a:t>
            </a:r>
            <a:endParaRPr lang="ru-RU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420888"/>
            <a:ext cx="7920880" cy="36004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Правила регулирования тарифов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212976"/>
            <a:ext cx="2592288" cy="10801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10000"/>
                  </a:schemeClr>
                </a:solidFill>
              </a:rPr>
              <a:t>Правила установления предельных индексов</a:t>
            </a:r>
            <a:endParaRPr lang="ru-RU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3212976"/>
            <a:ext cx="2592288" cy="10801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10000"/>
                  </a:schemeClr>
                </a:solidFill>
              </a:rPr>
              <a:t>Правила установления регулируемых тарифов</a:t>
            </a:r>
            <a:endParaRPr lang="ru-RU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28184" y="3212976"/>
            <a:ext cx="2592288" cy="10801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Порядок открытия и рассмотрения дел об установлении тарифов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55776" y="5157192"/>
            <a:ext cx="439248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ВАЖНО!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6021288"/>
            <a:ext cx="8568952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Основы формирования индексов изменения размера платы граждан за КУ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ПП РФ№ </a:t>
            </a:r>
            <a:r>
              <a:rPr lang="ru-RU" sz="2400" dirty="0" smtClean="0">
                <a:solidFill>
                  <a:srgbClr val="C00000"/>
                </a:solidFill>
              </a:rPr>
              <a:t>400</a:t>
            </a:r>
            <a:r>
              <a:rPr lang="ru-RU" dirty="0" smtClean="0">
                <a:solidFill>
                  <a:srgbClr val="C00000"/>
                </a:solidFill>
              </a:rPr>
              <a:t>  от 30.04.2014 г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509120"/>
            <a:ext cx="2664296" cy="9361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Предельные индексы устанавливаются до 1.01.2016 г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0"/>
            <a:ext cx="792088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Правила установления тарифов ОКК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052736"/>
            <a:ext cx="8784976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</a:rPr>
              <a:t> Тарифы устанавливаются до начала периода регулирования, но не позднее 20 декабря, действуют не менее 1 года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548680"/>
            <a:ext cx="8784976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 Предельные индексы вводятся в действие с начала очередного года на 1 год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835696" y="1556792"/>
            <a:ext cx="5256584" cy="648072"/>
          </a:xfrm>
          <a:prstGeom prst="down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Не распространяется!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276872"/>
            <a:ext cx="8424936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3399"/>
                </a:solidFill>
              </a:rPr>
              <a:t>Приведение ранее принятых тарифов в соответствие с предельными </a:t>
            </a:r>
            <a:r>
              <a:rPr lang="ru-RU" sz="1600" dirty="0" smtClean="0">
                <a:solidFill>
                  <a:srgbClr val="003399"/>
                </a:solidFill>
              </a:rPr>
              <a:t>индексами</a:t>
            </a:r>
            <a:r>
              <a:rPr lang="ru-RU" sz="1600" b="1" dirty="0" smtClean="0">
                <a:solidFill>
                  <a:srgbClr val="003399"/>
                </a:solidFill>
              </a:rPr>
              <a:t>*</a:t>
            </a:r>
            <a:endParaRPr lang="ru-RU" sz="1600" b="1" dirty="0">
              <a:solidFill>
                <a:srgbClr val="0033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2780928"/>
            <a:ext cx="8424936" cy="36004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3399"/>
                </a:solidFill>
              </a:rPr>
              <a:t>Установление индивидуальной платы за </a:t>
            </a:r>
            <a:r>
              <a:rPr lang="ru-RU" sz="1600" dirty="0" smtClean="0">
                <a:solidFill>
                  <a:srgbClr val="003399"/>
                </a:solidFill>
              </a:rPr>
              <a:t>подключение</a:t>
            </a:r>
            <a:endParaRPr lang="ru-RU" sz="1600" dirty="0">
              <a:solidFill>
                <a:srgbClr val="003399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212976"/>
            <a:ext cx="8424936" cy="7920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3399"/>
                </a:solidFill>
              </a:rPr>
              <a:t>Установление тарифов для вновь созданных </a:t>
            </a:r>
            <a:r>
              <a:rPr lang="ru-RU" sz="1600" dirty="0" smtClean="0">
                <a:solidFill>
                  <a:srgbClr val="003399"/>
                </a:solidFill>
              </a:rPr>
              <a:t>организаций </a:t>
            </a:r>
          </a:p>
          <a:p>
            <a:pPr algn="ctr"/>
            <a:r>
              <a:rPr lang="ru-RU" sz="1400" dirty="0" smtClean="0">
                <a:solidFill>
                  <a:srgbClr val="003399"/>
                </a:solidFill>
              </a:rPr>
              <a:t>(</a:t>
            </a:r>
            <a:r>
              <a:rPr lang="ru-RU" sz="1400" dirty="0" smtClean="0">
                <a:solidFill>
                  <a:srgbClr val="003399"/>
                </a:solidFill>
              </a:rPr>
              <a:t>возможна подача документов до 1.11) </a:t>
            </a:r>
          </a:p>
          <a:p>
            <a:pPr algn="ctr"/>
            <a:r>
              <a:rPr lang="ru-RU" sz="1400" dirty="0" smtClean="0">
                <a:solidFill>
                  <a:srgbClr val="003399"/>
                </a:solidFill>
              </a:rPr>
              <a:t>(Рассматриваются расходы, понесенные РО с момента подачи заявления)</a:t>
            </a:r>
            <a:endParaRPr lang="ru-RU" sz="1400" dirty="0">
              <a:solidFill>
                <a:srgbClr val="003399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077072"/>
            <a:ext cx="8424936" cy="57606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3399"/>
                </a:solidFill>
              </a:rPr>
              <a:t>Установление тарифов по отдельным видам деятельности, ранее не </a:t>
            </a:r>
            <a:r>
              <a:rPr lang="ru-RU" sz="1600" dirty="0" smtClean="0">
                <a:solidFill>
                  <a:srgbClr val="003399"/>
                </a:solidFill>
              </a:rPr>
              <a:t>осуществлялось гос. </a:t>
            </a:r>
            <a:r>
              <a:rPr lang="ru-RU" sz="1600" dirty="0" err="1" smtClean="0">
                <a:solidFill>
                  <a:srgbClr val="003399"/>
                </a:solidFill>
              </a:rPr>
              <a:t>регулированее</a:t>
            </a:r>
            <a:endParaRPr lang="ru-RU" sz="1600" dirty="0">
              <a:solidFill>
                <a:srgbClr val="003399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4725144"/>
            <a:ext cx="8424936" cy="57606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3399"/>
                </a:solidFill>
              </a:rPr>
              <a:t>На решения Регулятора, </a:t>
            </a:r>
            <a:r>
              <a:rPr lang="ru-RU" sz="1600" dirty="0" smtClean="0">
                <a:solidFill>
                  <a:srgbClr val="003399"/>
                </a:solidFill>
              </a:rPr>
              <a:t>принимаемого </a:t>
            </a:r>
            <a:r>
              <a:rPr lang="ru-RU" sz="1600" dirty="0" smtClean="0">
                <a:solidFill>
                  <a:srgbClr val="003399"/>
                </a:solidFill>
              </a:rPr>
              <a:t>по результатам рассмотрения споров в ФСТ в досудебном </a:t>
            </a:r>
            <a:r>
              <a:rPr lang="ru-RU" sz="1600" dirty="0" smtClean="0">
                <a:solidFill>
                  <a:srgbClr val="003399"/>
                </a:solidFill>
              </a:rPr>
              <a:t>порядке*</a:t>
            </a:r>
            <a:endParaRPr lang="ru-RU" sz="1600" dirty="0">
              <a:solidFill>
                <a:srgbClr val="003399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5373216"/>
            <a:ext cx="8424936" cy="57606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3399"/>
                </a:solidFill>
              </a:rPr>
              <a:t>На решения Регулятора, принимаемого  по требованию ФСТ в рамках контроля в области регулирования тарифов*</a:t>
            </a:r>
            <a:endParaRPr lang="ru-RU" sz="1600" dirty="0">
              <a:solidFill>
                <a:srgbClr val="003399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6641976"/>
            <a:ext cx="8352928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* </a:t>
            </a:r>
            <a:r>
              <a:rPr lang="ru-RU" sz="1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Таифное</a:t>
            </a: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дело не открывается!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3548" y="6021288"/>
            <a:ext cx="8424936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sz="1400" dirty="0" smtClean="0">
                <a:solidFill>
                  <a:srgbClr val="C00000"/>
                </a:solidFill>
              </a:rPr>
              <a:t>Корректировка тарифов, в связи с внесением изменений </a:t>
            </a:r>
            <a:r>
              <a:rPr lang="ru-RU" sz="1400" dirty="0" smtClean="0">
                <a:solidFill>
                  <a:srgbClr val="C00000"/>
                </a:solidFill>
              </a:rPr>
              <a:t>прогноза</a:t>
            </a:r>
            <a:r>
              <a:rPr lang="ru-RU" sz="1400" dirty="0" smtClean="0">
                <a:solidFill>
                  <a:srgbClr val="C00000"/>
                </a:solidFill>
              </a:rPr>
              <a:t> </a:t>
            </a:r>
            <a:r>
              <a:rPr lang="ru-RU" sz="1400" dirty="0" smtClean="0">
                <a:solidFill>
                  <a:srgbClr val="C00000"/>
                </a:solidFill>
              </a:rPr>
              <a:t>1 раз в год – со следующего периода регулирования!</a:t>
            </a:r>
            <a:endParaRPr lang="ru-RU" sz="1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0"/>
            <a:ext cx="792088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Порядок открытия и рассмотрения дел об установления тарифов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1196752"/>
            <a:ext cx="1728192" cy="86409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РО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012160" y="764704"/>
            <a:ext cx="2448272" cy="576064"/>
          </a:xfrm>
          <a:prstGeom prst="rect">
            <a:avLst/>
          </a:prstGeom>
          <a:solidFill>
            <a:srgbClr val="8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РЭК</a:t>
            </a:r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>
            <a:off x="2843808" y="1628800"/>
            <a:ext cx="2880320" cy="648072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Предложение до 01.05</a:t>
            </a:r>
            <a:endParaRPr lang="ru-RU" sz="1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940152" y="2204864"/>
            <a:ext cx="2808312" cy="360040"/>
          </a:xfrm>
          <a:prstGeom prst="rect">
            <a:avLst/>
          </a:prstGeom>
          <a:solidFill>
            <a:srgbClr val="B852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«ДЕЛО»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59832" y="2564904"/>
            <a:ext cx="2232248" cy="360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Заявление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059832" y="3068960"/>
            <a:ext cx="2232248" cy="360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Сведения о РО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059832" y="3573016"/>
            <a:ext cx="2232248" cy="576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Основания заявителя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059832" y="4293096"/>
            <a:ext cx="2232248" cy="792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Метод регулирования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" name="Стрелка вниз 28"/>
          <p:cNvSpPr/>
          <p:nvPr/>
        </p:nvSpPr>
        <p:spPr>
          <a:xfrm>
            <a:off x="6876256" y="1844824"/>
            <a:ext cx="792088" cy="432048"/>
          </a:xfrm>
          <a:prstGeom prst="downArrow">
            <a:avLst/>
          </a:prstGeom>
          <a:solidFill>
            <a:srgbClr val="B8525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228184" y="1484784"/>
            <a:ext cx="1944216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Открывает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Стрелка вниз 30"/>
          <p:cNvSpPr/>
          <p:nvPr/>
        </p:nvSpPr>
        <p:spPr>
          <a:xfrm>
            <a:off x="2987824" y="2204864"/>
            <a:ext cx="648072" cy="21602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3779912" y="2204864"/>
            <a:ext cx="648072" cy="21602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низ 33"/>
          <p:cNvSpPr/>
          <p:nvPr/>
        </p:nvSpPr>
        <p:spPr>
          <a:xfrm>
            <a:off x="4572000" y="2204864"/>
            <a:ext cx="648072" cy="21602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5868144" y="3284984"/>
            <a:ext cx="3096344" cy="1656184"/>
          </a:xfrm>
          <a:prstGeom prst="rect">
            <a:avLst/>
          </a:prstGeom>
          <a:solidFill>
            <a:srgbClr val="FB8753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Тариф может быть установлен без открытия дела в случае непредставления РО материалов, на основании сведений об аналогичных РО, осуществляющих деятельность в сопоставимых условиях !</a:t>
            </a:r>
            <a:endParaRPr lang="ru-RU" sz="1400" dirty="0">
              <a:solidFill>
                <a:srgbClr val="800000"/>
              </a:solidFill>
            </a:endParaRPr>
          </a:p>
        </p:txBody>
      </p:sp>
      <p:sp>
        <p:nvSpPr>
          <p:cNvPr id="36" name="Стрелка углом 35"/>
          <p:cNvSpPr/>
          <p:nvPr/>
        </p:nvSpPr>
        <p:spPr>
          <a:xfrm>
            <a:off x="1043608" y="2636912"/>
            <a:ext cx="1800200" cy="216024"/>
          </a:xfrm>
          <a:prstGeom prst="ben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23528" y="2924944"/>
            <a:ext cx="2376264" cy="122413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Прилагаются обосновывающие материалы согласно закрытому перечню, в том числе копии:</a:t>
            </a:r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23528" y="4221088"/>
            <a:ext cx="2376264" cy="2880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</a:rPr>
              <a:t>Утвержденная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ПП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23528" y="4581128"/>
            <a:ext cx="2376264" cy="2880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</a:rPr>
              <a:t>Утвержденная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ИП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23528" y="4941168"/>
            <a:ext cx="2376264" cy="50405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Бух. и стат. отчетность за прошлый год</a:t>
            </a:r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23528" y="5517232"/>
            <a:ext cx="2376264" cy="2880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Расчет расходов и НВВ</a:t>
            </a:r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3528" y="5877272"/>
            <a:ext cx="2376264" cy="2880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Расчет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тарифов</a:t>
            </a:r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23528" y="6237312"/>
            <a:ext cx="2376264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</a:rPr>
              <a:t>Расчет объемов реализации и проч.</a:t>
            </a:r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5" name="Стрелка влево 44"/>
          <p:cNvSpPr/>
          <p:nvPr/>
        </p:nvSpPr>
        <p:spPr>
          <a:xfrm>
            <a:off x="2627784" y="548680"/>
            <a:ext cx="2808312" cy="1152128"/>
          </a:xfrm>
          <a:prstGeom prst="leftArrow">
            <a:avLst/>
          </a:prstGeom>
          <a:solidFill>
            <a:srgbClr val="B8525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Решение об открытии или о запросе материалов, в течение 10 дней </a:t>
            </a:r>
            <a:endParaRPr lang="ru-RU" sz="12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868144" y="5085184"/>
            <a:ext cx="3096344" cy="15841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Запрос дополнительных материалов не является основанием в отказе открытия дела!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940152" y="2708920"/>
            <a:ext cx="2880320" cy="504056"/>
          </a:xfrm>
          <a:prstGeom prst="rect">
            <a:avLst/>
          </a:prstGeom>
          <a:solidFill>
            <a:srgbClr val="FB8753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800000"/>
                </a:solidFill>
              </a:rPr>
              <a:t>Определяет метод регулирования!</a:t>
            </a:r>
            <a:endParaRPr lang="ru-RU" sz="1400" dirty="0">
              <a:solidFill>
                <a:srgbClr val="8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8640"/>
            <a:ext cx="784887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Протокол заседания правления РЭК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08720"/>
            <a:ext cx="8424936" cy="53285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а) </a:t>
            </a: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НВВ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, принятая при расчете установленных тарифов, и основные статьи (группы) расходов по регулируемым видам деятельности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;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б) </a:t>
            </a: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Объем </a:t>
            </a: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полезного отпуска 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тепловой энергии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;</a:t>
            </a:r>
            <a:endParaRPr lang="ru-RU" sz="1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в)</a:t>
            </a: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 Индекс потребительских цен, индексы роста 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 цен на каждый энергетический ресурс 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очередном периоде регулирования;</a:t>
            </a:r>
          </a:p>
          <a:p>
            <a:pPr algn="just">
              <a:spcBef>
                <a:spcPts val="0"/>
              </a:spcBef>
              <a:spcAft>
                <a:spcPts val="800"/>
              </a:spcAft>
            </a:pP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г) </a:t>
            </a: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Долгосрочные параметры регулирования 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- в случаях, когда установление тарифов осуществляется с применением метода доходности инвестированного капитала или метода индексации;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д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</a:rPr>
              <a:t> Виды и величина расходов, не учтенных (исключенных) при установлении тарифов</a:t>
            </a:r>
            <a:r>
              <a:rPr lang="ru-RU" sz="1500" dirty="0">
                <a:solidFill>
                  <a:schemeClr val="accent6">
                    <a:lumMod val="50000"/>
                  </a:schemeClr>
                </a:solidFill>
              </a:rPr>
              <a:t>, с указанием оснований принятия такого решения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е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</a:rPr>
              <a:t>Перечень и величина параметров, учтенных при корректировке НВВ </a:t>
            </a:r>
            <a:r>
              <a:rPr lang="ru-RU" sz="1500" dirty="0">
                <a:solidFill>
                  <a:schemeClr val="accent6">
                    <a:lumMod val="50000"/>
                  </a:schemeClr>
                </a:solidFill>
              </a:rPr>
              <a:t>- в случаях, когда установление тарифов осуществляется с применением метода </a:t>
            </a:r>
            <a:r>
              <a:rPr lang="en-US" sz="1500" dirty="0">
                <a:solidFill>
                  <a:schemeClr val="accent6">
                    <a:lumMod val="50000"/>
                  </a:schemeClr>
                </a:solidFill>
              </a:rPr>
              <a:t>RAB </a:t>
            </a:r>
            <a:r>
              <a:rPr lang="ru-RU" sz="1500" dirty="0">
                <a:solidFill>
                  <a:schemeClr val="accent6">
                    <a:lumMod val="50000"/>
                  </a:schemeClr>
                </a:solidFill>
              </a:rPr>
              <a:t>или метода индексации;</a:t>
            </a:r>
          </a:p>
          <a:p>
            <a:pPr algn="just">
              <a:spcBef>
                <a:spcPts val="600"/>
              </a:spcBef>
              <a:spcAft>
                <a:spcPts val="800"/>
              </a:spcAft>
            </a:pP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ж)</a:t>
            </a: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</a:rPr>
              <a:t>Фактические и плановые значения показателей надежности, качества и энергетической эффективности объектов </a:t>
            </a:r>
            <a:r>
              <a:rPr lang="ru-RU" sz="1500" dirty="0">
                <a:solidFill>
                  <a:schemeClr val="accent6">
                    <a:lumMod val="50000"/>
                  </a:schemeClr>
                </a:solidFill>
              </a:rPr>
              <a:t>ЦС ВС и ВО, принятые в расчет при установлении тарифов (по годам на период действия </a:t>
            </a:r>
            <a:r>
              <a:rPr lang="ru-RU" sz="1500" dirty="0" smtClean="0">
                <a:solidFill>
                  <a:schemeClr val="accent6">
                    <a:lumMod val="50000"/>
                  </a:schemeClr>
                </a:solidFill>
              </a:rPr>
              <a:t>тарифов</a:t>
            </a:r>
            <a:endParaRPr lang="ru-RU" sz="12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424936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Копии решений и протоколов в течение 7 дней, но не позже 21 декабря направляются в РО (с подтверждением адресата о получении !) и в ФСТ. </a:t>
            </a:r>
          </a:p>
          <a:p>
            <a:pPr algn="ctr"/>
            <a:r>
              <a:rPr lang="ru-RU" dirty="0" smtClean="0">
                <a:solidFill>
                  <a:srgbClr val="800000"/>
                </a:solidFill>
              </a:rPr>
              <a:t>Публикуются на официальном сайте Регулятора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556792"/>
            <a:ext cx="763284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800000"/>
                </a:solidFill>
              </a:rPr>
              <a:t>Решение об установлении тарифов не имеет обратной силы!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492896"/>
            <a:ext cx="8784976" cy="2952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 </a:t>
            </a:r>
            <a:r>
              <a:rPr lang="ru-RU" dirty="0" smtClean="0">
                <a:solidFill>
                  <a:srgbClr val="800000"/>
                </a:solidFill>
              </a:rPr>
              <a:t>Переход регулируемой организации от установления тарифов с применением метода </a:t>
            </a:r>
            <a:r>
              <a:rPr lang="en-US" dirty="0" smtClean="0">
                <a:solidFill>
                  <a:srgbClr val="800000"/>
                </a:solidFill>
              </a:rPr>
              <a:t>RAB </a:t>
            </a:r>
            <a:r>
              <a:rPr lang="ru-RU" dirty="0" smtClean="0">
                <a:solidFill>
                  <a:srgbClr val="800000"/>
                </a:solidFill>
              </a:rPr>
              <a:t>к применению других методов регулирования допускается при условии возврата РО инвестированного капитала в объеме инвестиций, осуществленных после перехода на установление тарифов с применением метода</a:t>
            </a:r>
            <a:r>
              <a:rPr lang="en-US" dirty="0" smtClean="0">
                <a:solidFill>
                  <a:srgbClr val="800000"/>
                </a:solidFill>
              </a:rPr>
              <a:t> RAB</a:t>
            </a:r>
            <a:r>
              <a:rPr lang="ru-RU" dirty="0" smtClean="0">
                <a:solidFill>
                  <a:srgbClr val="800000"/>
                </a:solidFill>
              </a:rPr>
              <a:t>, а также объема инвестиций, осуществленных регулируемой организацией-арендатором (концессионером) до перехода к регулированию тарифов методом</a:t>
            </a:r>
            <a:r>
              <a:rPr lang="en-US" dirty="0" smtClean="0">
                <a:solidFill>
                  <a:srgbClr val="800000"/>
                </a:solidFill>
              </a:rPr>
              <a:t> RAB</a:t>
            </a:r>
            <a:r>
              <a:rPr lang="ru-RU" dirty="0" smtClean="0">
                <a:solidFill>
                  <a:srgbClr val="800000"/>
                </a:solidFill>
              </a:rPr>
              <a:t>, или при условии заключения этими организациями и органом исполнительной власти субъекта Российской Федерации или органом местного самоуправления соглашения, определяющего порядок возврата инвестированного капитала.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661248"/>
            <a:ext cx="8784976" cy="86409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Установление тарифов с превышением предельного индекса по согласованию с ФСТ и приложением ходатайства от губернатора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0"/>
            <a:ext cx="8712968" cy="5486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accent6"/>
                </a:solidFill>
              </a:rPr>
              <a:t>Основные принципы формирования НВВ регулируемой организации </a:t>
            </a:r>
          </a:p>
          <a:p>
            <a:pPr algn="ctr"/>
            <a:r>
              <a:rPr lang="ru-RU" sz="1600" dirty="0" smtClean="0">
                <a:solidFill>
                  <a:schemeClr val="accent6"/>
                </a:solidFill>
              </a:rPr>
              <a:t>( в соответствии с ПП РФ № 510 от3.06.2014)</a:t>
            </a:r>
            <a:endParaRPr lang="ru-RU" sz="1600" dirty="0">
              <a:solidFill>
                <a:schemeClr val="accent6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836712"/>
            <a:ext cx="8280920" cy="584775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 Выбор метода регулирования тарифов осуществляется органом регулирования тарифов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556792"/>
            <a:ext cx="8280920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Метод регулирования тарифов в отношении регулируемых организаций, владеющих </a:t>
            </a:r>
            <a:r>
              <a:rPr lang="ru-RU" sz="1600" dirty="0" smtClean="0"/>
              <a:t>объектами теплоснабжения </a:t>
            </a:r>
            <a:r>
              <a:rPr lang="ru-RU" sz="1600" dirty="0" smtClean="0"/>
              <a:t>в государственной или муниципальной собственности, на основании концессионного соглашения или договора аренды, </a:t>
            </a:r>
            <a:r>
              <a:rPr lang="ru-RU" sz="1600" b="1" dirty="0" smtClean="0"/>
              <a:t>должен соответствовать методу регулирования, предусмотренному конкурсной документацией</a:t>
            </a:r>
            <a:r>
              <a:rPr lang="ru-RU" sz="1600" dirty="0" smtClean="0"/>
              <a:t> и согласованному органом регулирования тарифов.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068960"/>
            <a:ext cx="8280920" cy="184665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Долгосрочные тарифы, при этом, устанавливаются на основании значений долгосрочных параметров регулирования тарифов, предусмотренных конкурсным предложением концессионера (арендатора) и согласованных органом регулирования.</a:t>
            </a:r>
          </a:p>
          <a:p>
            <a:pPr algn="just"/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Если стороны договорились об изменении долгосрочных параметров, то тарифы устанавливаются с применением новых значений, при условии, что они были предварительно согласованы с Регулятором</a:t>
            </a:r>
            <a:endParaRPr lang="ru-RU" sz="1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5157192"/>
            <a:ext cx="8280920" cy="136815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Возмещение недополученных доходов РО, за счет бюджетных средств, из-за изменений долгосрочных тарифов, НВВ  или долгосрочных параметров регулирования, в течение первого долгосрочного периода, начавшегося до 2015 года не осуществляется! 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8064896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3399"/>
                </a:solidFill>
              </a:rPr>
              <a:t>Переход концессионера (арендатора) с одного метода регулирования на другой </a:t>
            </a:r>
            <a:r>
              <a:rPr lang="ru-RU" sz="1600" b="1" dirty="0" smtClean="0">
                <a:solidFill>
                  <a:srgbClr val="003399"/>
                </a:solidFill>
              </a:rPr>
              <a:t>(в соответствии с ПП РФ</a:t>
            </a:r>
            <a:r>
              <a:rPr lang="en-US" sz="1600" b="1" dirty="0" smtClean="0">
                <a:solidFill>
                  <a:srgbClr val="003399"/>
                </a:solidFill>
              </a:rPr>
              <a:t> </a:t>
            </a:r>
            <a:r>
              <a:rPr lang="ru-RU" sz="1600" b="1" dirty="0" smtClean="0">
                <a:solidFill>
                  <a:srgbClr val="003399"/>
                </a:solidFill>
              </a:rPr>
              <a:t>№ </a:t>
            </a:r>
            <a:r>
              <a:rPr lang="en-US" sz="1600" b="1" dirty="0" smtClean="0">
                <a:solidFill>
                  <a:srgbClr val="003399"/>
                </a:solidFill>
              </a:rPr>
              <a:t>510</a:t>
            </a:r>
            <a:r>
              <a:rPr lang="ru-RU" sz="1600" b="1" dirty="0" smtClean="0">
                <a:solidFill>
                  <a:srgbClr val="003399"/>
                </a:solidFill>
              </a:rPr>
              <a:t> от03.06.02014г)</a:t>
            </a:r>
            <a:endParaRPr lang="ru-RU" sz="1600" b="1" dirty="0">
              <a:solidFill>
                <a:srgbClr val="003399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628800"/>
            <a:ext cx="3096344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3399"/>
                </a:solidFill>
              </a:rPr>
              <a:t>Концессионер/ арендатор</a:t>
            </a:r>
            <a:endParaRPr lang="ru-RU" dirty="0">
              <a:solidFill>
                <a:srgbClr val="003399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492896"/>
            <a:ext cx="3096344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Концедент/арендодатель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2204864"/>
            <a:ext cx="864096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3399"/>
                </a:solidFill>
              </a:rPr>
              <a:t>или</a:t>
            </a:r>
            <a:endParaRPr lang="ru-RU" dirty="0">
              <a:solidFill>
                <a:srgbClr val="003399"/>
              </a:solidFill>
            </a:endParaRP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3491880" y="1844824"/>
            <a:ext cx="2304256" cy="1296144"/>
          </a:xfrm>
          <a:prstGeom prst="stripedRightArrow">
            <a:avLst/>
          </a:prstGeom>
          <a:solidFill>
            <a:srgbClr val="8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Заявление о переходе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300192" y="1556792"/>
            <a:ext cx="2592288" cy="72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РЭК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3212976"/>
            <a:ext cx="3600400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Форма заявления- произвольная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3861048"/>
            <a:ext cx="3600400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Подпись заявителя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4365104"/>
            <a:ext cx="3600400" cy="6480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Согласие второй стороны соглашения / договора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5085184"/>
            <a:ext cx="3600400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Подтверждение полномочий заявителя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5661248"/>
            <a:ext cx="3600400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Расчет НВВ на каждый год до конца действия концессионного соглашения или аренды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16016" y="3140968"/>
            <a:ext cx="3312368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Проверка НВВ на момент заключения КС или аренды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00392" y="3140968"/>
            <a:ext cx="864096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НВВ </a:t>
            </a:r>
            <a:r>
              <a:rPr lang="ru-RU" baseline="-25000" dirty="0" smtClean="0">
                <a:solidFill>
                  <a:srgbClr val="C00000"/>
                </a:solidFill>
              </a:rPr>
              <a:t>1</a:t>
            </a:r>
            <a:endParaRPr lang="ru-RU" baseline="-25000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716016" y="4005064"/>
            <a:ext cx="3312368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Проверка НВВ на момент подачи заявления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00392" y="4005064"/>
            <a:ext cx="864096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НВВ </a:t>
            </a:r>
            <a:r>
              <a:rPr lang="ru-RU" baseline="-25000" dirty="0" smtClean="0">
                <a:solidFill>
                  <a:srgbClr val="C00000"/>
                </a:solidFill>
              </a:rPr>
              <a:t>2</a:t>
            </a:r>
          </a:p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355976" y="4941168"/>
            <a:ext cx="460851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Условие согласования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355976" y="5373216"/>
            <a:ext cx="4608512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0,95 &lt; (НВВ</a:t>
            </a:r>
            <a:r>
              <a:rPr lang="ru-RU" sz="2800" baseline="-25000" dirty="0" smtClean="0">
                <a:solidFill>
                  <a:srgbClr val="C00000"/>
                </a:solidFill>
              </a:rPr>
              <a:t>2</a:t>
            </a:r>
            <a:r>
              <a:rPr lang="ru-RU" sz="2800" dirty="0" smtClean="0">
                <a:solidFill>
                  <a:srgbClr val="C00000"/>
                </a:solidFill>
              </a:rPr>
              <a:t>/НВВ</a:t>
            </a:r>
            <a:r>
              <a:rPr lang="ru-RU" sz="2800" baseline="-25000" dirty="0" smtClean="0">
                <a:solidFill>
                  <a:srgbClr val="C00000"/>
                </a:solidFill>
              </a:rPr>
              <a:t>1</a:t>
            </a:r>
            <a:r>
              <a:rPr lang="ru-RU" sz="2800" dirty="0" smtClean="0">
                <a:solidFill>
                  <a:srgbClr val="C00000"/>
                </a:solidFill>
              </a:rPr>
              <a:t>)&lt;1,0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7740352" y="2492896"/>
            <a:ext cx="1224136" cy="360040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6156176" y="2492896"/>
            <a:ext cx="1224136" cy="360040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8712968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Порядок представления органом регулирования тарифов сведений о ценах, значениях и параметрах, используемых для расчета дисконтированной выручки участника конкурса, а также согласования органом регулирования тарифов метода регулирования тарифов и значений долгосрочных параметров регулирования тарифов, включаемых в конкурсную документацию 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484784"/>
            <a:ext cx="2304256" cy="720080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Организатор конкурса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588224" y="1412776"/>
            <a:ext cx="2304256" cy="720080"/>
          </a:xfrm>
          <a:prstGeom prst="rect">
            <a:avLst/>
          </a:prstGeom>
          <a:solidFill>
            <a:srgbClr val="0033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Регулятор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2555776" y="1268760"/>
            <a:ext cx="4176464" cy="648072"/>
          </a:xfrm>
          <a:prstGeom prst="rightArrow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Заявление о подготовке КД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420888"/>
            <a:ext cx="3096344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Форма заявления - произвольная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852936"/>
            <a:ext cx="3096344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Наименование организации, проводящей конкурс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3429000"/>
            <a:ext cx="3096344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Вид проводимого конкурса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3861048"/>
            <a:ext cx="3096344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Сведения об имуществе, участвующем в  конкурсе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4437112"/>
            <a:ext cx="3096344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Сведения об организации, осущ. эксплуатацию последние 3 года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5085184"/>
            <a:ext cx="3096344" cy="360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Дата начала и срок действия КС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5517232"/>
            <a:ext cx="3096344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Предлагаемый метод регулирования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6093296"/>
            <a:ext cx="3096344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C00000"/>
                </a:solidFill>
              </a:rPr>
              <a:t>Предлагаемые знач. долгосрочных параметров </a:t>
            </a:r>
            <a:r>
              <a:rPr lang="ru-RU" sz="1400" dirty="0" err="1" smtClean="0">
                <a:solidFill>
                  <a:srgbClr val="C00000"/>
                </a:solidFill>
              </a:rPr>
              <a:t>рег</a:t>
            </a:r>
            <a:r>
              <a:rPr lang="ru-RU" sz="1400" dirty="0" smtClean="0">
                <a:solidFill>
                  <a:srgbClr val="C00000"/>
                </a:solidFill>
              </a:rPr>
              <a:t>. (вне конкурсных)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2555776" y="1844824"/>
            <a:ext cx="4176464" cy="648072"/>
          </a:xfrm>
          <a:prstGeom prst="rightArrow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Запрос по ценам и проч.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6732240" y="2420888"/>
            <a:ext cx="2088232" cy="504056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 дней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300192" y="4365104"/>
            <a:ext cx="2160240" cy="576064"/>
          </a:xfrm>
          <a:prstGeom prst="rect">
            <a:avLst/>
          </a:prstGeom>
          <a:solidFill>
            <a:schemeClr val="bg1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3300"/>
                </a:solidFill>
              </a:rPr>
              <a:t>Отказ с предложением</a:t>
            </a:r>
            <a:endParaRPr lang="ru-RU" dirty="0">
              <a:solidFill>
                <a:srgbClr val="0033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00192" y="3212976"/>
            <a:ext cx="2160240" cy="576064"/>
          </a:xfrm>
          <a:prstGeom prst="rect">
            <a:avLst/>
          </a:prstGeom>
          <a:solidFill>
            <a:schemeClr val="bg1"/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3300"/>
                </a:solidFill>
              </a:rPr>
              <a:t>Согласование</a:t>
            </a:r>
            <a:endParaRPr lang="ru-RU" dirty="0">
              <a:solidFill>
                <a:srgbClr val="0033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380312" y="3933056"/>
            <a:ext cx="1008112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или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868144" y="5229200"/>
            <a:ext cx="3096344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3300"/>
                </a:solidFill>
              </a:rPr>
              <a:t>Предлагаемый метод регулирования</a:t>
            </a:r>
            <a:endParaRPr lang="ru-RU" sz="1400" dirty="0">
              <a:solidFill>
                <a:srgbClr val="0033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868144" y="5877272"/>
            <a:ext cx="3096344" cy="792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3300"/>
                </a:solidFill>
              </a:rPr>
              <a:t>Предлагаемые  предельные знач. долгосрочных параметров регулирования (вне конкурсных)</a:t>
            </a:r>
            <a:endParaRPr lang="ru-RU" sz="1400" dirty="0">
              <a:solidFill>
                <a:srgbClr val="0033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44008" y="5877272"/>
            <a:ext cx="1080120" cy="792088"/>
          </a:xfrm>
          <a:prstGeom prst="rect">
            <a:avLst/>
          </a:prstGeom>
          <a:solidFill>
            <a:srgbClr val="0033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Срок действия </a:t>
            </a:r>
          </a:p>
          <a:p>
            <a:pPr algn="ctr"/>
            <a:r>
              <a:rPr lang="ru-RU" sz="1400" dirty="0" smtClean="0"/>
              <a:t>3-6 мес.</a:t>
            </a:r>
            <a:endParaRPr lang="ru-RU" sz="1400" dirty="0"/>
          </a:p>
        </p:txBody>
      </p:sp>
      <p:sp>
        <p:nvSpPr>
          <p:cNvPr id="22" name="Стрелка вправо 21"/>
          <p:cNvSpPr/>
          <p:nvPr/>
        </p:nvSpPr>
        <p:spPr>
          <a:xfrm rot="10800000">
            <a:off x="5508104" y="4365104"/>
            <a:ext cx="648072" cy="57606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491880" y="4221088"/>
            <a:ext cx="1944216" cy="936104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Повторное заявление</a:t>
            </a:r>
          </a:p>
          <a:p>
            <a:pPr algn="ctr"/>
            <a:r>
              <a:rPr lang="ru-RU" dirty="0" smtClean="0"/>
              <a:t> (</a:t>
            </a:r>
            <a:r>
              <a:rPr lang="ru-RU" sz="1400" dirty="0" smtClean="0"/>
              <a:t>ответ - 5 дней)</a:t>
            </a:r>
            <a:endParaRPr lang="ru-RU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RAWW">
  <a:themeElements>
    <a:clrScheme name="RAW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AWW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W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W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W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RAWW</Template>
  <TotalTime>8903</TotalTime>
  <Words>1288</Words>
  <Application>Microsoft Office PowerPoint</Application>
  <PresentationFormat>Экран (4:3)</PresentationFormat>
  <Paragraphs>149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Оформление по умолчанию</vt:lpstr>
      <vt:lpstr>2_RAWW</vt:lpstr>
      <vt:lpstr> Новое в ценообразовании в сфере теплоснабжения (ПП РФ № 510 от 3.06.2014г 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Мартынова Елена Вадимовна</cp:lastModifiedBy>
  <cp:revision>1812</cp:revision>
  <dcterms:created xsi:type="dcterms:W3CDTF">2011-07-07T05:24:54Z</dcterms:created>
  <dcterms:modified xsi:type="dcterms:W3CDTF">2015-04-03T07:46:07Z</dcterms:modified>
</cp:coreProperties>
</file>