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8.xml" ContentType="application/vnd.openxmlformats-officedocument.theme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9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87" r:id="rId3"/>
    <p:sldMasterId id="2147483714" r:id="rId4"/>
    <p:sldMasterId id="2147483750" r:id="rId5"/>
    <p:sldMasterId id="2147483762" r:id="rId6"/>
    <p:sldMasterId id="2147483777" r:id="rId7"/>
    <p:sldMasterId id="2147483789" r:id="rId8"/>
    <p:sldMasterId id="2147483801" r:id="rId9"/>
    <p:sldMasterId id="2147483813" r:id="rId10"/>
  </p:sldMasterIdLst>
  <p:notesMasterIdLst>
    <p:notesMasterId r:id="rId63"/>
  </p:notesMasterIdLst>
  <p:sldIdLst>
    <p:sldId id="256" r:id="rId11"/>
    <p:sldId id="257" r:id="rId12"/>
    <p:sldId id="267" r:id="rId13"/>
    <p:sldId id="260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281" r:id="rId28"/>
    <p:sldId id="282" r:id="rId29"/>
    <p:sldId id="283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5" r:id="rId58"/>
    <p:sldId id="263" r:id="rId59"/>
    <p:sldId id="262" r:id="rId60"/>
    <p:sldId id="266" r:id="rId61"/>
    <p:sldId id="314" r:id="rId62"/>
  </p:sldIdLst>
  <p:sldSz cx="9144000" cy="6858000" type="screen4x3"/>
  <p:notesSz cx="6797675" cy="9926638"/>
  <p:defaultTextStyle>
    <a:defPPr>
      <a:defRPr lang="ru-RU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8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5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78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CC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slide" Target="slides/slide37.xml"/><Relationship Id="rId50" Type="http://schemas.openxmlformats.org/officeDocument/2006/relationships/slide" Target="slides/slide40.xml"/><Relationship Id="rId55" Type="http://schemas.openxmlformats.org/officeDocument/2006/relationships/slide" Target="slides/slide45.xml"/><Relationship Id="rId63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3" Type="http://schemas.openxmlformats.org/officeDocument/2006/relationships/slide" Target="slides/slide43.xml"/><Relationship Id="rId58" Type="http://schemas.openxmlformats.org/officeDocument/2006/relationships/slide" Target="slides/slide48.xml"/><Relationship Id="rId66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slide" Target="slides/slide39.xml"/><Relationship Id="rId57" Type="http://schemas.openxmlformats.org/officeDocument/2006/relationships/slide" Target="slides/slide47.xml"/><Relationship Id="rId61" Type="http://schemas.openxmlformats.org/officeDocument/2006/relationships/slide" Target="slides/slide5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52" Type="http://schemas.openxmlformats.org/officeDocument/2006/relationships/slide" Target="slides/slide42.xml"/><Relationship Id="rId60" Type="http://schemas.openxmlformats.org/officeDocument/2006/relationships/slide" Target="slides/slide50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slide" Target="slides/slide38.xml"/><Relationship Id="rId56" Type="http://schemas.openxmlformats.org/officeDocument/2006/relationships/slide" Target="slides/slide46.xml"/><Relationship Id="rId64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slide" Target="slides/slide36.xml"/><Relationship Id="rId59" Type="http://schemas.openxmlformats.org/officeDocument/2006/relationships/slide" Target="slides/slide49.xml"/><Relationship Id="rId67" Type="http://schemas.openxmlformats.org/officeDocument/2006/relationships/tableStyles" Target="tableStyles.xml"/><Relationship Id="rId20" Type="http://schemas.openxmlformats.org/officeDocument/2006/relationships/slide" Target="slides/slide10.xml"/><Relationship Id="rId41" Type="http://schemas.openxmlformats.org/officeDocument/2006/relationships/slide" Target="slides/slide31.xml"/><Relationship Id="rId54" Type="http://schemas.openxmlformats.org/officeDocument/2006/relationships/slide" Target="slides/slide44.xml"/><Relationship Id="rId62" Type="http://schemas.openxmlformats.org/officeDocument/2006/relationships/slide" Target="slides/slide5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5535942095619974E-2"/>
          <c:y val="0.19478270148369461"/>
          <c:w val="0.88558088216955488"/>
          <c:h val="0.388954629806954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Лист3!$C$2</c:f>
              <c:strCache>
                <c:ptCount val="1"/>
                <c:pt idx="0">
                  <c:v>Индекс по субъекту </c:v>
                </c:pt>
              </c:strCache>
            </c:strRef>
          </c:tx>
          <c:spPr>
            <a:solidFill>
              <a:srgbClr val="A7EA52">
                <a:lumMod val="50000"/>
              </a:srgbClr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Лист3!$B$3:$B$13</c:f>
              <c:strCache>
                <c:ptCount val="11"/>
                <c:pt idx="0">
                  <c:v>Чувашская Республика</c:v>
                </c:pt>
                <c:pt idx="1">
                  <c:v>Республика Марий Эл</c:v>
                </c:pt>
                <c:pt idx="2">
                  <c:v>Удмуртская Республика</c:v>
                </c:pt>
                <c:pt idx="3">
                  <c:v>Саратовская область</c:v>
                </c:pt>
                <c:pt idx="4">
                  <c:v>Нижегородская область</c:v>
                </c:pt>
                <c:pt idx="5">
                  <c:v>Ульяновская область</c:v>
                </c:pt>
                <c:pt idx="6">
                  <c:v>Республика Татарстан</c:v>
                </c:pt>
                <c:pt idx="7">
                  <c:v>Республика Мордовия</c:v>
                </c:pt>
                <c:pt idx="8">
                  <c:v>Оренбургская область</c:v>
                </c:pt>
                <c:pt idx="9">
                  <c:v>Кировская область</c:v>
                </c:pt>
                <c:pt idx="10">
                  <c:v>Республика Башкортостан</c:v>
                </c:pt>
              </c:strCache>
            </c:strRef>
          </c:cat>
          <c:val>
            <c:numRef>
              <c:f>Лист3!$C$3:$C$13</c:f>
              <c:numCache>
                <c:formatCode>0.0%</c:formatCode>
                <c:ptCount val="11"/>
                <c:pt idx="0">
                  <c:v>8.2000000000000003E-2</c:v>
                </c:pt>
                <c:pt idx="1">
                  <c:v>8.5000000000000006E-2</c:v>
                </c:pt>
                <c:pt idx="2">
                  <c:v>8.5000000000000006E-2</c:v>
                </c:pt>
                <c:pt idx="3">
                  <c:v>8.5000000000000006E-2</c:v>
                </c:pt>
                <c:pt idx="4">
                  <c:v>0.1</c:v>
                </c:pt>
                <c:pt idx="5">
                  <c:v>8.8999999999999996E-2</c:v>
                </c:pt>
                <c:pt idx="6">
                  <c:v>0.09</c:v>
                </c:pt>
                <c:pt idx="7">
                  <c:v>9.1999999999999998E-2</c:v>
                </c:pt>
                <c:pt idx="8">
                  <c:v>9.2999999999999999E-2</c:v>
                </c:pt>
                <c:pt idx="9">
                  <c:v>9.2999999999999999E-2</c:v>
                </c:pt>
                <c:pt idx="10">
                  <c:v>0.10299999999999999</c:v>
                </c:pt>
              </c:numCache>
            </c:numRef>
          </c:val>
        </c:ser>
        <c:ser>
          <c:idx val="1"/>
          <c:order val="1"/>
          <c:tx>
            <c:strRef>
              <c:f>Лист3!$D$2</c:f>
              <c:strCache>
                <c:ptCount val="1"/>
                <c:pt idx="0">
                  <c:v>Предельно допустимое отклонение по отдельным муниципальным образованиям</c:v>
                </c:pt>
              </c:strCache>
            </c:strRef>
          </c:tx>
          <c:spPr>
            <a:solidFill>
              <a:srgbClr val="A7EA52">
                <a:lumMod val="75000"/>
              </a:srgbClr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10"/>
              <c:layout>
                <c:manualLayout>
                  <c:x val="1.1975554344469423E-16"/>
                  <c:y val="6.69842175689581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Лист3!$B$3:$B$13</c:f>
              <c:strCache>
                <c:ptCount val="11"/>
                <c:pt idx="0">
                  <c:v>Чувашская Республика</c:v>
                </c:pt>
                <c:pt idx="1">
                  <c:v>Республика Марий Эл</c:v>
                </c:pt>
                <c:pt idx="2">
                  <c:v>Удмуртская Республика</c:v>
                </c:pt>
                <c:pt idx="3">
                  <c:v>Саратовская область</c:v>
                </c:pt>
                <c:pt idx="4">
                  <c:v>Нижегородская область</c:v>
                </c:pt>
                <c:pt idx="5">
                  <c:v>Ульяновская область</c:v>
                </c:pt>
                <c:pt idx="6">
                  <c:v>Республика Татарстан</c:v>
                </c:pt>
                <c:pt idx="7">
                  <c:v>Республика Мордовия</c:v>
                </c:pt>
                <c:pt idx="8">
                  <c:v>Оренбургская область</c:v>
                </c:pt>
                <c:pt idx="9">
                  <c:v>Кировская область</c:v>
                </c:pt>
                <c:pt idx="10">
                  <c:v>Республика Башкортостан</c:v>
                </c:pt>
              </c:strCache>
            </c:strRef>
          </c:cat>
          <c:val>
            <c:numRef>
              <c:f>Лист3!$D$3:$D$13</c:f>
              <c:numCache>
                <c:formatCode>0.0%</c:formatCode>
                <c:ptCount val="11"/>
                <c:pt idx="0">
                  <c:v>0.02</c:v>
                </c:pt>
                <c:pt idx="1">
                  <c:v>2.1000000000000001E-2</c:v>
                </c:pt>
                <c:pt idx="2">
                  <c:v>2.1000000000000001E-2</c:v>
                </c:pt>
                <c:pt idx="3">
                  <c:v>2.1000000000000001E-2</c:v>
                </c:pt>
                <c:pt idx="4">
                  <c:v>0.01</c:v>
                </c:pt>
                <c:pt idx="5">
                  <c:v>2.3E-2</c:v>
                </c:pt>
                <c:pt idx="6">
                  <c:v>2.4E-2</c:v>
                </c:pt>
                <c:pt idx="7">
                  <c:v>2.5000000000000001E-2</c:v>
                </c:pt>
                <c:pt idx="8">
                  <c:v>2.5000000000000001E-2</c:v>
                </c:pt>
                <c:pt idx="9">
                  <c:v>2.5000000000000001E-2</c:v>
                </c:pt>
                <c:pt idx="10">
                  <c:v>2.5000000000000001E-2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872896"/>
        <c:axId val="33952512"/>
      </c:barChart>
      <c:catAx>
        <c:axId val="338728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33952512"/>
        <c:crosses val="autoZero"/>
        <c:auto val="1"/>
        <c:lblAlgn val="ctr"/>
        <c:lblOffset val="100"/>
        <c:noMultiLvlLbl val="0"/>
      </c:catAx>
      <c:valAx>
        <c:axId val="33952512"/>
        <c:scaling>
          <c:orientation val="minMax"/>
        </c:scaling>
        <c:delete val="0"/>
        <c:axPos val="l"/>
        <c:majorGridlines>
          <c:spPr>
            <a:ln>
              <a:solidFill>
                <a:srgbClr val="00B050"/>
              </a:solidFill>
            </a:ln>
          </c:spPr>
        </c:majorGridlines>
        <c:numFmt formatCode="0.0%" sourceLinked="1"/>
        <c:majorTickMark val="out"/>
        <c:minorTickMark val="none"/>
        <c:tickLblPos val="nextTo"/>
        <c:crossAx val="33872896"/>
        <c:crosses val="autoZero"/>
        <c:crossBetween val="between"/>
      </c:valAx>
      <c:spPr>
        <a:ln>
          <a:solidFill>
            <a:srgbClr val="00B050"/>
          </a:solidFill>
        </a:ln>
      </c:spPr>
    </c:plotArea>
    <c:legend>
      <c:legendPos val="b"/>
      <c:layout>
        <c:manualLayout>
          <c:xMode val="edge"/>
          <c:yMode val="edge"/>
          <c:x val="4.9142840878102665E-3"/>
          <c:y val="0.87330583922075766"/>
          <c:w val="0.98434104199625205"/>
          <c:h val="0.11152435450682602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24CEAB-23A0-4EA8-B10A-52A05220808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86DCF660-9844-425C-94CB-A7FF16057DF2}">
      <dgm:prSet phldrT="[Текст]"/>
      <dgm:spPr/>
      <dgm:t>
        <a:bodyPr/>
        <a:lstStyle/>
        <a:p>
          <a:r>
            <a:rPr lang="ru-RU" dirty="0" smtClean="0"/>
            <a:t>Вновь обратившимся организациям, а также при наличии изменений</a:t>
          </a:r>
          <a:endParaRPr lang="ru-RU" dirty="0"/>
        </a:p>
      </dgm:t>
    </dgm:pt>
    <dgm:pt modelId="{BC650361-12CC-4BB1-BDC8-37CA3D198351}" type="parTrans" cxnId="{CEB919C1-942E-449A-BBA9-1E0CDFCF75AD}">
      <dgm:prSet/>
      <dgm:spPr/>
      <dgm:t>
        <a:bodyPr/>
        <a:lstStyle/>
        <a:p>
          <a:endParaRPr lang="ru-RU"/>
        </a:p>
      </dgm:t>
    </dgm:pt>
    <dgm:pt modelId="{4BFB8DCC-96F5-4FEA-96E6-E1D6C3DE1B18}" type="sibTrans" cxnId="{CEB919C1-942E-449A-BBA9-1E0CDFCF75AD}">
      <dgm:prSet/>
      <dgm:spPr/>
      <dgm:t>
        <a:bodyPr/>
        <a:lstStyle/>
        <a:p>
          <a:endParaRPr lang="ru-RU"/>
        </a:p>
      </dgm:t>
    </dgm:pt>
    <dgm:pt modelId="{726A9867-1946-4242-83E2-3FE70BD17716}">
      <dgm:prSet phldrT="[Текст]"/>
      <dgm:spPr/>
      <dgm:t>
        <a:bodyPr/>
        <a:lstStyle/>
        <a:p>
          <a:r>
            <a:rPr lang="ru-RU" dirty="0" smtClean="0"/>
            <a:t>30 календарных дней после сдачи баланса в налоговые органы</a:t>
          </a:r>
          <a:endParaRPr lang="ru-RU" dirty="0"/>
        </a:p>
      </dgm:t>
    </dgm:pt>
    <dgm:pt modelId="{31B4810C-F3F7-4902-B63D-96E313C7C4C4}" type="parTrans" cxnId="{EF208C4B-EE23-4297-BC64-E1B287B286D8}">
      <dgm:prSet/>
      <dgm:spPr/>
      <dgm:t>
        <a:bodyPr/>
        <a:lstStyle/>
        <a:p>
          <a:endParaRPr lang="ru-RU"/>
        </a:p>
      </dgm:t>
    </dgm:pt>
    <dgm:pt modelId="{B32F8726-56E4-4FE8-8127-A6E5E41F66AE}" type="sibTrans" cxnId="{EF208C4B-EE23-4297-BC64-E1B287B286D8}">
      <dgm:prSet/>
      <dgm:spPr/>
      <dgm:t>
        <a:bodyPr/>
        <a:lstStyle/>
        <a:p>
          <a:endParaRPr lang="ru-RU"/>
        </a:p>
      </dgm:t>
    </dgm:pt>
    <dgm:pt modelId="{4FBD945F-BCA0-494D-AEFC-1FBC842CF2B6}">
      <dgm:prSet phldrT="[Текст]"/>
      <dgm:spPr/>
      <dgm:t>
        <a:bodyPr/>
        <a:lstStyle/>
        <a:p>
          <a:r>
            <a:rPr lang="ru-RU" dirty="0" smtClean="0"/>
            <a:t>10 календарных дней со дня подачи заявления об установлении тарифа</a:t>
          </a:r>
          <a:endParaRPr lang="ru-RU" dirty="0"/>
        </a:p>
      </dgm:t>
    </dgm:pt>
    <dgm:pt modelId="{169748AD-D240-4090-B4A3-DF236792652B}" type="parTrans" cxnId="{53AA42C1-2AA5-426D-8D27-F7860748B6DC}">
      <dgm:prSet/>
      <dgm:spPr/>
      <dgm:t>
        <a:bodyPr/>
        <a:lstStyle/>
        <a:p>
          <a:endParaRPr lang="ru-RU"/>
        </a:p>
      </dgm:t>
    </dgm:pt>
    <dgm:pt modelId="{00D29E9F-670E-4B1E-82B6-CFBB49EA252C}" type="sibTrans" cxnId="{53AA42C1-2AA5-426D-8D27-F7860748B6DC}">
      <dgm:prSet/>
      <dgm:spPr/>
      <dgm:t>
        <a:bodyPr/>
        <a:lstStyle/>
        <a:p>
          <a:endParaRPr lang="ru-RU"/>
        </a:p>
      </dgm:t>
    </dgm:pt>
    <dgm:pt modelId="{F3932033-2971-4509-AE74-1A92D15BA4A2}">
      <dgm:prSet/>
      <dgm:spPr/>
      <dgm:t>
        <a:bodyPr/>
        <a:lstStyle/>
        <a:p>
          <a:r>
            <a:rPr lang="ru-RU" dirty="0" smtClean="0"/>
            <a:t>30 дней по истечении квартала</a:t>
          </a:r>
          <a:endParaRPr lang="ru-RU" dirty="0"/>
        </a:p>
      </dgm:t>
    </dgm:pt>
    <dgm:pt modelId="{DB453B2E-FD31-4FE4-854C-97A088F607B9}" type="parTrans" cxnId="{0A2E1D5F-5517-4A02-AF8B-7FF4E17CEE44}">
      <dgm:prSet/>
      <dgm:spPr/>
      <dgm:t>
        <a:bodyPr/>
        <a:lstStyle/>
        <a:p>
          <a:endParaRPr lang="ru-RU"/>
        </a:p>
      </dgm:t>
    </dgm:pt>
    <dgm:pt modelId="{A9FDAB3C-D42B-47DC-AD74-898FA048A435}" type="sibTrans" cxnId="{0A2E1D5F-5517-4A02-AF8B-7FF4E17CEE44}">
      <dgm:prSet/>
      <dgm:spPr/>
      <dgm:t>
        <a:bodyPr/>
        <a:lstStyle/>
        <a:p>
          <a:endParaRPr lang="ru-RU"/>
        </a:p>
      </dgm:t>
    </dgm:pt>
    <dgm:pt modelId="{933F17CB-3BCE-4C87-A447-D0237DB291C1}">
      <dgm:prSet/>
      <dgm:spPr/>
      <dgm:t>
        <a:bodyPr/>
        <a:lstStyle/>
        <a:p>
          <a:r>
            <a:rPr lang="ru-RU" dirty="0" smtClean="0"/>
            <a:t>30 календарных дней со дня принятия решения об установлении тарифа</a:t>
          </a:r>
          <a:endParaRPr lang="ru-RU" dirty="0"/>
        </a:p>
      </dgm:t>
    </dgm:pt>
    <dgm:pt modelId="{146DD54D-6C06-4C6E-A46E-D37CEB145729}" type="parTrans" cxnId="{68272A4F-E572-4705-BA8A-5429A8BFABB6}">
      <dgm:prSet/>
      <dgm:spPr/>
      <dgm:t>
        <a:bodyPr/>
        <a:lstStyle/>
        <a:p>
          <a:endParaRPr lang="ru-RU"/>
        </a:p>
      </dgm:t>
    </dgm:pt>
    <dgm:pt modelId="{CF2D9A22-A45B-4D83-AECE-BFD804A7C88E}" type="sibTrans" cxnId="{68272A4F-E572-4705-BA8A-5429A8BFABB6}">
      <dgm:prSet/>
      <dgm:spPr/>
      <dgm:t>
        <a:bodyPr/>
        <a:lstStyle/>
        <a:p>
          <a:endParaRPr lang="ru-RU"/>
        </a:p>
      </dgm:t>
    </dgm:pt>
    <dgm:pt modelId="{A647E39E-4915-402B-9DDA-08AB804A0C01}" type="pres">
      <dgm:prSet presAssocID="{5724CEAB-23A0-4EA8-B10A-52A05220808D}" presName="CompostProcess" presStyleCnt="0">
        <dgm:presLayoutVars>
          <dgm:dir/>
          <dgm:resizeHandles val="exact"/>
        </dgm:presLayoutVars>
      </dgm:prSet>
      <dgm:spPr/>
    </dgm:pt>
    <dgm:pt modelId="{A1041CF3-703C-4006-9111-A89EA710FD63}" type="pres">
      <dgm:prSet presAssocID="{5724CEAB-23A0-4EA8-B10A-52A05220808D}" presName="arrow" presStyleLbl="bgShp" presStyleIdx="0" presStyleCnt="1" custScaleX="115944" custScaleY="100000" custLinFactNeighborX="1167" custLinFactNeighborY="-1156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F0A0CE7F-A847-4789-A0FB-391AFC66DC58}" type="pres">
      <dgm:prSet presAssocID="{5724CEAB-23A0-4EA8-B10A-52A05220808D}" presName="linearProcess" presStyleCnt="0"/>
      <dgm:spPr/>
    </dgm:pt>
    <dgm:pt modelId="{2A5D515B-2D09-4634-AF97-AB7A1177F50D}" type="pres">
      <dgm:prSet presAssocID="{86DCF660-9844-425C-94CB-A7FF16057DF2}" presName="textNode" presStyleLbl="node1" presStyleIdx="0" presStyleCnt="5" custLinFactX="-12240" custLinFactNeighborX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CF8A16-8F9F-4399-8E11-F2C45B59AF00}" type="pres">
      <dgm:prSet presAssocID="{4BFB8DCC-96F5-4FEA-96E6-E1D6C3DE1B18}" presName="sibTrans" presStyleCnt="0"/>
      <dgm:spPr/>
    </dgm:pt>
    <dgm:pt modelId="{3C0CCB09-C53F-46E6-BC79-E51203BF5C6E}" type="pres">
      <dgm:prSet presAssocID="{726A9867-1946-4242-83E2-3FE70BD17716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BD3D0A-72D5-4FA1-8DFC-AE3A1345C9EA}" type="pres">
      <dgm:prSet presAssocID="{B32F8726-56E4-4FE8-8127-A6E5E41F66AE}" presName="sibTrans" presStyleCnt="0"/>
      <dgm:spPr/>
    </dgm:pt>
    <dgm:pt modelId="{1DC963EB-9F92-48B1-92C8-392CF6E9DC1A}" type="pres">
      <dgm:prSet presAssocID="{4FBD945F-BCA0-494D-AEFC-1FBC842CF2B6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E8A1BD-087A-46CE-AFA9-73C932074C19}" type="pres">
      <dgm:prSet presAssocID="{00D29E9F-670E-4B1E-82B6-CFBB49EA252C}" presName="sibTrans" presStyleCnt="0"/>
      <dgm:spPr/>
    </dgm:pt>
    <dgm:pt modelId="{2C258E69-8584-40BE-907E-F32A2915B137}" type="pres">
      <dgm:prSet presAssocID="{933F17CB-3BCE-4C87-A447-D0237DB291C1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6C243F-56CB-4706-9AC7-E72BBAB47D4D}" type="pres">
      <dgm:prSet presAssocID="{CF2D9A22-A45B-4D83-AECE-BFD804A7C88E}" presName="sibTrans" presStyleCnt="0"/>
      <dgm:spPr/>
    </dgm:pt>
    <dgm:pt modelId="{C2325732-D6AD-4BE7-989E-D36401686383}" type="pres">
      <dgm:prSet presAssocID="{F3932033-2971-4509-AE74-1A92D15BA4A2}" presName="textNode" presStyleLbl="node1" presStyleIdx="4" presStyleCnt="5" custScaleX="1004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AA42C1-2AA5-426D-8D27-F7860748B6DC}" srcId="{5724CEAB-23A0-4EA8-B10A-52A05220808D}" destId="{4FBD945F-BCA0-494D-AEFC-1FBC842CF2B6}" srcOrd="2" destOrd="0" parTransId="{169748AD-D240-4090-B4A3-DF236792652B}" sibTransId="{00D29E9F-670E-4B1E-82B6-CFBB49EA252C}"/>
    <dgm:cxn modelId="{B66FE50F-DEF9-4D7C-B1BB-81E43CDDE0D8}" type="presOf" srcId="{F3932033-2971-4509-AE74-1A92D15BA4A2}" destId="{C2325732-D6AD-4BE7-989E-D36401686383}" srcOrd="0" destOrd="0" presId="urn:microsoft.com/office/officeart/2005/8/layout/hProcess9"/>
    <dgm:cxn modelId="{042589B5-C61A-46E6-B500-4A8BCBC9FAB3}" type="presOf" srcId="{4FBD945F-BCA0-494D-AEFC-1FBC842CF2B6}" destId="{1DC963EB-9F92-48B1-92C8-392CF6E9DC1A}" srcOrd="0" destOrd="0" presId="urn:microsoft.com/office/officeart/2005/8/layout/hProcess9"/>
    <dgm:cxn modelId="{FF19DF26-77E1-4A4F-8338-2B318840750B}" type="presOf" srcId="{86DCF660-9844-425C-94CB-A7FF16057DF2}" destId="{2A5D515B-2D09-4634-AF97-AB7A1177F50D}" srcOrd="0" destOrd="0" presId="urn:microsoft.com/office/officeart/2005/8/layout/hProcess9"/>
    <dgm:cxn modelId="{CDA2AB00-4CAC-4E28-87A4-AE93291A53FC}" type="presOf" srcId="{5724CEAB-23A0-4EA8-B10A-52A05220808D}" destId="{A647E39E-4915-402B-9DDA-08AB804A0C01}" srcOrd="0" destOrd="0" presId="urn:microsoft.com/office/officeart/2005/8/layout/hProcess9"/>
    <dgm:cxn modelId="{33CDC1C9-C59B-414F-8434-708D184ED3CF}" type="presOf" srcId="{933F17CB-3BCE-4C87-A447-D0237DB291C1}" destId="{2C258E69-8584-40BE-907E-F32A2915B137}" srcOrd="0" destOrd="0" presId="urn:microsoft.com/office/officeart/2005/8/layout/hProcess9"/>
    <dgm:cxn modelId="{05106037-C808-4B7E-B096-5F8D06D688D1}" type="presOf" srcId="{726A9867-1946-4242-83E2-3FE70BD17716}" destId="{3C0CCB09-C53F-46E6-BC79-E51203BF5C6E}" srcOrd="0" destOrd="0" presId="urn:microsoft.com/office/officeart/2005/8/layout/hProcess9"/>
    <dgm:cxn modelId="{68272A4F-E572-4705-BA8A-5429A8BFABB6}" srcId="{5724CEAB-23A0-4EA8-B10A-52A05220808D}" destId="{933F17CB-3BCE-4C87-A447-D0237DB291C1}" srcOrd="3" destOrd="0" parTransId="{146DD54D-6C06-4C6E-A46E-D37CEB145729}" sibTransId="{CF2D9A22-A45B-4D83-AECE-BFD804A7C88E}"/>
    <dgm:cxn modelId="{0A2E1D5F-5517-4A02-AF8B-7FF4E17CEE44}" srcId="{5724CEAB-23A0-4EA8-B10A-52A05220808D}" destId="{F3932033-2971-4509-AE74-1A92D15BA4A2}" srcOrd="4" destOrd="0" parTransId="{DB453B2E-FD31-4FE4-854C-97A088F607B9}" sibTransId="{A9FDAB3C-D42B-47DC-AD74-898FA048A435}"/>
    <dgm:cxn modelId="{EF208C4B-EE23-4297-BC64-E1B287B286D8}" srcId="{5724CEAB-23A0-4EA8-B10A-52A05220808D}" destId="{726A9867-1946-4242-83E2-3FE70BD17716}" srcOrd="1" destOrd="0" parTransId="{31B4810C-F3F7-4902-B63D-96E313C7C4C4}" sibTransId="{B32F8726-56E4-4FE8-8127-A6E5E41F66AE}"/>
    <dgm:cxn modelId="{CEB919C1-942E-449A-BBA9-1E0CDFCF75AD}" srcId="{5724CEAB-23A0-4EA8-B10A-52A05220808D}" destId="{86DCF660-9844-425C-94CB-A7FF16057DF2}" srcOrd="0" destOrd="0" parTransId="{BC650361-12CC-4BB1-BDC8-37CA3D198351}" sibTransId="{4BFB8DCC-96F5-4FEA-96E6-E1D6C3DE1B18}"/>
    <dgm:cxn modelId="{07D9F146-6ACE-467C-8F70-1117144E1E2B}" type="presParOf" srcId="{A647E39E-4915-402B-9DDA-08AB804A0C01}" destId="{A1041CF3-703C-4006-9111-A89EA710FD63}" srcOrd="0" destOrd="0" presId="urn:microsoft.com/office/officeart/2005/8/layout/hProcess9"/>
    <dgm:cxn modelId="{E367B24A-A666-435B-A546-E7CFBE8BBE33}" type="presParOf" srcId="{A647E39E-4915-402B-9DDA-08AB804A0C01}" destId="{F0A0CE7F-A847-4789-A0FB-391AFC66DC58}" srcOrd="1" destOrd="0" presId="urn:microsoft.com/office/officeart/2005/8/layout/hProcess9"/>
    <dgm:cxn modelId="{6FF8FBA5-D770-4ACE-9A83-CA156D401C67}" type="presParOf" srcId="{F0A0CE7F-A847-4789-A0FB-391AFC66DC58}" destId="{2A5D515B-2D09-4634-AF97-AB7A1177F50D}" srcOrd="0" destOrd="0" presId="urn:microsoft.com/office/officeart/2005/8/layout/hProcess9"/>
    <dgm:cxn modelId="{79BF7DE9-FC29-4926-AF2E-996D7E3E9C66}" type="presParOf" srcId="{F0A0CE7F-A847-4789-A0FB-391AFC66DC58}" destId="{82CF8A16-8F9F-4399-8E11-F2C45B59AF00}" srcOrd="1" destOrd="0" presId="urn:microsoft.com/office/officeart/2005/8/layout/hProcess9"/>
    <dgm:cxn modelId="{342CC7C9-C2F9-40F5-BA4C-86FC8B1AA328}" type="presParOf" srcId="{F0A0CE7F-A847-4789-A0FB-391AFC66DC58}" destId="{3C0CCB09-C53F-46E6-BC79-E51203BF5C6E}" srcOrd="2" destOrd="0" presId="urn:microsoft.com/office/officeart/2005/8/layout/hProcess9"/>
    <dgm:cxn modelId="{9BF0E84A-CB7F-4675-9C16-718750894BA7}" type="presParOf" srcId="{F0A0CE7F-A847-4789-A0FB-391AFC66DC58}" destId="{25BD3D0A-72D5-4FA1-8DFC-AE3A1345C9EA}" srcOrd="3" destOrd="0" presId="urn:microsoft.com/office/officeart/2005/8/layout/hProcess9"/>
    <dgm:cxn modelId="{5F946600-0B94-43C9-A6B1-025C11D702B3}" type="presParOf" srcId="{F0A0CE7F-A847-4789-A0FB-391AFC66DC58}" destId="{1DC963EB-9F92-48B1-92C8-392CF6E9DC1A}" srcOrd="4" destOrd="0" presId="urn:microsoft.com/office/officeart/2005/8/layout/hProcess9"/>
    <dgm:cxn modelId="{C8948264-EE0A-4090-85DB-75874117EE08}" type="presParOf" srcId="{F0A0CE7F-A847-4789-A0FB-391AFC66DC58}" destId="{15E8A1BD-087A-46CE-AFA9-73C932074C19}" srcOrd="5" destOrd="0" presId="urn:microsoft.com/office/officeart/2005/8/layout/hProcess9"/>
    <dgm:cxn modelId="{89C7B5D8-2BB4-408E-97E1-A0812522DF15}" type="presParOf" srcId="{F0A0CE7F-A847-4789-A0FB-391AFC66DC58}" destId="{2C258E69-8584-40BE-907E-F32A2915B137}" srcOrd="6" destOrd="0" presId="urn:microsoft.com/office/officeart/2005/8/layout/hProcess9"/>
    <dgm:cxn modelId="{98D7EED9-2FB6-448A-B625-635F2FD04C61}" type="presParOf" srcId="{F0A0CE7F-A847-4789-A0FB-391AFC66DC58}" destId="{9B6C243F-56CB-4706-9AC7-E72BBAB47D4D}" srcOrd="7" destOrd="0" presId="urn:microsoft.com/office/officeart/2005/8/layout/hProcess9"/>
    <dgm:cxn modelId="{2B3A4AEB-708C-4A8D-8301-56D682D1B319}" type="presParOf" srcId="{F0A0CE7F-A847-4789-A0FB-391AFC66DC58}" destId="{C2325732-D6AD-4BE7-989E-D36401686383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24CEAB-23A0-4EA8-B10A-52A05220808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86DCF660-9844-425C-94CB-A7FF16057DF2}">
      <dgm:prSet phldrT="[Текст]"/>
      <dgm:spPr/>
      <dgm:t>
        <a:bodyPr/>
        <a:lstStyle/>
        <a:p>
          <a:r>
            <a:rPr lang="ru-RU" dirty="0" smtClean="0"/>
            <a:t>Вновь обратившимся организациям, а также при наличии изменений</a:t>
          </a:r>
          <a:endParaRPr lang="ru-RU" dirty="0"/>
        </a:p>
      </dgm:t>
    </dgm:pt>
    <dgm:pt modelId="{BC650361-12CC-4BB1-BDC8-37CA3D198351}" type="parTrans" cxnId="{CEB919C1-942E-449A-BBA9-1E0CDFCF75AD}">
      <dgm:prSet/>
      <dgm:spPr/>
      <dgm:t>
        <a:bodyPr/>
        <a:lstStyle/>
        <a:p>
          <a:endParaRPr lang="ru-RU"/>
        </a:p>
      </dgm:t>
    </dgm:pt>
    <dgm:pt modelId="{4BFB8DCC-96F5-4FEA-96E6-E1D6C3DE1B18}" type="sibTrans" cxnId="{CEB919C1-942E-449A-BBA9-1E0CDFCF75AD}">
      <dgm:prSet/>
      <dgm:spPr/>
      <dgm:t>
        <a:bodyPr/>
        <a:lstStyle/>
        <a:p>
          <a:endParaRPr lang="ru-RU"/>
        </a:p>
      </dgm:t>
    </dgm:pt>
    <dgm:pt modelId="{726A9867-1946-4242-83E2-3FE70BD17716}">
      <dgm:prSet phldrT="[Текст]"/>
      <dgm:spPr/>
      <dgm:t>
        <a:bodyPr/>
        <a:lstStyle/>
        <a:p>
          <a:r>
            <a:rPr lang="ru-RU" dirty="0" smtClean="0"/>
            <a:t>30 календарных дней после сдачи баланса в налоговые органы</a:t>
          </a:r>
          <a:endParaRPr lang="ru-RU" dirty="0"/>
        </a:p>
      </dgm:t>
    </dgm:pt>
    <dgm:pt modelId="{31B4810C-F3F7-4902-B63D-96E313C7C4C4}" type="parTrans" cxnId="{EF208C4B-EE23-4297-BC64-E1B287B286D8}">
      <dgm:prSet/>
      <dgm:spPr/>
      <dgm:t>
        <a:bodyPr/>
        <a:lstStyle/>
        <a:p>
          <a:endParaRPr lang="ru-RU"/>
        </a:p>
      </dgm:t>
    </dgm:pt>
    <dgm:pt modelId="{B32F8726-56E4-4FE8-8127-A6E5E41F66AE}" type="sibTrans" cxnId="{EF208C4B-EE23-4297-BC64-E1B287B286D8}">
      <dgm:prSet/>
      <dgm:spPr/>
      <dgm:t>
        <a:bodyPr/>
        <a:lstStyle/>
        <a:p>
          <a:endParaRPr lang="ru-RU"/>
        </a:p>
      </dgm:t>
    </dgm:pt>
    <dgm:pt modelId="{4FBD945F-BCA0-494D-AEFC-1FBC842CF2B6}">
      <dgm:prSet phldrT="[Текст]"/>
      <dgm:spPr/>
      <dgm:t>
        <a:bodyPr/>
        <a:lstStyle/>
        <a:p>
          <a:r>
            <a:rPr lang="ru-RU" dirty="0" smtClean="0"/>
            <a:t>10 календарных дней со дня подачи заявления об установлении тарифа</a:t>
          </a:r>
          <a:endParaRPr lang="ru-RU" dirty="0"/>
        </a:p>
      </dgm:t>
    </dgm:pt>
    <dgm:pt modelId="{169748AD-D240-4090-B4A3-DF236792652B}" type="parTrans" cxnId="{53AA42C1-2AA5-426D-8D27-F7860748B6DC}">
      <dgm:prSet/>
      <dgm:spPr/>
      <dgm:t>
        <a:bodyPr/>
        <a:lstStyle/>
        <a:p>
          <a:endParaRPr lang="ru-RU"/>
        </a:p>
      </dgm:t>
    </dgm:pt>
    <dgm:pt modelId="{00D29E9F-670E-4B1E-82B6-CFBB49EA252C}" type="sibTrans" cxnId="{53AA42C1-2AA5-426D-8D27-F7860748B6DC}">
      <dgm:prSet/>
      <dgm:spPr/>
      <dgm:t>
        <a:bodyPr/>
        <a:lstStyle/>
        <a:p>
          <a:endParaRPr lang="ru-RU"/>
        </a:p>
      </dgm:t>
    </dgm:pt>
    <dgm:pt modelId="{F3932033-2971-4509-AE74-1A92D15BA4A2}">
      <dgm:prSet/>
      <dgm:spPr/>
      <dgm:t>
        <a:bodyPr/>
        <a:lstStyle/>
        <a:p>
          <a:r>
            <a:rPr lang="ru-RU" dirty="0" smtClean="0"/>
            <a:t>30 дней по истечении квартала</a:t>
          </a:r>
          <a:endParaRPr lang="ru-RU" dirty="0"/>
        </a:p>
      </dgm:t>
    </dgm:pt>
    <dgm:pt modelId="{DB453B2E-FD31-4FE4-854C-97A088F607B9}" type="parTrans" cxnId="{0A2E1D5F-5517-4A02-AF8B-7FF4E17CEE44}">
      <dgm:prSet/>
      <dgm:spPr/>
      <dgm:t>
        <a:bodyPr/>
        <a:lstStyle/>
        <a:p>
          <a:endParaRPr lang="ru-RU"/>
        </a:p>
      </dgm:t>
    </dgm:pt>
    <dgm:pt modelId="{A9FDAB3C-D42B-47DC-AD74-898FA048A435}" type="sibTrans" cxnId="{0A2E1D5F-5517-4A02-AF8B-7FF4E17CEE44}">
      <dgm:prSet/>
      <dgm:spPr/>
      <dgm:t>
        <a:bodyPr/>
        <a:lstStyle/>
        <a:p>
          <a:endParaRPr lang="ru-RU"/>
        </a:p>
      </dgm:t>
    </dgm:pt>
    <dgm:pt modelId="{933F17CB-3BCE-4C87-A447-D0237DB291C1}">
      <dgm:prSet/>
      <dgm:spPr/>
      <dgm:t>
        <a:bodyPr/>
        <a:lstStyle/>
        <a:p>
          <a:r>
            <a:rPr lang="ru-RU" dirty="0" smtClean="0"/>
            <a:t>30 календарных дней со дня принятия решения об установлении тарифа</a:t>
          </a:r>
          <a:endParaRPr lang="ru-RU" dirty="0"/>
        </a:p>
      </dgm:t>
    </dgm:pt>
    <dgm:pt modelId="{146DD54D-6C06-4C6E-A46E-D37CEB145729}" type="parTrans" cxnId="{68272A4F-E572-4705-BA8A-5429A8BFABB6}">
      <dgm:prSet/>
      <dgm:spPr/>
      <dgm:t>
        <a:bodyPr/>
        <a:lstStyle/>
        <a:p>
          <a:endParaRPr lang="ru-RU"/>
        </a:p>
      </dgm:t>
    </dgm:pt>
    <dgm:pt modelId="{CF2D9A22-A45B-4D83-AECE-BFD804A7C88E}" type="sibTrans" cxnId="{68272A4F-E572-4705-BA8A-5429A8BFABB6}">
      <dgm:prSet/>
      <dgm:spPr/>
      <dgm:t>
        <a:bodyPr/>
        <a:lstStyle/>
        <a:p>
          <a:endParaRPr lang="ru-RU"/>
        </a:p>
      </dgm:t>
    </dgm:pt>
    <dgm:pt modelId="{A647E39E-4915-402B-9DDA-08AB804A0C01}" type="pres">
      <dgm:prSet presAssocID="{5724CEAB-23A0-4EA8-B10A-52A05220808D}" presName="CompostProcess" presStyleCnt="0">
        <dgm:presLayoutVars>
          <dgm:dir/>
          <dgm:resizeHandles val="exact"/>
        </dgm:presLayoutVars>
      </dgm:prSet>
      <dgm:spPr/>
    </dgm:pt>
    <dgm:pt modelId="{A1041CF3-703C-4006-9111-A89EA710FD63}" type="pres">
      <dgm:prSet presAssocID="{5724CEAB-23A0-4EA8-B10A-52A05220808D}" presName="arrow" presStyleLbl="bgShp" presStyleIdx="0" presStyleCnt="1" custScaleX="115944" custScaleY="100000" custLinFactNeighborX="25" custLinFactNeighborY="280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F0A0CE7F-A847-4789-A0FB-391AFC66DC58}" type="pres">
      <dgm:prSet presAssocID="{5724CEAB-23A0-4EA8-B10A-52A05220808D}" presName="linearProcess" presStyleCnt="0"/>
      <dgm:spPr/>
    </dgm:pt>
    <dgm:pt modelId="{2A5D515B-2D09-4634-AF97-AB7A1177F50D}" type="pres">
      <dgm:prSet presAssocID="{86DCF660-9844-425C-94CB-A7FF16057DF2}" presName="textNode" presStyleLbl="node1" presStyleIdx="0" presStyleCnt="5" custLinFactX="-12240" custLinFactNeighborX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CF8A16-8F9F-4399-8E11-F2C45B59AF00}" type="pres">
      <dgm:prSet presAssocID="{4BFB8DCC-96F5-4FEA-96E6-E1D6C3DE1B18}" presName="sibTrans" presStyleCnt="0"/>
      <dgm:spPr/>
    </dgm:pt>
    <dgm:pt modelId="{3C0CCB09-C53F-46E6-BC79-E51203BF5C6E}" type="pres">
      <dgm:prSet presAssocID="{726A9867-1946-4242-83E2-3FE70BD17716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BD3D0A-72D5-4FA1-8DFC-AE3A1345C9EA}" type="pres">
      <dgm:prSet presAssocID="{B32F8726-56E4-4FE8-8127-A6E5E41F66AE}" presName="sibTrans" presStyleCnt="0"/>
      <dgm:spPr/>
    </dgm:pt>
    <dgm:pt modelId="{1DC963EB-9F92-48B1-92C8-392CF6E9DC1A}" type="pres">
      <dgm:prSet presAssocID="{4FBD945F-BCA0-494D-AEFC-1FBC842CF2B6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E8A1BD-087A-46CE-AFA9-73C932074C19}" type="pres">
      <dgm:prSet presAssocID="{00D29E9F-670E-4B1E-82B6-CFBB49EA252C}" presName="sibTrans" presStyleCnt="0"/>
      <dgm:spPr/>
    </dgm:pt>
    <dgm:pt modelId="{2C258E69-8584-40BE-907E-F32A2915B137}" type="pres">
      <dgm:prSet presAssocID="{933F17CB-3BCE-4C87-A447-D0237DB291C1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6C243F-56CB-4706-9AC7-E72BBAB47D4D}" type="pres">
      <dgm:prSet presAssocID="{CF2D9A22-A45B-4D83-AECE-BFD804A7C88E}" presName="sibTrans" presStyleCnt="0"/>
      <dgm:spPr/>
    </dgm:pt>
    <dgm:pt modelId="{C2325732-D6AD-4BE7-989E-D36401686383}" type="pres">
      <dgm:prSet presAssocID="{F3932033-2971-4509-AE74-1A92D15BA4A2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0A1DEE-9C00-41BB-871A-285F229B68C7}" type="presOf" srcId="{5724CEAB-23A0-4EA8-B10A-52A05220808D}" destId="{A647E39E-4915-402B-9DDA-08AB804A0C01}" srcOrd="0" destOrd="0" presId="urn:microsoft.com/office/officeart/2005/8/layout/hProcess9"/>
    <dgm:cxn modelId="{68272A4F-E572-4705-BA8A-5429A8BFABB6}" srcId="{5724CEAB-23A0-4EA8-B10A-52A05220808D}" destId="{933F17CB-3BCE-4C87-A447-D0237DB291C1}" srcOrd="3" destOrd="0" parTransId="{146DD54D-6C06-4C6E-A46E-D37CEB145729}" sibTransId="{CF2D9A22-A45B-4D83-AECE-BFD804A7C88E}"/>
    <dgm:cxn modelId="{CEB919C1-942E-449A-BBA9-1E0CDFCF75AD}" srcId="{5724CEAB-23A0-4EA8-B10A-52A05220808D}" destId="{86DCF660-9844-425C-94CB-A7FF16057DF2}" srcOrd="0" destOrd="0" parTransId="{BC650361-12CC-4BB1-BDC8-37CA3D198351}" sibTransId="{4BFB8DCC-96F5-4FEA-96E6-E1D6C3DE1B18}"/>
    <dgm:cxn modelId="{0A2E1D5F-5517-4A02-AF8B-7FF4E17CEE44}" srcId="{5724CEAB-23A0-4EA8-B10A-52A05220808D}" destId="{F3932033-2971-4509-AE74-1A92D15BA4A2}" srcOrd="4" destOrd="0" parTransId="{DB453B2E-FD31-4FE4-854C-97A088F607B9}" sibTransId="{A9FDAB3C-D42B-47DC-AD74-898FA048A435}"/>
    <dgm:cxn modelId="{16A69DEA-B032-436C-A975-E44A4A1E4714}" type="presOf" srcId="{86DCF660-9844-425C-94CB-A7FF16057DF2}" destId="{2A5D515B-2D09-4634-AF97-AB7A1177F50D}" srcOrd="0" destOrd="0" presId="urn:microsoft.com/office/officeart/2005/8/layout/hProcess9"/>
    <dgm:cxn modelId="{9E2B791F-D9C8-49B5-BF17-057CB24E1E8F}" type="presOf" srcId="{4FBD945F-BCA0-494D-AEFC-1FBC842CF2B6}" destId="{1DC963EB-9F92-48B1-92C8-392CF6E9DC1A}" srcOrd="0" destOrd="0" presId="urn:microsoft.com/office/officeart/2005/8/layout/hProcess9"/>
    <dgm:cxn modelId="{EF208C4B-EE23-4297-BC64-E1B287B286D8}" srcId="{5724CEAB-23A0-4EA8-B10A-52A05220808D}" destId="{726A9867-1946-4242-83E2-3FE70BD17716}" srcOrd="1" destOrd="0" parTransId="{31B4810C-F3F7-4902-B63D-96E313C7C4C4}" sibTransId="{B32F8726-56E4-4FE8-8127-A6E5E41F66AE}"/>
    <dgm:cxn modelId="{521D5231-158A-4FF1-A1C5-1B47856DFED5}" type="presOf" srcId="{933F17CB-3BCE-4C87-A447-D0237DB291C1}" destId="{2C258E69-8584-40BE-907E-F32A2915B137}" srcOrd="0" destOrd="0" presId="urn:microsoft.com/office/officeart/2005/8/layout/hProcess9"/>
    <dgm:cxn modelId="{53AA42C1-2AA5-426D-8D27-F7860748B6DC}" srcId="{5724CEAB-23A0-4EA8-B10A-52A05220808D}" destId="{4FBD945F-BCA0-494D-AEFC-1FBC842CF2B6}" srcOrd="2" destOrd="0" parTransId="{169748AD-D240-4090-B4A3-DF236792652B}" sibTransId="{00D29E9F-670E-4B1E-82B6-CFBB49EA252C}"/>
    <dgm:cxn modelId="{68780080-BB99-4BEA-8C32-056F99401380}" type="presOf" srcId="{726A9867-1946-4242-83E2-3FE70BD17716}" destId="{3C0CCB09-C53F-46E6-BC79-E51203BF5C6E}" srcOrd="0" destOrd="0" presId="urn:microsoft.com/office/officeart/2005/8/layout/hProcess9"/>
    <dgm:cxn modelId="{2FCA61EA-98B6-49CB-ABAF-F1F56C2B2B8A}" type="presOf" srcId="{F3932033-2971-4509-AE74-1A92D15BA4A2}" destId="{C2325732-D6AD-4BE7-989E-D36401686383}" srcOrd="0" destOrd="0" presId="urn:microsoft.com/office/officeart/2005/8/layout/hProcess9"/>
    <dgm:cxn modelId="{2CC5DEE3-50EF-44CC-91EA-F1762820EB90}" type="presParOf" srcId="{A647E39E-4915-402B-9DDA-08AB804A0C01}" destId="{A1041CF3-703C-4006-9111-A89EA710FD63}" srcOrd="0" destOrd="0" presId="urn:microsoft.com/office/officeart/2005/8/layout/hProcess9"/>
    <dgm:cxn modelId="{2B60FE02-179C-407A-9BB9-54ED10785764}" type="presParOf" srcId="{A647E39E-4915-402B-9DDA-08AB804A0C01}" destId="{F0A0CE7F-A847-4789-A0FB-391AFC66DC58}" srcOrd="1" destOrd="0" presId="urn:microsoft.com/office/officeart/2005/8/layout/hProcess9"/>
    <dgm:cxn modelId="{9FC59ABA-C9E1-4161-B47F-B97E75F12A1B}" type="presParOf" srcId="{F0A0CE7F-A847-4789-A0FB-391AFC66DC58}" destId="{2A5D515B-2D09-4634-AF97-AB7A1177F50D}" srcOrd="0" destOrd="0" presId="urn:microsoft.com/office/officeart/2005/8/layout/hProcess9"/>
    <dgm:cxn modelId="{E80E193F-981E-4D4F-9CE7-5E6307950B33}" type="presParOf" srcId="{F0A0CE7F-A847-4789-A0FB-391AFC66DC58}" destId="{82CF8A16-8F9F-4399-8E11-F2C45B59AF00}" srcOrd="1" destOrd="0" presId="urn:microsoft.com/office/officeart/2005/8/layout/hProcess9"/>
    <dgm:cxn modelId="{5AFD0217-15D8-408B-96AC-CEDF954B7861}" type="presParOf" srcId="{F0A0CE7F-A847-4789-A0FB-391AFC66DC58}" destId="{3C0CCB09-C53F-46E6-BC79-E51203BF5C6E}" srcOrd="2" destOrd="0" presId="urn:microsoft.com/office/officeart/2005/8/layout/hProcess9"/>
    <dgm:cxn modelId="{61B4E401-DEDF-445F-B0B5-4CCDCBC07477}" type="presParOf" srcId="{F0A0CE7F-A847-4789-A0FB-391AFC66DC58}" destId="{25BD3D0A-72D5-4FA1-8DFC-AE3A1345C9EA}" srcOrd="3" destOrd="0" presId="urn:microsoft.com/office/officeart/2005/8/layout/hProcess9"/>
    <dgm:cxn modelId="{7671EF88-B96E-42B4-97F8-6F3BF4A38652}" type="presParOf" srcId="{F0A0CE7F-A847-4789-A0FB-391AFC66DC58}" destId="{1DC963EB-9F92-48B1-92C8-392CF6E9DC1A}" srcOrd="4" destOrd="0" presId="urn:microsoft.com/office/officeart/2005/8/layout/hProcess9"/>
    <dgm:cxn modelId="{834805CC-ACAF-4888-A51E-DCCFCA414A89}" type="presParOf" srcId="{F0A0CE7F-A847-4789-A0FB-391AFC66DC58}" destId="{15E8A1BD-087A-46CE-AFA9-73C932074C19}" srcOrd="5" destOrd="0" presId="urn:microsoft.com/office/officeart/2005/8/layout/hProcess9"/>
    <dgm:cxn modelId="{B801000B-E47C-4D7B-B74D-3FAA5147AAFC}" type="presParOf" srcId="{F0A0CE7F-A847-4789-A0FB-391AFC66DC58}" destId="{2C258E69-8584-40BE-907E-F32A2915B137}" srcOrd="6" destOrd="0" presId="urn:microsoft.com/office/officeart/2005/8/layout/hProcess9"/>
    <dgm:cxn modelId="{66D52EC0-2F41-451B-A65A-3C17B155C86B}" type="presParOf" srcId="{F0A0CE7F-A847-4789-A0FB-391AFC66DC58}" destId="{9B6C243F-56CB-4706-9AC7-E72BBAB47D4D}" srcOrd="7" destOrd="0" presId="urn:microsoft.com/office/officeart/2005/8/layout/hProcess9"/>
    <dgm:cxn modelId="{6BA9CEBC-5204-4A4E-8248-DFE6E735D437}" type="presParOf" srcId="{F0A0CE7F-A847-4789-A0FB-391AFC66DC58}" destId="{C2325732-D6AD-4BE7-989E-D36401686383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93960A-B09E-4A66-BDB3-3589B40DDBF0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605931-2F6B-48D7-B376-7B0852101AFA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ctr" rtl="0"/>
          <a:r>
            <a:rPr lang="ru-RU" sz="1600" b="1" i="1" dirty="0" smtClean="0">
              <a:latin typeface="Times New Roman" pitchFamily="18" charset="0"/>
              <a:cs typeface="Times New Roman" pitchFamily="18" charset="0"/>
            </a:rPr>
            <a:t>Теплоснабжение</a:t>
          </a:r>
          <a:endParaRPr lang="ru-RU" sz="1600" b="1" i="1" dirty="0">
            <a:latin typeface="Times New Roman" pitchFamily="18" charset="0"/>
            <a:cs typeface="Times New Roman" pitchFamily="18" charset="0"/>
          </a:endParaRPr>
        </a:p>
      </dgm:t>
    </dgm:pt>
    <dgm:pt modelId="{D18AC8E1-17B0-4800-BB64-F34258361F4E}" type="parTrans" cxnId="{7573E593-329B-4902-9287-0137C96F1979}">
      <dgm:prSet/>
      <dgm:spPr/>
      <dgm:t>
        <a:bodyPr/>
        <a:lstStyle/>
        <a:p>
          <a:endParaRPr lang="ru-RU"/>
        </a:p>
      </dgm:t>
    </dgm:pt>
    <dgm:pt modelId="{D85EA4D1-69A3-4ABC-9DAE-CF30E9AE026F}" type="sibTrans" cxnId="{7573E593-329B-4902-9287-0137C96F1979}">
      <dgm:prSet/>
      <dgm:spPr/>
      <dgm:t>
        <a:bodyPr/>
        <a:lstStyle/>
        <a:p>
          <a:endParaRPr lang="ru-RU"/>
        </a:p>
      </dgm:t>
    </dgm:pt>
    <dgm:pt modelId="{CB2FAEB9-D6BA-4CC7-A86E-77C0E2BA6F81}" type="pres">
      <dgm:prSet presAssocID="{1193960A-B09E-4A66-BDB3-3589B40DDBF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9F526F-3A30-4990-8AE8-87F66D004932}" type="pres">
      <dgm:prSet presAssocID="{FF605931-2F6B-48D7-B376-7B0852101AFA}" presName="parentText" presStyleLbl="node1" presStyleIdx="0" presStyleCnt="1" custScaleY="45133" custLinFactNeighborX="-13247" custLinFactNeighborY="-218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EFB360-DDF5-436B-A074-1CC8AA7F96AF}" type="presOf" srcId="{FF605931-2F6B-48D7-B376-7B0852101AFA}" destId="{F99F526F-3A30-4990-8AE8-87F66D004932}" srcOrd="0" destOrd="0" presId="urn:microsoft.com/office/officeart/2005/8/layout/vList2"/>
    <dgm:cxn modelId="{7573E593-329B-4902-9287-0137C96F1979}" srcId="{1193960A-B09E-4A66-BDB3-3589B40DDBF0}" destId="{FF605931-2F6B-48D7-B376-7B0852101AFA}" srcOrd="0" destOrd="0" parTransId="{D18AC8E1-17B0-4800-BB64-F34258361F4E}" sibTransId="{D85EA4D1-69A3-4ABC-9DAE-CF30E9AE026F}"/>
    <dgm:cxn modelId="{2929C8D8-186B-4CF5-A973-71FCD9B39325}" type="presOf" srcId="{1193960A-B09E-4A66-BDB3-3589B40DDBF0}" destId="{CB2FAEB9-D6BA-4CC7-A86E-77C0E2BA6F81}" srcOrd="0" destOrd="0" presId="urn:microsoft.com/office/officeart/2005/8/layout/vList2"/>
    <dgm:cxn modelId="{B9DF01FB-F0B9-4162-B4D5-DB768B45D65B}" type="presParOf" srcId="{CB2FAEB9-D6BA-4CC7-A86E-77C0E2BA6F81}" destId="{F99F526F-3A30-4990-8AE8-87F66D00493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B34006-1D33-47B0-B701-1E4B823FC029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352A9F-9BA9-4E0F-AC87-F167B3B9E823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1400" b="1" i="1" dirty="0" smtClean="0">
              <a:latin typeface="Times New Roman" pitchFamily="18" charset="0"/>
              <a:cs typeface="Times New Roman" pitchFamily="18" charset="0"/>
            </a:rPr>
            <a:t>Водоснабжение и водоотведение</a:t>
          </a:r>
          <a:endParaRPr lang="ru-RU" sz="1400" b="1" i="1" dirty="0">
            <a:latin typeface="Times New Roman" pitchFamily="18" charset="0"/>
            <a:cs typeface="Times New Roman" pitchFamily="18" charset="0"/>
          </a:endParaRPr>
        </a:p>
      </dgm:t>
    </dgm:pt>
    <dgm:pt modelId="{DD96EA17-F73A-4F75-BB3D-3D31B682F123}" type="parTrans" cxnId="{B124770A-4CAA-48E4-919A-6F255C336A4C}">
      <dgm:prSet/>
      <dgm:spPr/>
      <dgm:t>
        <a:bodyPr/>
        <a:lstStyle/>
        <a:p>
          <a:endParaRPr lang="ru-RU"/>
        </a:p>
      </dgm:t>
    </dgm:pt>
    <dgm:pt modelId="{981BCF93-2A25-4AA3-8F13-5B771843ABBE}" type="sibTrans" cxnId="{B124770A-4CAA-48E4-919A-6F255C336A4C}">
      <dgm:prSet/>
      <dgm:spPr/>
      <dgm:t>
        <a:bodyPr/>
        <a:lstStyle/>
        <a:p>
          <a:endParaRPr lang="ru-RU"/>
        </a:p>
      </dgm:t>
    </dgm:pt>
    <dgm:pt modelId="{D0C32DD6-DA19-4BEE-A901-20C82BB8F319}" type="pres">
      <dgm:prSet presAssocID="{CAB34006-1D33-47B0-B701-1E4B823FC02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DD196C-ABBA-4A5D-AC5A-04A43C0A503E}" type="pres">
      <dgm:prSet presAssocID="{35352A9F-9BA9-4E0F-AC87-F167B3B9E823}" presName="linNode" presStyleCnt="0"/>
      <dgm:spPr/>
    </dgm:pt>
    <dgm:pt modelId="{55BD19C4-AFE5-40AE-866C-7F06F6749DC2}" type="pres">
      <dgm:prSet presAssocID="{35352A9F-9BA9-4E0F-AC87-F167B3B9E823}" presName="parentText" presStyleLbl="node1" presStyleIdx="0" presStyleCnt="1" custScaleX="277778" custLinFactNeighborX="1246" custLinFactNeighborY="2193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24770A-4CAA-48E4-919A-6F255C336A4C}" srcId="{CAB34006-1D33-47B0-B701-1E4B823FC029}" destId="{35352A9F-9BA9-4E0F-AC87-F167B3B9E823}" srcOrd="0" destOrd="0" parTransId="{DD96EA17-F73A-4F75-BB3D-3D31B682F123}" sibTransId="{981BCF93-2A25-4AA3-8F13-5B771843ABBE}"/>
    <dgm:cxn modelId="{A76EF957-B186-459A-8640-55707B1E9B61}" type="presOf" srcId="{CAB34006-1D33-47B0-B701-1E4B823FC029}" destId="{D0C32DD6-DA19-4BEE-A901-20C82BB8F319}" srcOrd="0" destOrd="0" presId="urn:microsoft.com/office/officeart/2005/8/layout/vList5"/>
    <dgm:cxn modelId="{8D151905-66D8-47A4-8422-D2C66EC57C78}" type="presOf" srcId="{35352A9F-9BA9-4E0F-AC87-F167B3B9E823}" destId="{55BD19C4-AFE5-40AE-866C-7F06F6749DC2}" srcOrd="0" destOrd="0" presId="urn:microsoft.com/office/officeart/2005/8/layout/vList5"/>
    <dgm:cxn modelId="{AA92B654-07F1-4FBE-A121-FF856A3F30C3}" type="presParOf" srcId="{D0C32DD6-DA19-4BEE-A901-20C82BB8F319}" destId="{A6DD196C-ABBA-4A5D-AC5A-04A43C0A503E}" srcOrd="0" destOrd="0" presId="urn:microsoft.com/office/officeart/2005/8/layout/vList5"/>
    <dgm:cxn modelId="{93EF6C8D-9A81-46C8-A2BE-CED3A9A7ABAC}" type="presParOf" srcId="{A6DD196C-ABBA-4A5D-AC5A-04A43C0A503E}" destId="{55BD19C4-AFE5-40AE-866C-7F06F6749DC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0.32506</cdr:x>
      <cdr:y>0.2259</cdr:y>
    </cdr:from>
    <cdr:to>
      <cdr:x>0.39669</cdr:x>
      <cdr:y>0.28286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832220" y="1134704"/>
          <a:ext cx="624164" cy="2861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7030A0"/>
              </a:solidFill>
            </a:rPr>
            <a:t>10,6%</a:t>
          </a:r>
          <a:endParaRPr lang="ru-RU" sz="1200" b="1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0.1652</cdr:x>
      <cdr:y>0.2259</cdr:y>
    </cdr:from>
    <cdr:to>
      <cdr:x>0.2314</cdr:x>
      <cdr:y>0.28286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439411" y="1134704"/>
          <a:ext cx="576813" cy="2861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7030A0"/>
              </a:solidFill>
            </a:rPr>
            <a:t>10,6%</a:t>
          </a:r>
          <a:endParaRPr lang="ru-RU" b="1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0.24513</cdr:x>
      <cdr:y>0.2259</cdr:y>
    </cdr:from>
    <cdr:to>
      <cdr:x>0.31405</cdr:x>
      <cdr:y>0.28286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2135815" y="1134704"/>
          <a:ext cx="600489" cy="2861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7030A0"/>
              </a:solidFill>
            </a:rPr>
            <a:t>10,6%</a:t>
          </a:r>
          <a:endParaRPr lang="ru-RU" b="1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0.49587</cdr:x>
      <cdr:y>0.19723</cdr:y>
    </cdr:from>
    <cdr:to>
      <cdr:x>0.56467</cdr:x>
      <cdr:y>0.25419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4320480" y="990688"/>
          <a:ext cx="599507" cy="2861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7030A0"/>
              </a:solidFill>
            </a:rPr>
            <a:t>11,2%</a:t>
          </a:r>
          <a:endParaRPr lang="ru-RU" b="1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0.09091</cdr:x>
      <cdr:y>0.24023</cdr:y>
    </cdr:from>
    <cdr:to>
      <cdr:x>0.15439</cdr:x>
      <cdr:y>0.2972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792088" y="1206712"/>
          <a:ext cx="553137" cy="2861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7030A0"/>
              </a:solidFill>
            </a:rPr>
            <a:t>10,2%</a:t>
          </a:r>
          <a:endParaRPr lang="ru-RU" b="1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0.57368</cdr:x>
      <cdr:y>0.19723</cdr:y>
    </cdr:from>
    <cdr:to>
      <cdr:x>0.63636</cdr:x>
      <cdr:y>0.25419</cdr:y>
    </cdr:to>
    <cdr:sp macro="" textlink="">
      <cdr:nvSpPr>
        <cdr:cNvPr id="7" name="Прямоугольник 6"/>
        <cdr:cNvSpPr/>
      </cdr:nvSpPr>
      <cdr:spPr>
        <a:xfrm xmlns:a="http://schemas.openxmlformats.org/drawingml/2006/main">
          <a:off x="4998498" y="990688"/>
          <a:ext cx="546118" cy="2861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7030A0"/>
              </a:solidFill>
            </a:rPr>
            <a:t>11,4%</a:t>
          </a:r>
          <a:endParaRPr lang="ru-RU" b="1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0.65365</cdr:x>
      <cdr:y>0.18289</cdr:y>
    </cdr:from>
    <cdr:to>
      <cdr:x>0.71753</cdr:x>
      <cdr:y>0.23986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5695216" y="918680"/>
          <a:ext cx="556614" cy="2861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7030A0"/>
              </a:solidFill>
            </a:rPr>
            <a:t>11,7%</a:t>
          </a:r>
          <a:endParaRPr lang="ru-RU" b="1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0.74246</cdr:x>
      <cdr:y>0.18289</cdr:y>
    </cdr:from>
    <cdr:to>
      <cdr:x>0.80782</cdr:x>
      <cdr:y>0.23986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6468998" y="918680"/>
          <a:ext cx="569529" cy="2861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7030A0"/>
              </a:solidFill>
            </a:rPr>
            <a:t>11,8%</a:t>
          </a:r>
          <a:endParaRPr lang="ru-RU" b="1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0.82238</cdr:x>
      <cdr:y>0.18289</cdr:y>
    </cdr:from>
    <cdr:to>
      <cdr:x>0.8843</cdr:x>
      <cdr:y>0.23986</cdr:y>
    </cdr:to>
    <cdr:sp macro="" textlink="">
      <cdr:nvSpPr>
        <cdr:cNvPr id="10" name="Прямоугольник 9"/>
        <cdr:cNvSpPr/>
      </cdr:nvSpPr>
      <cdr:spPr>
        <a:xfrm xmlns:a="http://schemas.openxmlformats.org/drawingml/2006/main">
          <a:off x="7165403" y="918680"/>
          <a:ext cx="539453" cy="2861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7030A0"/>
              </a:solidFill>
            </a:rPr>
            <a:t>11,8%</a:t>
          </a:r>
          <a:endParaRPr lang="ru-RU" b="1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0.41322</cdr:x>
      <cdr:y>0.21156</cdr:y>
    </cdr:from>
    <cdr:to>
      <cdr:x>0.47959</cdr:x>
      <cdr:y>0.26853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3600400" y="1062696"/>
          <a:ext cx="578211" cy="2861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7030A0"/>
              </a:solidFill>
            </a:rPr>
            <a:t>11,0%</a:t>
          </a:r>
          <a:endParaRPr lang="ru-RU" b="1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0.90231</cdr:x>
      <cdr:y>0.15422</cdr:y>
    </cdr:from>
    <cdr:to>
      <cdr:x>0.96694</cdr:x>
      <cdr:y>0.21119</cdr:y>
    </cdr:to>
    <cdr:sp macro="" textlink="">
      <cdr:nvSpPr>
        <cdr:cNvPr id="12" name="Прямоугольник 11"/>
        <cdr:cNvSpPr/>
      </cdr:nvSpPr>
      <cdr:spPr>
        <a:xfrm xmlns:a="http://schemas.openxmlformats.org/drawingml/2006/main">
          <a:off x="7861807" y="774664"/>
          <a:ext cx="563129" cy="2861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7030A0"/>
              </a:solidFill>
            </a:rPr>
            <a:t>12,8%</a:t>
          </a:r>
          <a:endParaRPr lang="ru-RU" b="1" dirty="0">
            <a:solidFill>
              <a:srgbClr val="7030A0"/>
            </a:solidFill>
          </a:endParaRPr>
        </a:p>
      </cdr:txBody>
    </cdr:sp>
  </cdr:relSizeAnchor>
  <cdr:relSizeAnchor xmlns:cdr="http://schemas.openxmlformats.org/drawingml/2006/chartDrawing">
    <cdr:from>
      <cdr:x>0.52626</cdr:x>
      <cdr:y>0.54294</cdr:y>
    </cdr:from>
    <cdr:to>
      <cdr:x>0.57301</cdr:x>
      <cdr:y>0.89776</cdr:y>
    </cdr:to>
    <cdr:sp macro="" textlink="">
      <cdr:nvSpPr>
        <cdr:cNvPr id="13" name="Овал 12"/>
        <cdr:cNvSpPr/>
      </cdr:nvSpPr>
      <cdr:spPr>
        <a:xfrm xmlns:a="http://schemas.openxmlformats.org/drawingml/2006/main" rot="18886173">
          <a:off x="3897832" y="3414734"/>
          <a:ext cx="1782298" cy="407334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chemeClr val="accent2">
              <a:lumMod val="5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37EFE-16C0-4D26-A474-1705C612A72D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C355D-04EE-47E4-916E-1C1684FA01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771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88" algn="l" defTabSz="9141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85" algn="l" defTabSz="9141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1" algn="l" defTabSz="9141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78" algn="l" defTabSz="9141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6" algn="l" defTabSz="9141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67F2CF7-46EF-4EEA-B090-6018C25F01C6}" type="slidenum">
              <a:rPr lang="ru-RU" altLang="ru-RU">
                <a:solidFill>
                  <a:prstClr val="black"/>
                </a:solidFill>
              </a:rPr>
              <a:pPr/>
              <a:t>5</a:t>
            </a:fld>
            <a:endParaRPr lang="ru-RU" alt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9028D4-A074-40DB-9CE0-F30A6365DFBA}" type="slidenum">
              <a:rPr lang="ru-RU">
                <a:solidFill>
                  <a:prstClr val="black"/>
                </a:solidFill>
              </a:rPr>
              <a:pPr eaLnBrk="1" hangingPunct="1"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926F87-1180-4285-8B55-81E91257F7EE}" type="slidenum">
              <a:rPr lang="ru-RU">
                <a:solidFill>
                  <a:prstClr val="black"/>
                </a:solidFill>
              </a:rPr>
              <a:pPr>
                <a:defRPr/>
              </a:pPr>
              <a:t>38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A13B52-1621-4D6F-8B36-5092D1BCC72F}" type="slidenum">
              <a:rPr lang="ru-RU" smtClean="0">
                <a:solidFill>
                  <a:prstClr val="black"/>
                </a:solidFill>
              </a:rPr>
              <a:pPr/>
              <a:t>46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776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7DBBA-91EE-401A-AD5C-F35F37245DE4}" type="datetime1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959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28BA-5B39-4644-AA8C-9A986A603B7B}" type="datetime1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19587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60BF8-3BCF-4926-8737-21420881A8E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07452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B75-2C63-45C3-BFB4-ADEA8992A67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28143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A20C-F308-4D87-9091-71A4A7B3760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5962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9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90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97" indent="0">
              <a:buNone/>
              <a:defRPr sz="2800"/>
            </a:lvl2pPr>
            <a:lvl3pPr marL="914194" indent="0">
              <a:buNone/>
              <a:defRPr sz="2400"/>
            </a:lvl3pPr>
            <a:lvl4pPr marL="1371291" indent="0">
              <a:buNone/>
              <a:defRPr sz="2000"/>
            </a:lvl4pPr>
            <a:lvl5pPr marL="1828388" indent="0">
              <a:buNone/>
              <a:defRPr sz="2000"/>
            </a:lvl5pPr>
            <a:lvl6pPr marL="2285485" indent="0">
              <a:buNone/>
              <a:defRPr sz="2000"/>
            </a:lvl6pPr>
            <a:lvl7pPr marL="2742581" indent="0">
              <a:buNone/>
              <a:defRPr sz="2000"/>
            </a:lvl7pPr>
            <a:lvl8pPr marL="3199678" indent="0">
              <a:buNone/>
              <a:defRPr sz="2000"/>
            </a:lvl8pPr>
            <a:lvl9pPr marL="365677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90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8E21-7B13-451F-90DC-764BC6ADB72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75278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30F8-1059-4A87-ABCE-FEF64953F7A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41441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D4ECC-DB7D-4EB8-A257-3BFE2AE62F4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297023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42555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0536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078618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29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9-C861-4222-917F-CEB231F1ED6B}" type="datetime1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76247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89233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59748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11935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99752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637093680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6182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656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097" indent="0" algn="ctr">
              <a:buNone/>
              <a:defRPr/>
            </a:lvl2pPr>
            <a:lvl3pPr marL="914194" indent="0" algn="ctr">
              <a:buNone/>
              <a:defRPr/>
            </a:lvl3pPr>
            <a:lvl4pPr marL="1371291" indent="0" algn="ctr">
              <a:buNone/>
              <a:defRPr/>
            </a:lvl4pPr>
            <a:lvl5pPr marL="1828388" indent="0" algn="ctr">
              <a:buNone/>
              <a:defRPr/>
            </a:lvl5pPr>
            <a:lvl6pPr marL="2285485" indent="0" algn="ctr">
              <a:buNone/>
              <a:defRPr/>
            </a:lvl6pPr>
            <a:lvl7pPr marL="2742581" indent="0" algn="ctr">
              <a:buNone/>
              <a:defRPr/>
            </a:lvl7pPr>
            <a:lvl8pPr marL="3199678" indent="0" algn="ctr">
              <a:buNone/>
              <a:defRPr/>
            </a:lvl8pPr>
            <a:lvl9pPr marL="3656776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3B856-96E0-4435-9B86-40B6915FE57C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5EEDD-B07B-4287-8287-EBF613A688B0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774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0C1BE-BD73-4B95-BB77-4FD4DE859C47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60491-E044-49B7-87DD-64704F8B8162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377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97" indent="0">
              <a:buNone/>
              <a:defRPr sz="1800"/>
            </a:lvl2pPr>
            <a:lvl3pPr marL="914194" indent="0">
              <a:buNone/>
              <a:defRPr sz="1600"/>
            </a:lvl3pPr>
            <a:lvl4pPr marL="1371291" indent="0">
              <a:buNone/>
              <a:defRPr sz="1400"/>
            </a:lvl4pPr>
            <a:lvl5pPr marL="1828388" indent="0">
              <a:buNone/>
              <a:defRPr sz="1400"/>
            </a:lvl5pPr>
            <a:lvl6pPr marL="2285485" indent="0">
              <a:buNone/>
              <a:defRPr sz="1400"/>
            </a:lvl6pPr>
            <a:lvl7pPr marL="2742581" indent="0">
              <a:buNone/>
              <a:defRPr sz="1400"/>
            </a:lvl7pPr>
            <a:lvl8pPr marL="3199678" indent="0">
              <a:buNone/>
              <a:defRPr sz="1400"/>
            </a:lvl8pPr>
            <a:lvl9pPr marL="3656776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315C9-4694-4787-9B50-F7ED57DA903C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BD225-3BD5-4E4C-8298-8C2A9DB8B9CF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424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4171A-A998-4FDC-AF7C-F915020FB4CB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17908-6841-447A-B415-029AE642D73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638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D8B17-A438-4EBF-B6C0-697394B58073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FDFDE-C798-43F0-A298-E4411D1D847A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546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6FA0E-C1A8-4D4F-AB05-712E0562DBD3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30AC7-57CF-4DAC-8708-2FB26C9C5741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27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AFA56-8274-4E6B-9439-FFF435D1C6AD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039EE-5EF4-4DAE-84C5-19D6E315A824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7486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5E01E-794B-443B-A990-73C6DE7F51E7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5E74C-43BA-461A-B8DB-F1666A72EB6F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507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32DB-6872-440A-8B6A-F201E3C517D3}" type="datetime1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9927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9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90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97" indent="0">
              <a:buNone/>
              <a:defRPr sz="2800"/>
            </a:lvl2pPr>
            <a:lvl3pPr marL="914194" indent="0">
              <a:buNone/>
              <a:defRPr sz="2400"/>
            </a:lvl3pPr>
            <a:lvl4pPr marL="1371291" indent="0">
              <a:buNone/>
              <a:defRPr sz="2000"/>
            </a:lvl4pPr>
            <a:lvl5pPr marL="1828388" indent="0">
              <a:buNone/>
              <a:defRPr sz="2000"/>
            </a:lvl5pPr>
            <a:lvl6pPr marL="2285485" indent="0">
              <a:buNone/>
              <a:defRPr sz="2000"/>
            </a:lvl6pPr>
            <a:lvl7pPr marL="2742581" indent="0">
              <a:buNone/>
              <a:defRPr sz="2000"/>
            </a:lvl7pPr>
            <a:lvl8pPr marL="3199678" indent="0">
              <a:buNone/>
              <a:defRPr sz="2000"/>
            </a:lvl8pPr>
            <a:lvl9pPr marL="3656776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90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77D36-B4A5-48BE-8849-436854BCE855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E7B02-2A7B-4078-946D-CA4BDEC8A9A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9307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6AD04-8694-4106-8BE2-30DD1A19C504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88905-AF73-4CB5-ABD4-3B3FF9E6B1D7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3188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A5B40-17AA-45F5-913D-B2D91986ADAC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B8580-F97F-44DD-9D8A-B36B4918829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2949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2" y="1600202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99EE4-80FF-418F-8791-1F1ADBE46658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59D2F-E97A-4CB0-88C0-829ACFA897C5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6463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E254E-8753-4CC4-9454-686ED07B2B9A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97EB6-DB6B-482D-91BC-1AB49D24A4CE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7348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2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2" y="3938590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30A8A-2E60-4517-81D2-8DA3995CB6B7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5F2B2-7437-46B2-8BB8-B696CBAF6B58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5808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7F59-DCE4-46AD-9A09-CEEDD73696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5285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87CF-A8B4-4B0E-A6C4-204C3286304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3399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5D92-91C1-432F-86B8-27DB8AC3347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6216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2E71-2BA3-4A67-93EA-DF002F1BCA2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19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BFB2-719B-49CD-BEAC-ECACAC015204}" type="datetime1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598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AA8C-3212-4954-A410-CFC45A4BA88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288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EB14-6EC4-4EE6-9025-AB3590C027F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9240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62162-333D-4237-A596-DB4A312A38E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167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03D26-C64F-45CA-8039-13636512349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4071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9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90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97" indent="0">
              <a:buNone/>
              <a:defRPr sz="2800"/>
            </a:lvl2pPr>
            <a:lvl3pPr marL="914194" indent="0">
              <a:buNone/>
              <a:defRPr sz="2400"/>
            </a:lvl3pPr>
            <a:lvl4pPr marL="1371291" indent="0">
              <a:buNone/>
              <a:defRPr sz="2000"/>
            </a:lvl4pPr>
            <a:lvl5pPr marL="1828388" indent="0">
              <a:buNone/>
              <a:defRPr sz="2000"/>
            </a:lvl5pPr>
            <a:lvl6pPr marL="2285485" indent="0">
              <a:buNone/>
              <a:defRPr sz="2000"/>
            </a:lvl6pPr>
            <a:lvl7pPr marL="2742581" indent="0">
              <a:buNone/>
              <a:defRPr sz="2000"/>
            </a:lvl7pPr>
            <a:lvl8pPr marL="3199678" indent="0">
              <a:buNone/>
              <a:defRPr sz="2000"/>
            </a:lvl8pPr>
            <a:lvl9pPr marL="365677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90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36D1-E395-416B-9296-7C6F215ED1E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0631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3071-C46F-424E-AF68-B499119473E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6823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EED7-1BF1-4D0C-AFD8-42F10A5AF66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3126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9183-F1BE-4D8C-B4DC-D08D7F10E78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818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7A8CB-1522-4B6F-A77B-34213DC439F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0894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73890-56CC-4861-BE95-EFFD0622FED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409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B034-A882-4411-8E92-855DA26094B0}" type="datetime1">
              <a:rPr lang="ru-RU" smtClean="0"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2333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B9213-85CD-43CD-AAB0-8AD77A7AD76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6393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4D8B-B7B5-42FC-B48E-65024960427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3514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0188E-D2D1-40AE-A69E-D911344C49C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61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E80F7-D5AD-4045-B324-F06696ADA54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8457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B271-9217-49C0-BEDC-30EA54BD14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5555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9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90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97" indent="0">
              <a:buNone/>
              <a:defRPr sz="2800"/>
            </a:lvl2pPr>
            <a:lvl3pPr marL="914194" indent="0">
              <a:buNone/>
              <a:defRPr sz="2400"/>
            </a:lvl3pPr>
            <a:lvl4pPr marL="1371291" indent="0">
              <a:buNone/>
              <a:defRPr sz="2000"/>
            </a:lvl4pPr>
            <a:lvl5pPr marL="1828388" indent="0">
              <a:buNone/>
              <a:defRPr sz="2000"/>
            </a:lvl5pPr>
            <a:lvl6pPr marL="2285485" indent="0">
              <a:buNone/>
              <a:defRPr sz="2000"/>
            </a:lvl6pPr>
            <a:lvl7pPr marL="2742581" indent="0">
              <a:buNone/>
              <a:defRPr sz="2000"/>
            </a:lvl7pPr>
            <a:lvl8pPr marL="3199678" indent="0">
              <a:buNone/>
              <a:defRPr sz="2000"/>
            </a:lvl8pPr>
            <a:lvl9pPr marL="365677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90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C48D0-D862-4632-BFE1-E72A8C600C7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34104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D702-BB35-46F9-948F-1B1FD7C382A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1944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FCFF1-2347-483F-9DA0-E6520D882DB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7498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1DF26-F6D9-4C59-BF2A-A4A404E1435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8989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DF67-3886-4271-9B59-2599E1B3C3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131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F3DE6-117C-468B-B843-3FBD2CBF36AD}" type="datetime1">
              <a:rPr lang="ru-RU" smtClean="0"/>
              <a:t>26.02.2015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28177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095C-5551-406F-8E96-12807EC8E72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122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FC73-907D-410A-BC3E-1FF7329CE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9827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35D-581A-459D-9301-169AEC126B1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94355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6257-5E45-4235-A5D9-D05AED68A81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76703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C441-608E-4474-AE82-8ED7472081C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6941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8E3D-211D-4741-B0BB-B20FA0D840C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6766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9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90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97" indent="0">
              <a:buNone/>
              <a:defRPr sz="2800"/>
            </a:lvl2pPr>
            <a:lvl3pPr marL="914194" indent="0">
              <a:buNone/>
              <a:defRPr sz="2400"/>
            </a:lvl3pPr>
            <a:lvl4pPr marL="1371291" indent="0">
              <a:buNone/>
              <a:defRPr sz="2000"/>
            </a:lvl4pPr>
            <a:lvl5pPr marL="1828388" indent="0">
              <a:buNone/>
              <a:defRPr sz="2000"/>
            </a:lvl5pPr>
            <a:lvl6pPr marL="2285485" indent="0">
              <a:buNone/>
              <a:defRPr sz="2000"/>
            </a:lvl6pPr>
            <a:lvl7pPr marL="2742581" indent="0">
              <a:buNone/>
              <a:defRPr sz="2000"/>
            </a:lvl7pPr>
            <a:lvl8pPr marL="3199678" indent="0">
              <a:buNone/>
              <a:defRPr sz="2000"/>
            </a:lvl8pPr>
            <a:lvl9pPr marL="365677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90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08CDB-93FB-4B0F-B02C-9D62B844CAE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59308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5306-17A0-4618-A0C1-B13AF071034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33535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4AA37-3761-4F4B-AD45-34C28FA0E12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380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48" indent="0" algn="ctr">
              <a:buNone/>
              <a:defRPr/>
            </a:lvl2pPr>
            <a:lvl3pPr marL="914297" indent="0" algn="ctr">
              <a:buNone/>
              <a:defRPr/>
            </a:lvl3pPr>
            <a:lvl4pPr marL="1371446" indent="0" algn="ctr">
              <a:buNone/>
              <a:defRPr/>
            </a:lvl4pPr>
            <a:lvl5pPr marL="1828594" indent="0" algn="ctr">
              <a:buNone/>
              <a:defRPr/>
            </a:lvl5pPr>
            <a:lvl6pPr marL="2285742" indent="0" algn="ctr">
              <a:buNone/>
              <a:defRPr/>
            </a:lvl6pPr>
            <a:lvl7pPr marL="2742891" indent="0" algn="ctr">
              <a:buNone/>
              <a:defRPr/>
            </a:lvl7pPr>
            <a:lvl8pPr marL="3200039" indent="0" algn="ctr">
              <a:buNone/>
              <a:defRPr/>
            </a:lvl8pPr>
            <a:lvl9pPr marL="3657188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F6421-799C-4538-9EC4-794A1F77E0F2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3AD27-EE6A-4075-B521-799BFFFFA61B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895383"/>
      </p:ext>
    </p:extLst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CC20-EE22-4B88-9513-5AB36E8E2A8B}" type="datetime1">
              <a:rPr lang="ru-RU" smtClean="0"/>
              <a:t>26.02.2015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80651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5812A-7961-4095-AD82-13D602BFCA1C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4305F-B73F-4B6B-BB09-62B90C7B7C2B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872820"/>
      </p:ext>
    </p:extLst>
  </p:cSld>
  <p:clrMapOvr>
    <a:masterClrMapping/>
  </p:clrMapOvr>
  <p:transition spd="med">
    <p:split orient="vert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48" indent="0">
              <a:buNone/>
              <a:defRPr sz="1800"/>
            </a:lvl2pPr>
            <a:lvl3pPr marL="914297" indent="0">
              <a:buNone/>
              <a:defRPr sz="1600"/>
            </a:lvl3pPr>
            <a:lvl4pPr marL="1371446" indent="0">
              <a:buNone/>
              <a:defRPr sz="1400"/>
            </a:lvl4pPr>
            <a:lvl5pPr marL="1828594" indent="0">
              <a:buNone/>
              <a:defRPr sz="1400"/>
            </a:lvl5pPr>
            <a:lvl6pPr marL="2285742" indent="0">
              <a:buNone/>
              <a:defRPr sz="1400"/>
            </a:lvl6pPr>
            <a:lvl7pPr marL="2742891" indent="0">
              <a:buNone/>
              <a:defRPr sz="1400"/>
            </a:lvl7pPr>
            <a:lvl8pPr marL="3200039" indent="0">
              <a:buNone/>
              <a:defRPr sz="1400"/>
            </a:lvl8pPr>
            <a:lvl9pPr marL="3657188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C2284-E4ED-4842-A87C-D248D8133932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900DF-6C90-4A60-A7F4-EF76EA86DF74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098922"/>
      </p:ext>
    </p:extLst>
  </p:cSld>
  <p:clrMapOvr>
    <a:masterClrMapping/>
  </p:clrMapOvr>
  <p:transition spd="med">
    <p:split orient="vert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829D9-AEDE-42EF-9D99-EE34E94F4794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6ED79-6E36-4783-95D0-9D100F1F5775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661559"/>
      </p:ext>
    </p:extLst>
  </p:cSld>
  <p:clrMapOvr>
    <a:masterClrMapping/>
  </p:clrMapOvr>
  <p:transition spd="med">
    <p:split orient="vert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7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4" indent="0">
              <a:buNone/>
              <a:defRPr sz="1600" b="1"/>
            </a:lvl5pPr>
            <a:lvl6pPr marL="2285742" indent="0">
              <a:buNone/>
              <a:defRPr sz="1600" b="1"/>
            </a:lvl6pPr>
            <a:lvl7pPr marL="2742891" indent="0">
              <a:buNone/>
              <a:defRPr sz="1600" b="1"/>
            </a:lvl7pPr>
            <a:lvl8pPr marL="3200039" indent="0">
              <a:buNone/>
              <a:defRPr sz="1600" b="1"/>
            </a:lvl8pPr>
            <a:lvl9pPr marL="3657188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7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4" indent="0">
              <a:buNone/>
              <a:defRPr sz="1600" b="1"/>
            </a:lvl5pPr>
            <a:lvl6pPr marL="2285742" indent="0">
              <a:buNone/>
              <a:defRPr sz="1600" b="1"/>
            </a:lvl6pPr>
            <a:lvl7pPr marL="2742891" indent="0">
              <a:buNone/>
              <a:defRPr sz="1600" b="1"/>
            </a:lvl7pPr>
            <a:lvl8pPr marL="3200039" indent="0">
              <a:buNone/>
              <a:defRPr sz="1600" b="1"/>
            </a:lvl8pPr>
            <a:lvl9pPr marL="3657188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392E7-07B6-4D46-BC85-732D3DA48219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9E137-EB37-4B4E-8E99-FD170C7B30AE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873627"/>
      </p:ext>
    </p:extLst>
  </p:cSld>
  <p:clrMapOvr>
    <a:masterClrMapping/>
  </p:clrMapOvr>
  <p:transition spd="med">
    <p:split orient="vert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7491D-DA07-4143-8034-E506CDC6DFB0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E5664-B894-48CC-80CF-077E7EFE50C7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395039"/>
      </p:ext>
    </p:extLst>
  </p:cSld>
  <p:clrMapOvr>
    <a:masterClrMapping/>
  </p:clrMapOvr>
  <p:transition spd="med">
    <p:split orient="vert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B9435-8E21-4BAE-A404-14B02BF4C079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B9194-CB4A-47CE-9B7B-9524D8BAB5D6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831762"/>
      </p:ext>
    </p:extLst>
  </p:cSld>
  <p:clrMapOvr>
    <a:masterClrMapping/>
  </p:clrMapOvr>
  <p:transition spd="med">
    <p:split orient="vert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7" indent="0">
              <a:buNone/>
              <a:defRPr sz="1000"/>
            </a:lvl3pPr>
            <a:lvl4pPr marL="1371446" indent="0">
              <a:buNone/>
              <a:defRPr sz="900"/>
            </a:lvl4pPr>
            <a:lvl5pPr marL="1828594" indent="0">
              <a:buNone/>
              <a:defRPr sz="900"/>
            </a:lvl5pPr>
            <a:lvl6pPr marL="2285742" indent="0">
              <a:buNone/>
              <a:defRPr sz="900"/>
            </a:lvl6pPr>
            <a:lvl7pPr marL="2742891" indent="0">
              <a:buNone/>
              <a:defRPr sz="900"/>
            </a:lvl7pPr>
            <a:lvl8pPr marL="3200039" indent="0">
              <a:buNone/>
              <a:defRPr sz="900"/>
            </a:lvl8pPr>
            <a:lvl9pPr marL="3657188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DD5C5-F650-4B77-A3BE-DD1799B6FFBD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57F3B-93A8-4832-A5B4-BEDAD10EB1D3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877130"/>
      </p:ext>
    </p:extLst>
  </p:cSld>
  <p:clrMapOvr>
    <a:masterClrMapping/>
  </p:clrMapOvr>
  <p:transition spd="med">
    <p:split orient="vert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8" indent="0">
              <a:buNone/>
              <a:defRPr sz="2800"/>
            </a:lvl2pPr>
            <a:lvl3pPr marL="914297" indent="0">
              <a:buNone/>
              <a:defRPr sz="2400"/>
            </a:lvl3pPr>
            <a:lvl4pPr marL="1371446" indent="0">
              <a:buNone/>
              <a:defRPr sz="2000"/>
            </a:lvl4pPr>
            <a:lvl5pPr marL="1828594" indent="0">
              <a:buNone/>
              <a:defRPr sz="2000"/>
            </a:lvl5pPr>
            <a:lvl6pPr marL="2285742" indent="0">
              <a:buNone/>
              <a:defRPr sz="2000"/>
            </a:lvl6pPr>
            <a:lvl7pPr marL="2742891" indent="0">
              <a:buNone/>
              <a:defRPr sz="2000"/>
            </a:lvl7pPr>
            <a:lvl8pPr marL="3200039" indent="0">
              <a:buNone/>
              <a:defRPr sz="2000"/>
            </a:lvl8pPr>
            <a:lvl9pPr marL="3657188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7" indent="0">
              <a:buNone/>
              <a:defRPr sz="1000"/>
            </a:lvl3pPr>
            <a:lvl4pPr marL="1371446" indent="0">
              <a:buNone/>
              <a:defRPr sz="900"/>
            </a:lvl4pPr>
            <a:lvl5pPr marL="1828594" indent="0">
              <a:buNone/>
              <a:defRPr sz="900"/>
            </a:lvl5pPr>
            <a:lvl6pPr marL="2285742" indent="0">
              <a:buNone/>
              <a:defRPr sz="900"/>
            </a:lvl6pPr>
            <a:lvl7pPr marL="2742891" indent="0">
              <a:buNone/>
              <a:defRPr sz="900"/>
            </a:lvl7pPr>
            <a:lvl8pPr marL="3200039" indent="0">
              <a:buNone/>
              <a:defRPr sz="900"/>
            </a:lvl8pPr>
            <a:lvl9pPr marL="3657188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F41ED-06D2-486A-9E12-5C592DBD1F7C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E17A4-6AE0-4E76-B329-2CF277D9B08B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426321"/>
      </p:ext>
    </p:extLst>
  </p:cSld>
  <p:clrMapOvr>
    <a:masterClrMapping/>
  </p:clrMapOvr>
  <p:transition spd="med">
    <p:split orient="vert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04F58-2E4F-4196-AA87-C8D49642C878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9C986-83D5-4276-8773-60A3C6E14FC3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089169"/>
      </p:ext>
    </p:extLst>
  </p:cSld>
  <p:clrMapOvr>
    <a:masterClrMapping/>
  </p:clrMapOvr>
  <p:transition spd="med">
    <p:split orient="vert"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713D5-5D6E-46EF-8D4E-C434912E96A8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D2CE6-6F88-4834-8182-3F76179A1154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969455"/>
      </p:ext>
    </p:extLst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60369-2248-4A45-973C-4FA351B1A40B}" type="datetime1">
              <a:rPr lang="ru-RU" smtClean="0"/>
              <a:t>26.02.2015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553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1" y="1600201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CB8AE-47DA-403B-A3A9-B3988869C793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AA462-1492-4FD2-A4A8-BDCBE91011A6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680149"/>
      </p:ext>
    </p:extLst>
  </p:cSld>
  <p:clrMapOvr>
    <a:masterClrMapping/>
  </p:clrMapOvr>
  <p:transition spd="med">
    <p:split orient="vert"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DEB8F-02AB-4F3E-B88D-86D45D8C650E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DC77F-74A3-46D4-B266-CDA066F1B941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154548"/>
      </p:ext>
    </p:extLst>
  </p:cSld>
  <p:clrMapOvr>
    <a:masterClrMapping/>
  </p:clrMapOvr>
  <p:transition spd="med">
    <p:split orient="vert"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1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3938589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DDC75-2ADB-494A-B549-8193F588288E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4E3FD-7D0B-4DCB-AD70-A81E7D8085E7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895514"/>
      </p:ext>
    </p:extLst>
  </p:cSld>
  <p:clrMapOvr>
    <a:masterClrMapping/>
  </p:clrMapOvr>
  <p:transition spd="med">
    <p:split orient="vert"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2895600"/>
            <a:ext cx="8839200" cy="1303338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4191000"/>
            <a:ext cx="8839200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62478" name="Rectangle 1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C15CB2DB-7870-45DD-A067-B06954E26864}" type="datetime1">
              <a:rPr lang="ru-RU" smtClean="0">
                <a:solidFill>
                  <a:srgbClr val="000000"/>
                </a:solidFill>
              </a:rPr>
              <a:t>26.02.2015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2479" name="Rectangle 1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2480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EA80EC7-27A9-4A64-9E53-5C091370055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34477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FA15F7-5B3D-4FF5-A608-14E52503F9F3}" type="datetime1">
              <a:rPr lang="ru-RU" smtClean="0">
                <a:solidFill>
                  <a:srgbClr val="000000"/>
                </a:solidFill>
              </a:rPr>
              <a:t>26.02.2015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08707-81BA-47E2-8909-F8687B922E8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33947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DD5449-E3CD-411D-AF65-7AEC0938118D}" type="datetime1">
              <a:rPr lang="ru-RU" smtClean="0">
                <a:solidFill>
                  <a:srgbClr val="000000"/>
                </a:solidFill>
              </a:rPr>
              <a:t>26.02.2015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2548BD-E550-40BD-8808-4C35FBA1B13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22296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80CBD2-847B-40E8-8791-4238F742EBC1}" type="datetime1">
              <a:rPr lang="ru-RU" smtClean="0">
                <a:solidFill>
                  <a:srgbClr val="000000"/>
                </a:solidFill>
              </a:rPr>
              <a:t>26.02.2015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C2AE8-99E6-445A-A119-74E28D7509B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69387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793338-0969-46CC-8D48-E154C20BB7A5}" type="datetime1">
              <a:rPr lang="ru-RU" smtClean="0">
                <a:solidFill>
                  <a:srgbClr val="000000"/>
                </a:solidFill>
              </a:rPr>
              <a:t>26.02.2015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EF8F2-7D89-4DAE-A861-A544D08FB21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979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61636B-BF81-4D57-9987-455885AC8F66}" type="datetime1">
              <a:rPr lang="ru-RU" smtClean="0">
                <a:solidFill>
                  <a:srgbClr val="000000"/>
                </a:solidFill>
              </a:rPr>
              <a:t>26.02.2015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C07CC-53EC-4BF7-A64F-E4FBE9384DB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68031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ED0681-829E-4A27-BAE7-2F5FA4C4C7D4}" type="datetime1">
              <a:rPr lang="ru-RU" smtClean="0">
                <a:solidFill>
                  <a:srgbClr val="000000"/>
                </a:solidFill>
              </a:rPr>
              <a:t>26.02.2015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37856-10F4-4BA8-91C4-C1D2FAD0AC6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1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4535D-DC3C-48B0-899B-F485189E4FD6}" type="datetime1">
              <a:rPr lang="ru-RU" smtClean="0"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13341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5FC33F-28E9-4F7F-87BD-D61DFF89D281}" type="datetime1">
              <a:rPr lang="ru-RU" smtClean="0">
                <a:solidFill>
                  <a:srgbClr val="000000"/>
                </a:solidFill>
              </a:rPr>
              <a:t>26.02.2015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1FBBE-545F-4938-B107-42B1C554701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73172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337907-0950-4B77-A909-2449EB67BF5B}" type="datetime1">
              <a:rPr lang="ru-RU" smtClean="0">
                <a:solidFill>
                  <a:srgbClr val="000000"/>
                </a:solidFill>
              </a:rPr>
              <a:t>26.02.2015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B8532-7C61-4B9F-A12E-7218570567E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9323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44FAB7-D572-45CB-8CA5-D0F042ABDFD0}" type="datetime1">
              <a:rPr lang="ru-RU" smtClean="0">
                <a:solidFill>
                  <a:srgbClr val="000000"/>
                </a:solidFill>
              </a:rPr>
              <a:t>26.02.2015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D460D-B40A-4EDC-A976-B4756D879D8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40744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152400"/>
            <a:ext cx="2171700" cy="6553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62700" cy="6553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DE6C0A-B55A-48EB-90CC-75C3814B1B09}" type="datetime1">
              <a:rPr lang="ru-RU" smtClean="0">
                <a:solidFill>
                  <a:srgbClr val="000000"/>
                </a:solidFill>
              </a:rPr>
              <a:t>26.02.2015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65D43-FF6C-48FE-87CE-09A68CB99F3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23654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3436-D889-4CFC-87E0-F0F4B748DA5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7143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991E-3F77-4B81-884C-95BE1BCADE6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80284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AE3B-36FC-4249-85AE-6240714540E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1366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CC14-B493-4330-9DD5-CE0648E559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16639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87CE3-7A3F-42DE-A31D-30ABEB19152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32812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20A8-E62A-4174-8C4F-300D72881F7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153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9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90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97" indent="0">
              <a:buNone/>
              <a:defRPr sz="2800"/>
            </a:lvl2pPr>
            <a:lvl3pPr marL="914194" indent="0">
              <a:buNone/>
              <a:defRPr sz="2400"/>
            </a:lvl3pPr>
            <a:lvl4pPr marL="1371291" indent="0">
              <a:buNone/>
              <a:defRPr sz="2000"/>
            </a:lvl4pPr>
            <a:lvl5pPr marL="1828388" indent="0">
              <a:buNone/>
              <a:defRPr sz="2000"/>
            </a:lvl5pPr>
            <a:lvl6pPr marL="2285485" indent="0">
              <a:buNone/>
              <a:defRPr sz="2000"/>
            </a:lvl6pPr>
            <a:lvl7pPr marL="2742581" indent="0">
              <a:buNone/>
              <a:defRPr sz="2000"/>
            </a:lvl7pPr>
            <a:lvl8pPr marL="3199678" indent="0">
              <a:buNone/>
              <a:defRPr sz="2000"/>
            </a:lvl8pPr>
            <a:lvl9pPr marL="365677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90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97" indent="0">
              <a:buNone/>
              <a:defRPr sz="1200"/>
            </a:lvl2pPr>
            <a:lvl3pPr marL="914194" indent="0">
              <a:buNone/>
              <a:defRPr sz="1000"/>
            </a:lvl3pPr>
            <a:lvl4pPr marL="1371291" indent="0">
              <a:buNone/>
              <a:defRPr sz="900"/>
            </a:lvl4pPr>
            <a:lvl5pPr marL="1828388" indent="0">
              <a:buNone/>
              <a:defRPr sz="900"/>
            </a:lvl5pPr>
            <a:lvl6pPr marL="2285485" indent="0">
              <a:buNone/>
              <a:defRPr sz="900"/>
            </a:lvl6pPr>
            <a:lvl7pPr marL="2742581" indent="0">
              <a:buNone/>
              <a:defRPr sz="900"/>
            </a:lvl7pPr>
            <a:lvl8pPr marL="3199678" indent="0">
              <a:buNone/>
              <a:defRPr sz="900"/>
            </a:lvl8pPr>
            <a:lvl9pPr marL="365677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53C-A6ED-482B-805C-FCAA0D7C7A5C}" type="datetime1">
              <a:rPr lang="ru-RU" smtClean="0"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34135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29FB3-08A9-46D7-A180-1E08D14D3D0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09133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74E0-580A-4E3E-A760-9C17CACDE7C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24678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CA91-0336-4C62-90BE-752867BD10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3532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F0C1-72AA-4778-B0A3-F1229868C5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51001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E3DBD-6588-4710-81D5-9490FF43C70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32604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4E80-42C8-45DD-9873-FA83E58EF93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17364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C44B-E4CC-4F9A-9E97-E021DCC6CA5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97243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483C-C15B-4401-9E40-CC13D6E3067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29471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D702A-932E-4FFE-BAE8-8DE0D3A9631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21831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7" indent="0">
              <a:buNone/>
              <a:defRPr sz="2000" b="1"/>
            </a:lvl2pPr>
            <a:lvl3pPr marL="914194" indent="0">
              <a:buNone/>
              <a:defRPr sz="1800" b="1"/>
            </a:lvl3pPr>
            <a:lvl4pPr marL="1371291" indent="0">
              <a:buNone/>
              <a:defRPr sz="1600" b="1"/>
            </a:lvl4pPr>
            <a:lvl5pPr marL="1828388" indent="0">
              <a:buNone/>
              <a:defRPr sz="1600" b="1"/>
            </a:lvl5pPr>
            <a:lvl6pPr marL="2285485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78" indent="0">
              <a:buNone/>
              <a:defRPr sz="1600" b="1"/>
            </a:lvl8pPr>
            <a:lvl9pPr marL="365677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CC10-FC53-48D4-A0E2-DE552DFE75D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992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3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11" Type="http://schemas.openxmlformats.org/officeDocument/2006/relationships/slideLayout" Target="../slideLayouts/slideLayout116.xml"/><Relationship Id="rId5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15.xml"/><Relationship Id="rId4" Type="http://schemas.openxmlformats.org/officeDocument/2006/relationships/slideLayout" Target="../slideLayouts/slideLayout109.xml"/><Relationship Id="rId9" Type="http://schemas.openxmlformats.org/officeDocument/2006/relationships/slideLayout" Target="../slideLayouts/slideLayout1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97.xml"/><Relationship Id="rId7" Type="http://schemas.openxmlformats.org/officeDocument/2006/relationships/slideLayout" Target="../slideLayouts/slideLayout101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6.xml"/><Relationship Id="rId1" Type="http://schemas.openxmlformats.org/officeDocument/2006/relationships/slideLayout" Target="../slideLayouts/slideLayout95.xml"/><Relationship Id="rId6" Type="http://schemas.openxmlformats.org/officeDocument/2006/relationships/slideLayout" Target="../slideLayouts/slideLayout100.xml"/><Relationship Id="rId11" Type="http://schemas.openxmlformats.org/officeDocument/2006/relationships/slideLayout" Target="../slideLayouts/slideLayout105.xml"/><Relationship Id="rId5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104.xml"/><Relationship Id="rId4" Type="http://schemas.openxmlformats.org/officeDocument/2006/relationships/slideLayout" Target="../slideLayouts/slideLayout98.xml"/><Relationship Id="rId9" Type="http://schemas.openxmlformats.org/officeDocument/2006/relationships/slideLayout" Target="../slideLayouts/slideLayout10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600202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B268D-7054-41DF-80EB-A2AE82B8DA16}" type="datetime1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1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C710F-F38B-421C-82DF-29F52CAF8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8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19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2" indent="-342822" algn="l" defTabSz="91419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2" indent="-285686" algn="l" defTabSz="91419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2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38" indent="-228550" algn="l" defTabSz="91419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36" indent="-228550" algn="l" defTabSz="91419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33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30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28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24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7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4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8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85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8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7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76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defTabSz="914400"/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17.12.2013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defTabSz="914400"/>
            <a:fld id="{3E3CB173-59DE-4020-948B-62F2C5372505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717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2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10" rIns="91420" bIns="457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2" y="1600202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10" rIns="91420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6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10" rIns="91420" bIns="4571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80783F-33DC-4801-B370-E3938B71964C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2" y="6245226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10" rIns="91420" bIns="4571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1" y="6245226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10" rIns="91420" bIns="4571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8AC44F-5BDB-4A21-9871-45F46DD532B1}" type="slidenum">
              <a:rPr lang="ru-RU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35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09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9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38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22" indent="-342822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82" indent="-285686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742" indent="-2285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838" indent="-2285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6936" indent="-22855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033" indent="-22855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130" indent="-22855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228" indent="-22855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324" indent="-22855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7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4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8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85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8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7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76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600202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4F714-237A-4630-9D76-13B8358062E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1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509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ftr="0" dt="0"/>
  <p:txStyles>
    <p:titleStyle>
      <a:lvl1pPr algn="ctr" defTabSz="91419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2" indent="-342822" algn="l" defTabSz="91419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2" indent="-285686" algn="l" defTabSz="91419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2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38" indent="-228550" algn="l" defTabSz="91419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36" indent="-228550" algn="l" defTabSz="91419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33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30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28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24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7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4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8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85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8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7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76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600202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E300B-B8DF-4B8A-B910-D869ACDB35F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1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57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ftr="0" dt="0"/>
  <p:txStyles>
    <p:titleStyle>
      <a:lvl1pPr algn="ctr" defTabSz="91419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2" indent="-342822" algn="l" defTabSz="91419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2" indent="-285686" algn="l" defTabSz="91419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2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38" indent="-228550" algn="l" defTabSz="91419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36" indent="-228550" algn="l" defTabSz="91419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33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30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28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24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7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4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8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85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8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7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76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600202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D121A-24DC-4EEE-B0C0-FB589AFAA40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1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73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ftr="0" dt="0"/>
  <p:txStyles>
    <p:titleStyle>
      <a:lvl1pPr algn="ctr" defTabSz="91419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2" indent="-342822" algn="l" defTabSz="91419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2" indent="-285686" algn="l" defTabSz="91419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2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38" indent="-228550" algn="l" defTabSz="91419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36" indent="-228550" algn="l" defTabSz="91419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33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30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28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24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7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4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8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85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8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7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76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409" y="274321"/>
            <a:ext cx="8229182" cy="114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409" y="1600560"/>
            <a:ext cx="8229182" cy="452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410" y="6245641"/>
            <a:ext cx="2132719" cy="4762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DAAF45A-19F9-4571-A291-289CEBF77E04}" type="datetime1">
              <a:rPr lang="ru-RU" smtClean="0">
                <a:solidFill>
                  <a:prstClr val="black"/>
                </a:solidFill>
              </a:rPr>
              <a:t>26.02.2015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004" y="6245641"/>
            <a:ext cx="2895993" cy="4762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872" y="6245641"/>
            <a:ext cx="2132719" cy="4762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9AD1F57-AD1A-4EF3-A604-9C7B43EE3D05}" type="slidenum">
              <a:rPr lang="ru-RU">
                <a:solidFill>
                  <a:prstClr val="black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</p:sldLayoutIdLst>
  <p:transition spd="med">
    <p:split orient="vert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4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29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44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59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626" indent="-341626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664" indent="-28468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466" indent="-227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204" indent="-227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943" indent="-22775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317" indent="-22857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465" indent="-22857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614" indent="-22857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762" indent="-22857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2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7" algn="l" defTabSz="9142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6" algn="l" defTabSz="9142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4" algn="l" defTabSz="9142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2" algn="l" defTabSz="9142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91" algn="l" defTabSz="9142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9" algn="l" defTabSz="9142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8" algn="l" defTabSz="91429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Заголовок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86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453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E7386A1C-4901-4F55-A8D5-F93BB0F0B579}" type="datetime1">
              <a:rPr lang="ru-RU" smtClean="0">
                <a:solidFill>
                  <a:srgbClr val="000000"/>
                </a:solidFill>
                <a:latin typeface="Times New Roman" pitchFamily="18" charset="0"/>
              </a:rPr>
              <a:t>26.02.2015</a:t>
            </a:fld>
            <a:endParaRPr lang="ru-RU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4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455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DBADE0C1-2C6C-46B9-A6D9-05AEDF8EF2FE}" type="slidenum">
              <a:rPr lang="ru-RU">
                <a:solidFill>
                  <a:srgbClr val="000000"/>
                </a:solidFill>
                <a:latin typeface="Times New Roman" pitchFamily="18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02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4D3DF4EA-6BE4-458C-A7C2-977765FA4BE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06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600202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6365D-26F1-4F9E-96D0-072C13FA198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26.02.2015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1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C710F-F38B-421C-82DF-29F52CAF851E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099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hf hdr="0" ftr="0" dt="0"/>
  <p:txStyles>
    <p:titleStyle>
      <a:lvl1pPr algn="ctr" defTabSz="91419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2" indent="-342822" algn="l" defTabSz="91419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2" indent="-285686" algn="l" defTabSz="91419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2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38" indent="-228550" algn="l" defTabSz="91419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36" indent="-228550" algn="l" defTabSz="91419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33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30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28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24" indent="-228550" algn="l" defTabSz="91419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7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4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8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85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81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78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76" algn="l" defTabSz="9141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5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5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9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9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9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9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4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916832"/>
            <a:ext cx="9036496" cy="367240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rowalliaUPC" pitchFamily="34" charset="-34"/>
              </a:rPr>
              <a:t>Семинар-совещание </a:t>
            </a:r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rowalliaUPC" pitchFamily="34" charset="-34"/>
              </a:rPr>
              <a:t/>
            </a:r>
            <a:br>
              <a:rPr lang="ru-RU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rowalliaUPC" pitchFamily="34" charset="-34"/>
              </a:rPr>
            </a:br>
            <a:r>
              <a:rPr lang="ru-RU" sz="4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BrowalliaUPC" pitchFamily="34" charset="-34"/>
              </a:rPr>
              <a:t>«Подходы к формированию тарифов на тепловую энергию, водоснабжение, водоотведение на 2016 </a:t>
            </a:r>
            <a:r>
              <a:rPr lang="ru-RU" sz="4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BrowalliaUPC" pitchFamily="34" charset="-34"/>
              </a:rPr>
              <a:t>год и последующие года»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BrowalliaUPC" pitchFamily="34" charset="-34"/>
              </a:rPr>
              <a:t/>
            </a:r>
            <a:br>
              <a:rPr lang="ru-RU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BrowalliaUPC" pitchFamily="34" charset="-34"/>
              </a:rPr>
            </a:b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BrowalliaUPC" pitchFamily="34" charset="-34"/>
              </a:rPr>
              <a:t/>
            </a:r>
            <a:br>
              <a:rPr lang="ru-RU" sz="4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BrowalliaUPC" pitchFamily="34" charset="-34"/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BrowalliaUPC" pitchFamily="34" charset="-34"/>
              </a:rPr>
              <a:t>Государственный комитет Республики Татарстан по тарифам </a:t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BrowalliaUPC" pitchFamily="34" charset="-34"/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BrowalliaUPC" pitchFamily="34" charset="-34"/>
              </a:rPr>
              <a:t>26 февраля 2015 года </a:t>
            </a:r>
            <a:endParaRPr lang="ru-RU" sz="4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BrowalliaUPC" pitchFamily="34" charset="-34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76256" y="6222513"/>
            <a:ext cx="2303287" cy="461645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400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sz="2400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69705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962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823206" y="3573016"/>
            <a:ext cx="7600043" cy="2808312"/>
          </a:xfrm>
          <a:prstGeom prst="roundRect">
            <a:avLst>
              <a:gd name="adj" fmla="val 8334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9365" tIns="50788" rIns="50788" bIns="50788" spcCol="1270" anchor="ctr"/>
          <a:lstStyle/>
          <a:p>
            <a:pPr defTabSz="888800" fontAlgn="base">
              <a:spcBef>
                <a:spcPct val="0"/>
              </a:spcBef>
              <a:defRPr/>
            </a:pPr>
            <a:r>
              <a:rPr lang="ru-RU" sz="1900" dirty="0">
                <a:ln w="1905"/>
                <a:solidFill>
                  <a:srgbClr val="4F81BD">
                    <a:lumMod val="1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в) регулируемая организация соответствует критериям и соблюдается хотя бы одно из следующих условий:</a:t>
            </a:r>
          </a:p>
          <a:p>
            <a:pPr defTabSz="888800" fontAlgn="base">
              <a:spcBef>
                <a:spcPct val="0"/>
              </a:spcBef>
              <a:defRPr/>
            </a:pPr>
            <a:endParaRPr lang="ru-RU" sz="800" dirty="0">
              <a:ln w="1905"/>
              <a:solidFill>
                <a:srgbClr val="4F81BD">
                  <a:lumMod val="1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822" indent="-342822" defTabSz="888800" fontAlgn="base">
              <a:spcBef>
                <a:spcPct val="0"/>
              </a:spcBef>
              <a:buFontTx/>
              <a:buChar char="-"/>
              <a:defRPr/>
            </a:pPr>
            <a:r>
              <a:rPr lang="ru-RU" sz="1900" i="1" dirty="0">
                <a:ln w="1905"/>
                <a:solidFill>
                  <a:srgbClr val="4F81BD">
                    <a:lumMod val="1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владение на праве собственности  источниками тепловой энергии или на основании концессионного соглашения;</a:t>
            </a:r>
          </a:p>
          <a:p>
            <a:pPr marL="342822" indent="-342822" defTabSz="888800" fontAlgn="base">
              <a:spcBef>
                <a:spcPct val="0"/>
              </a:spcBef>
              <a:buFontTx/>
              <a:buChar char="-"/>
              <a:defRPr/>
            </a:pPr>
            <a:r>
              <a:rPr lang="ru-RU" sz="1900" i="1" dirty="0">
                <a:ln w="1905"/>
                <a:solidFill>
                  <a:srgbClr val="4F81BD">
                    <a:lumMod val="1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Производство: установленная тепловая мощность источников не менее 10 Гкал/ч;</a:t>
            </a:r>
          </a:p>
          <a:p>
            <a:pPr marL="342822" indent="-342822" defTabSz="888800" fontAlgn="base">
              <a:spcBef>
                <a:spcPct val="0"/>
              </a:spcBef>
              <a:buFontTx/>
              <a:buChar char="-"/>
              <a:defRPr/>
            </a:pPr>
            <a:r>
              <a:rPr lang="ru-RU" sz="1900" i="1" dirty="0">
                <a:ln w="1905"/>
                <a:solidFill>
                  <a:srgbClr val="4F81BD">
                    <a:lumMod val="1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Передача: протяженность тепловых сетей не менее 50 км в 2 х-трубном исчислении</a:t>
            </a:r>
          </a:p>
        </p:txBody>
      </p:sp>
      <p:sp>
        <p:nvSpPr>
          <p:cNvPr id="8196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35897" y="0"/>
            <a:ext cx="5688632" cy="892532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600" b="1" dirty="0">
                <a:ln w="1905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 обеспечения доходности инвестированного капитала</a:t>
            </a:r>
            <a:endParaRPr lang="ru-RU" sz="2400" b="1" dirty="0">
              <a:ln w="1905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23206" y="2933700"/>
            <a:ext cx="7600042" cy="533400"/>
          </a:xfrm>
          <a:prstGeom prst="roundRect">
            <a:avLst>
              <a:gd name="adj" fmla="val 1105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9365" tIns="50788" rIns="50788" bIns="50788" spcCol="1270" anchor="ctr"/>
          <a:lstStyle/>
          <a:p>
            <a:pPr defTabSz="888800" fontAlgn="base">
              <a:spcBef>
                <a:spcPct val="0"/>
              </a:spcBef>
              <a:defRPr/>
            </a:pPr>
            <a:r>
              <a:rPr lang="ru-RU" sz="1900" dirty="0">
                <a:ln w="1905"/>
                <a:solidFill>
                  <a:srgbClr val="4F81BD">
                    <a:lumMod val="1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б) имеется утвержденная в установленном порядке схема теплоснабжения;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22298" y="1556792"/>
            <a:ext cx="7600950" cy="381000"/>
          </a:xfrm>
          <a:prstGeom prst="roundRect">
            <a:avLst>
              <a:gd name="adj" fmla="val 1247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9365" tIns="50788" rIns="50788" bIns="50788" spcCol="1270" anchor="ctr"/>
          <a:lstStyle/>
          <a:p>
            <a:pPr algn="ctr" defTabSz="888800" fontAlgn="base">
              <a:spcBef>
                <a:spcPct val="0"/>
              </a:spcBef>
              <a:defRPr/>
            </a:pPr>
            <a:r>
              <a:rPr lang="ru-RU" sz="2000" b="1" dirty="0">
                <a:ln w="1905"/>
                <a:solidFill>
                  <a:srgbClr val="4F81B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Применяется при соблюдении следующих условий: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23206" y="2056086"/>
            <a:ext cx="7600042" cy="764628"/>
          </a:xfrm>
          <a:prstGeom prst="roundRect">
            <a:avLst>
              <a:gd name="adj" fmla="val 1105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9365" tIns="50788" rIns="50788" bIns="50788" spcCol="1270" anchor="ctr"/>
          <a:lstStyle/>
          <a:p>
            <a:pPr defTabSz="888800" fontAlgn="base">
              <a:spcBef>
                <a:spcPct val="0"/>
              </a:spcBef>
              <a:defRPr/>
            </a:pPr>
            <a:r>
              <a:rPr lang="ru-RU" sz="1900" dirty="0">
                <a:ln w="1905"/>
                <a:solidFill>
                  <a:srgbClr val="4F81BD">
                    <a:lumMod val="1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а) регулируемая организация не является государственным или муниципальным унитарным предприятием;</a:t>
            </a:r>
          </a:p>
        </p:txBody>
      </p:sp>
      <p:pic>
        <p:nvPicPr>
          <p:cNvPr id="16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18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12"/>
          <p:cNvSpPr txBox="1">
            <a:spLocks noChangeArrowheads="1"/>
          </p:cNvSpPr>
          <p:nvPr/>
        </p:nvSpPr>
        <p:spPr bwMode="auto">
          <a:xfrm>
            <a:off x="107951" y="6478590"/>
            <a:ext cx="184690" cy="64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0" tIns="45710" rIns="91420" bIns="4571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b="1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b="1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219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23258"/>
            <a:ext cx="5760641" cy="954087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ln w="1905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 сравнения аналогов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4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1585" y="4581128"/>
            <a:ext cx="8388887" cy="1512168"/>
          </a:xfrm>
          <a:prstGeom prst="roundRect">
            <a:avLst>
              <a:gd name="adj" fmla="val 1105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9365" tIns="50788" rIns="50788" bIns="50788" spcCol="1270" anchor="ctr"/>
          <a:lstStyle/>
          <a:p>
            <a:pPr defTabSz="888800" fontAlgn="base">
              <a:spcBef>
                <a:spcPct val="0"/>
              </a:spcBef>
              <a:defRPr/>
            </a:pPr>
            <a:r>
              <a:rPr lang="ru-RU" sz="2800" dirty="0">
                <a:ln w="1905"/>
                <a:solidFill>
                  <a:srgbClr val="4F81BD">
                    <a:lumMod val="1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б) протяженность тепловых сетей составляет менее 50 км в 2 х-трубном исчислении.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73792" y="1641748"/>
            <a:ext cx="7600950" cy="838200"/>
          </a:xfrm>
          <a:prstGeom prst="roundRect">
            <a:avLst>
              <a:gd name="adj" fmla="val 1247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9365" tIns="50788" rIns="50788" bIns="50788" spcCol="1270" anchor="ctr"/>
          <a:lstStyle/>
          <a:p>
            <a:pPr algn="ctr" defTabSz="888800" fontAlgn="base">
              <a:spcBef>
                <a:spcPct val="0"/>
              </a:spcBef>
              <a:defRPr/>
            </a:pPr>
            <a:r>
              <a:rPr lang="ru-RU" sz="2200" b="1" dirty="0">
                <a:ln w="1905"/>
                <a:solidFill>
                  <a:srgbClr val="4F81B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Применяется при соблюдении следующих условий: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31584" y="2924944"/>
            <a:ext cx="8388888" cy="1512168"/>
          </a:xfrm>
          <a:prstGeom prst="roundRect">
            <a:avLst>
              <a:gd name="adj" fmla="val 1105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9365" tIns="50788" rIns="50788" bIns="50788" spcCol="1270" anchor="ctr"/>
          <a:lstStyle/>
          <a:p>
            <a:pPr defTabSz="888800" fontAlgn="base">
              <a:spcBef>
                <a:spcPct val="0"/>
              </a:spcBef>
              <a:defRPr/>
            </a:pPr>
            <a:r>
              <a:rPr lang="ru-RU" sz="2800" dirty="0">
                <a:ln w="1905"/>
                <a:solidFill>
                  <a:srgbClr val="4F81BD">
                    <a:lumMod val="1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а) установленная тепловая мощность источников составляет менее 10 Гкал/ч;</a:t>
            </a:r>
          </a:p>
        </p:txBody>
      </p:sp>
      <p:pic>
        <p:nvPicPr>
          <p:cNvPr id="12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91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43807" y="152400"/>
            <a:ext cx="6300193" cy="892532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600" b="1" dirty="0">
                <a:ln w="1905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 индексации установленных тарифов</a:t>
            </a:r>
            <a:endParaRPr lang="ru-RU" sz="2400" b="1" dirty="0">
              <a:ln w="1905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74702" y="1556793"/>
            <a:ext cx="7694613" cy="1189037"/>
          </a:xfrm>
          <a:prstGeom prst="roundRect">
            <a:avLst>
              <a:gd name="adj" fmla="val 1247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0" tIns="45710" rIns="91420" bIns="45710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200" dirty="0">
                <a:solidFill>
                  <a:prstClr val="black"/>
                </a:solidFill>
              </a:rPr>
              <a:t>   НВВ определяется на основе долгосрочных параметров регулирования, которые в течение долгосрочного периода регулирования не изменяются.</a:t>
            </a:r>
            <a:endParaRPr lang="ru-RU" sz="2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9552" y="2980571"/>
            <a:ext cx="8280920" cy="3200400"/>
          </a:xfrm>
          <a:prstGeom prst="roundRect">
            <a:avLst>
              <a:gd name="adj" fmla="val 1247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200" b="1" dirty="0">
                <a:solidFill>
                  <a:prstClr val="black"/>
                </a:solidFill>
              </a:rPr>
              <a:t>Долгосрочные параметры регулирования: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200" dirty="0">
                <a:solidFill>
                  <a:prstClr val="black"/>
                </a:solidFill>
              </a:rPr>
              <a:t>1) базовый уровень операционных расходов;</a:t>
            </a:r>
          </a:p>
          <a:p>
            <a:pPr fontAlgn="base">
              <a:spcBef>
                <a:spcPts val="800"/>
              </a:spcBef>
              <a:defRPr/>
            </a:pPr>
            <a:r>
              <a:rPr lang="ru-RU" sz="2200" dirty="0">
                <a:solidFill>
                  <a:prstClr val="black"/>
                </a:solidFill>
              </a:rPr>
              <a:t>2) индекс эффективности операционных расходов;</a:t>
            </a:r>
          </a:p>
          <a:p>
            <a:pPr fontAlgn="base">
              <a:spcBef>
                <a:spcPts val="800"/>
              </a:spcBef>
              <a:defRPr/>
            </a:pPr>
            <a:r>
              <a:rPr lang="ru-RU" sz="2200" dirty="0">
                <a:solidFill>
                  <a:prstClr val="black"/>
                </a:solidFill>
              </a:rPr>
              <a:t>3) нормативный уровень прибыли;</a:t>
            </a:r>
          </a:p>
          <a:p>
            <a:pPr fontAlgn="base">
              <a:spcBef>
                <a:spcPts val="800"/>
              </a:spcBef>
              <a:defRPr/>
            </a:pPr>
            <a:r>
              <a:rPr lang="ru-RU" sz="2200" dirty="0">
                <a:solidFill>
                  <a:prstClr val="black"/>
                </a:solidFill>
              </a:rPr>
              <a:t>4) уровень надежности теплоснабжения;</a:t>
            </a:r>
          </a:p>
          <a:p>
            <a:pPr fontAlgn="base">
              <a:spcBef>
                <a:spcPts val="800"/>
              </a:spcBef>
              <a:defRPr/>
            </a:pPr>
            <a:r>
              <a:rPr lang="ru-RU" sz="2200" dirty="0">
                <a:solidFill>
                  <a:prstClr val="black"/>
                </a:solidFill>
              </a:rPr>
              <a:t>5) показатели энергосбережения и энергетической эффективности.   </a:t>
            </a:r>
          </a:p>
          <a:p>
            <a:pPr marL="342822" indent="-342822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ru-RU" sz="2100" dirty="0">
              <a:solidFill>
                <a:prstClr val="black"/>
              </a:solidFill>
            </a:endParaRPr>
          </a:p>
        </p:txBody>
      </p:sp>
      <p:pic>
        <p:nvPicPr>
          <p:cNvPr id="12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white">
                    <a:lumMod val="65000"/>
                  </a:prstClr>
                </a:solidFill>
              </a:rPr>
              <a:pPr>
                <a:defRPr/>
              </a:pPr>
              <a:t>12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75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71802" y="-30722"/>
            <a:ext cx="6804249" cy="1200308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>
                <a:ln w="1905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Расчет необходимой валовой выручки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>
                <a:ln w="1905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методом индексации установленных тарифов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1560" y="1340769"/>
            <a:ext cx="8352928" cy="576064"/>
          </a:xfrm>
          <a:prstGeom prst="roundRect">
            <a:avLst>
              <a:gd name="adj" fmla="val 12475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59545" y="1262390"/>
            <a:ext cx="8160657" cy="52322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lIns="91420" tIns="45710" rIns="91420" bIns="4571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0" name="Скругленный прямоугольник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02474" y="2057400"/>
            <a:ext cx="7486650" cy="4191000"/>
          </a:xfrm>
          <a:prstGeom prst="roundRect">
            <a:avLst>
              <a:gd name="adj" fmla="val 8334"/>
            </a:avLst>
          </a:prstGeom>
          <a:blipFill rotWithShape="1">
            <a:blip r:embed="rId4"/>
            <a:stretch>
              <a:fillRect/>
            </a:stretch>
          </a:blipFill>
          <a:ln/>
        </p:spPr>
        <p:txBody>
          <a:bodyPr lIns="91420" tIns="45710" rIns="91420" bIns="4571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>
                <a:noFill/>
              </a:rPr>
              <a:t> </a:t>
            </a:r>
          </a:p>
        </p:txBody>
      </p:sp>
      <p:pic>
        <p:nvPicPr>
          <p:cNvPr id="13" name="Рисунок 10" descr="герб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white">
                    <a:lumMod val="65000"/>
                  </a:prstClr>
                </a:solidFill>
              </a:rPr>
              <a:pPr>
                <a:defRPr/>
              </a:pPr>
              <a:t>13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1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3063" y="1268760"/>
            <a:ext cx="8406368" cy="646311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ln w="1905"/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Неподконтрольные </a:t>
            </a:r>
            <a:r>
              <a:rPr lang="ru-RU" sz="3600" b="1" dirty="0" smtClean="0">
                <a:ln w="1905"/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расходы</a:t>
            </a:r>
            <a:endParaRPr lang="ru-RU" sz="3600" b="1" dirty="0">
              <a:ln w="1905"/>
              <a:solidFill>
                <a:srgbClr val="F7964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74702" y="2142371"/>
            <a:ext cx="8004731" cy="4038600"/>
          </a:xfrm>
          <a:prstGeom prst="roundRect">
            <a:avLst>
              <a:gd name="adj" fmla="val 12475"/>
            </a:avLst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dirty="0">
              <a:solidFill>
                <a:prstClr val="black"/>
              </a:solidFill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dirty="0">
              <a:solidFill>
                <a:prstClr val="black"/>
              </a:solidFill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dirty="0">
              <a:solidFill>
                <a:prstClr val="black"/>
              </a:solidFill>
            </a:endParaRPr>
          </a:p>
        </p:txBody>
      </p:sp>
      <p:pic>
        <p:nvPicPr>
          <p:cNvPr id="10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811262" y="1924287"/>
            <a:ext cx="7488238" cy="617537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marL="342822" indent="-342822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2400" dirty="0" smtClean="0">
                <a:solidFill>
                  <a:prstClr val="black"/>
                </a:solidFill>
              </a:rPr>
              <a:t>амортизация </a:t>
            </a:r>
            <a:r>
              <a:rPr lang="ru-RU" sz="2400" dirty="0">
                <a:solidFill>
                  <a:prstClr val="black"/>
                </a:solidFill>
              </a:rPr>
              <a:t>основных </a:t>
            </a:r>
            <a:r>
              <a:rPr lang="ru-RU" sz="2400" dirty="0" smtClean="0">
                <a:solidFill>
                  <a:prstClr val="black"/>
                </a:solidFill>
              </a:rPr>
              <a:t>средств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11262" y="2708920"/>
            <a:ext cx="7488238" cy="720080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marL="342822" indent="-342822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2400" dirty="0">
                <a:solidFill>
                  <a:prstClr val="black"/>
                </a:solidFill>
              </a:rPr>
              <a:t>расходы на уплату налогов, сборов и других обязательных </a:t>
            </a:r>
            <a:r>
              <a:rPr lang="ru-RU" sz="2400" dirty="0" smtClean="0">
                <a:solidFill>
                  <a:prstClr val="black"/>
                </a:solidFill>
              </a:rPr>
              <a:t>платежей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11262" y="3544134"/>
            <a:ext cx="7488238" cy="617537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marL="342822" indent="-342822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2400" dirty="0">
                <a:solidFill>
                  <a:prstClr val="black"/>
                </a:solidFill>
              </a:rPr>
              <a:t>расходы на обязательное </a:t>
            </a:r>
            <a:r>
              <a:rPr lang="ru-RU" sz="2400" dirty="0" smtClean="0">
                <a:solidFill>
                  <a:prstClr val="black"/>
                </a:solidFill>
              </a:rPr>
              <a:t>страхование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32128" y="4293096"/>
            <a:ext cx="7488238" cy="617537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marL="342822" indent="-342822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2400" dirty="0" smtClean="0">
                <a:solidFill>
                  <a:prstClr val="black"/>
                </a:solidFill>
              </a:rPr>
              <a:t>концессионная плата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11262" y="5085183"/>
            <a:ext cx="7488238" cy="617537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marL="342822" indent="-342822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2400" dirty="0" smtClean="0">
                <a:solidFill>
                  <a:prstClr val="black"/>
                </a:solidFill>
              </a:rPr>
              <a:t>арендная плата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32128" y="5872202"/>
            <a:ext cx="7488238" cy="617537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solidFill>
                  <a:prstClr val="black"/>
                </a:solidFill>
              </a:rPr>
              <a:t>- отчисления на социальные </a:t>
            </a:r>
            <a:r>
              <a:rPr lang="ru-RU" sz="2400" dirty="0" smtClean="0">
                <a:solidFill>
                  <a:prstClr val="black"/>
                </a:solidFill>
              </a:rPr>
              <a:t>нужды</a:t>
            </a:r>
            <a:endParaRPr lang="ru-RU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364039" y="648868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16216" y="6251614"/>
            <a:ext cx="2133600" cy="476250"/>
          </a:xfrm>
        </p:spPr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white">
                    <a:lumMod val="65000"/>
                  </a:prstClr>
                </a:solidFill>
              </a:rPr>
              <a:pPr>
                <a:defRPr/>
              </a:pPr>
              <a:t>14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84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1412777"/>
            <a:ext cx="8928991" cy="984865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900" b="1" dirty="0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Внереализационные расходы, включаемые в необходимую валовую </a:t>
            </a:r>
            <a:r>
              <a:rPr lang="ru-RU" sz="2900" b="1" dirty="0" smtClean="0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выручку</a:t>
            </a:r>
            <a:endParaRPr lang="ru-RU" sz="2900" b="1" dirty="0">
              <a:ln w="1905"/>
              <a:solidFill>
                <a:srgbClr val="F79646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1584" y="2389155"/>
            <a:ext cx="8316880" cy="617537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ts val="900"/>
              </a:spcAft>
              <a:defRPr/>
            </a:pPr>
            <a:r>
              <a:rPr lang="ru-RU" sz="2400" dirty="0">
                <a:solidFill>
                  <a:prstClr val="black"/>
                </a:solidFill>
              </a:rPr>
              <a:t>- </a:t>
            </a:r>
            <a:r>
              <a:rPr lang="ru-RU" sz="2800" dirty="0">
                <a:solidFill>
                  <a:prstClr val="black"/>
                </a:solidFill>
              </a:rPr>
              <a:t>расходы по сомнительным </a:t>
            </a:r>
            <a:r>
              <a:rPr lang="ru-RU" sz="2800" dirty="0" smtClean="0">
                <a:solidFill>
                  <a:prstClr val="black"/>
                </a:solidFill>
              </a:rPr>
              <a:t>долгам</a:t>
            </a:r>
            <a:endParaRPr lang="ru-RU" sz="2400" dirty="0">
              <a:solidFill>
                <a:prstClr val="black"/>
              </a:solidFill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31584" y="3140968"/>
            <a:ext cx="8316880" cy="1295400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dirty="0">
                <a:solidFill>
                  <a:prstClr val="black"/>
                </a:solidFill>
              </a:rPr>
              <a:t>- расходы, связанные с созданием нормативных запасов топлива, включая расходы по обслуживанию заемных </a:t>
            </a:r>
            <a:r>
              <a:rPr lang="ru-RU" sz="2800" dirty="0" smtClean="0">
                <a:solidFill>
                  <a:prstClr val="black"/>
                </a:solidFill>
              </a:rPr>
              <a:t>средств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31584" y="4581128"/>
            <a:ext cx="8316880" cy="1872208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dirty="0">
                <a:solidFill>
                  <a:prstClr val="black"/>
                </a:solidFill>
              </a:rPr>
              <a:t>- расходы на вывод из эксплуатации (консервация производственных объектов) и вывод из консервации производственных </a:t>
            </a:r>
            <a:r>
              <a:rPr lang="ru-RU" sz="2800" dirty="0" smtClean="0">
                <a:solidFill>
                  <a:prstClr val="black"/>
                </a:solidFill>
              </a:rPr>
              <a:t>объектов</a:t>
            </a:r>
            <a:endParaRPr lang="ru-RU" sz="2800" dirty="0">
              <a:solidFill>
                <a:prstClr val="black"/>
              </a:solidFill>
            </a:endParaRPr>
          </a:p>
        </p:txBody>
      </p:sp>
      <p:pic>
        <p:nvPicPr>
          <p:cNvPr id="10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79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1" y="1196754"/>
            <a:ext cx="8753514" cy="954087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Дополнительные факторы, учитываемые при тарифном регулировании: </a:t>
            </a:r>
            <a:endParaRPr lang="ru-RU" sz="2800" b="1" dirty="0">
              <a:ln w="1905"/>
              <a:solidFill>
                <a:srgbClr val="F79646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1584" y="2132856"/>
            <a:ext cx="8316880" cy="1066800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solidFill>
                  <a:prstClr val="black"/>
                </a:solidFill>
              </a:rPr>
              <a:t>- снижение полезного отпуска с обязательным предоставлением обосновывающих документов, перечнем выбывших </a:t>
            </a:r>
            <a:r>
              <a:rPr lang="ru-RU" sz="2400" dirty="0" smtClean="0">
                <a:solidFill>
                  <a:prstClr val="black"/>
                </a:solidFill>
              </a:rPr>
              <a:t>потребителей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31584" y="3284984"/>
            <a:ext cx="8316879" cy="838200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solidFill>
                  <a:prstClr val="black"/>
                </a:solidFill>
              </a:rPr>
              <a:t>- утвержденная в установленном порядке инвестиционная </a:t>
            </a:r>
            <a:r>
              <a:rPr lang="ru-RU" sz="2400" dirty="0" smtClean="0">
                <a:solidFill>
                  <a:prstClr val="black"/>
                </a:solidFill>
              </a:rPr>
              <a:t>программа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31583" y="4221089"/>
            <a:ext cx="8316879" cy="914400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solidFill>
                  <a:prstClr val="black"/>
                </a:solidFill>
              </a:rPr>
              <a:t>- </a:t>
            </a:r>
            <a:r>
              <a:rPr lang="ru-RU" sz="2400" dirty="0" smtClean="0">
                <a:solidFill>
                  <a:prstClr val="black"/>
                </a:solidFill>
              </a:rPr>
              <a:t>резерв </a:t>
            </a:r>
            <a:r>
              <a:rPr lang="ru-RU" sz="2400" dirty="0">
                <a:solidFill>
                  <a:prstClr val="black"/>
                </a:solidFill>
              </a:rPr>
              <a:t>по сомнительным  долгам с представлением обосновывающих </a:t>
            </a:r>
            <a:r>
              <a:rPr lang="ru-RU" sz="2400" dirty="0" smtClean="0">
                <a:solidFill>
                  <a:prstClr val="black"/>
                </a:solidFill>
              </a:rPr>
              <a:t>документов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31584" y="5249863"/>
            <a:ext cx="8316878" cy="1228725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solidFill>
                  <a:prstClr val="black"/>
                </a:solidFill>
              </a:rPr>
              <a:t>- оценка финансово-хозяйственной деятельности за отчетный период с подробным анализом результатов и указанием причин и </a:t>
            </a:r>
            <a:r>
              <a:rPr lang="ru-RU" sz="2400" dirty="0" smtClean="0">
                <a:solidFill>
                  <a:prstClr val="black"/>
                </a:solidFill>
              </a:rPr>
              <a:t>факторов</a:t>
            </a:r>
            <a:endParaRPr lang="ru-RU" sz="2400" dirty="0">
              <a:solidFill>
                <a:prstClr val="black"/>
              </a:solidFill>
            </a:endParaRPr>
          </a:p>
        </p:txBody>
      </p:sp>
      <p:pic>
        <p:nvPicPr>
          <p:cNvPr id="16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5364039" y="6467943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381328"/>
            <a:ext cx="2411287" cy="340147"/>
          </a:xfrm>
        </p:spPr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white">
                    <a:lumMod val="65000"/>
                  </a:prstClr>
                </a:solidFill>
              </a:rPr>
              <a:pPr>
                <a:defRPr/>
              </a:pPr>
              <a:t>16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96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5428" y="1157844"/>
            <a:ext cx="8943564" cy="830977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>
                <a:ln w="1905"/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Требования при предоставлении документов для утверждения тарифов на тепловую энергию энергию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1584" y="5445224"/>
            <a:ext cx="8244872" cy="1099592"/>
          </a:xfrm>
          <a:prstGeom prst="roundRect">
            <a:avLst>
              <a:gd name="adj" fmla="val 8334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000" dirty="0">
              <a:solidFill>
                <a:prstClr val="black"/>
              </a:solidFill>
              <a:cs typeface="Arial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cs typeface="Arial" charset="0"/>
              </a:rPr>
              <a:t>  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000" dirty="0">
              <a:solidFill>
                <a:prstClr val="black"/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dirty="0">
                <a:solidFill>
                  <a:prstClr val="black"/>
                </a:solidFill>
                <a:cs typeface="Arial" charset="0"/>
              </a:rPr>
              <a:t>  - </a:t>
            </a:r>
            <a:r>
              <a:rPr lang="ru-RU" sz="2100" dirty="0">
                <a:solidFill>
                  <a:prstClr val="black"/>
                </a:solidFill>
              </a:rPr>
              <a:t>данные производственной программы 2014 года калькуляции (таблица 26) должны соответствовать данным, представленным в отдел мониторинга отчетной </a:t>
            </a:r>
            <a:r>
              <a:rPr lang="ru-RU" sz="2100" dirty="0" smtClean="0">
                <a:solidFill>
                  <a:prstClr val="black"/>
                </a:solidFill>
              </a:rPr>
              <a:t>калькуляции</a:t>
            </a:r>
            <a:endParaRPr lang="ru-RU" sz="2100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31584" y="1988840"/>
            <a:ext cx="8244872" cy="838200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dirty="0">
                <a:solidFill>
                  <a:prstClr val="black"/>
                </a:solidFill>
                <a:cs typeface="Arial" charset="0"/>
              </a:rPr>
              <a:t>- </a:t>
            </a:r>
            <a:r>
              <a:rPr lang="ru-RU" sz="2100" dirty="0">
                <a:solidFill>
                  <a:prstClr val="black"/>
                </a:solidFill>
              </a:rPr>
              <a:t>обязательное согласование производственной программы с органами местного </a:t>
            </a:r>
            <a:r>
              <a:rPr lang="ru-RU" sz="2100" dirty="0" smtClean="0">
                <a:solidFill>
                  <a:prstClr val="black"/>
                </a:solidFill>
              </a:rPr>
              <a:t>самоуправления</a:t>
            </a:r>
            <a:endParaRPr lang="ru-RU" sz="2100" dirty="0">
              <a:solidFill>
                <a:prstClr val="black"/>
              </a:solidFill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200" dirty="0">
                <a:solidFill>
                  <a:prstClr val="black"/>
                </a:solidFill>
                <a:cs typeface="Arial" charset="0"/>
              </a:rPr>
              <a:t> 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31584" y="2924945"/>
            <a:ext cx="8244872" cy="1282824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dirty="0">
                <a:solidFill>
                  <a:prstClr val="black"/>
                </a:solidFill>
                <a:cs typeface="Arial" charset="0"/>
              </a:rPr>
              <a:t>- баланс производства и потребления, представленные  </a:t>
            </a:r>
            <a:r>
              <a:rPr lang="ru-RU" sz="2100" dirty="0">
                <a:solidFill>
                  <a:prstClr val="black"/>
                </a:solidFill>
              </a:rPr>
              <a:t>в производственной программе должен соответствовать данным, представленным в форме отчетности 46-ТЭ по системе </a:t>
            </a:r>
            <a:r>
              <a:rPr lang="ru-RU" sz="2100" dirty="0" smtClean="0">
                <a:solidFill>
                  <a:prstClr val="black"/>
                </a:solidFill>
              </a:rPr>
              <a:t>ЕИАС </a:t>
            </a:r>
            <a:endParaRPr lang="ru-RU" sz="21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31584" y="4293096"/>
            <a:ext cx="8244871" cy="1068388"/>
          </a:xfrm>
          <a:prstGeom prst="roundRect">
            <a:avLst>
              <a:gd name="adj" fmla="val 8334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000" dirty="0">
              <a:solidFill>
                <a:prstClr val="black"/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cs typeface="Arial" charset="0"/>
              </a:rPr>
              <a:t>  </a:t>
            </a:r>
            <a:r>
              <a:rPr lang="ru-RU" sz="2100" dirty="0">
                <a:solidFill>
                  <a:prstClr val="black"/>
                </a:solidFill>
                <a:cs typeface="Arial" charset="0"/>
              </a:rPr>
              <a:t>- расходы по топливу в производственной программе должны соответствовать данным, представленным в годовом отчете</a:t>
            </a:r>
            <a:r>
              <a:rPr lang="ru-RU" sz="2100" dirty="0">
                <a:solidFill>
                  <a:prstClr val="black"/>
                </a:solidFill>
              </a:rPr>
              <a:t> за 2014 год (шаблон по топливу в ЕИАС</a:t>
            </a:r>
            <a:r>
              <a:rPr lang="ru-RU" sz="2100" dirty="0" smtClean="0">
                <a:solidFill>
                  <a:prstClr val="black"/>
                </a:solidFill>
              </a:rPr>
              <a:t>)</a:t>
            </a:r>
            <a:endParaRPr lang="ru-RU" sz="2100" dirty="0">
              <a:solidFill>
                <a:prstClr val="black"/>
              </a:solidFill>
            </a:endParaRPr>
          </a:p>
        </p:txBody>
      </p:sp>
      <p:pic>
        <p:nvPicPr>
          <p:cNvPr id="16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5364039" y="6478043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8784976" cy="5472608"/>
          </a:xfrm>
        </p:spPr>
        <p:txBody>
          <a:bodyPr>
            <a:normAutofit fontScale="90000"/>
          </a:bodyPr>
          <a:lstStyle/>
          <a:p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Выступающий:</a:t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Заместитель начальника отдела регулирования тарифов в сфере водоснабжения, водоотведения и утилизации ТБО</a:t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Ирина Александровна Устинова</a:t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«Особенности регулирования тарифов на услуги водоснабжения и водоотведения»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pic>
        <p:nvPicPr>
          <p:cNvPr id="3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81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71130" y="1244580"/>
            <a:ext cx="8301302" cy="1200308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 algn="ctr">
              <a:defRPr/>
            </a:pPr>
            <a:r>
              <a:rPr lang="ru-RU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Основы формирования тарифов на услуги организаций, оказывающих услуги водоснабжения и водоотведения </a:t>
            </a:r>
            <a:r>
              <a:rPr lang="ru-RU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на </a:t>
            </a:r>
            <a:r>
              <a:rPr lang="ru-RU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201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6</a:t>
            </a:r>
            <a:r>
              <a:rPr lang="ru-RU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-201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8</a:t>
            </a:r>
            <a:r>
              <a:rPr lang="ru-RU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годы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26581" y="4509120"/>
            <a:ext cx="8565901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u="sng" dirty="0">
                <a:solidFill>
                  <a:srgbClr val="212745">
                    <a:lumMod val="75000"/>
                  </a:srgbClr>
                </a:solidFill>
              </a:rPr>
              <a:t>Постановление Правительства РФ от 29.07.2013 N 644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212745">
                    <a:lumMod val="75000"/>
                  </a:srgbClr>
                </a:solidFill>
              </a:rPr>
              <a:t>"Об утверждении Правил холодного водоснабжения и водоотведения и о внесении изменений в некоторые акты Правительства Российской Федерации"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06531" y="2348880"/>
            <a:ext cx="8565901" cy="576064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>
              <a:defRPr/>
            </a:pPr>
            <a:r>
              <a:rPr lang="ru-RU" sz="1600" b="1" u="sng" dirty="0">
                <a:solidFill>
                  <a:srgbClr val="212745">
                    <a:lumMod val="75000"/>
                  </a:srgbClr>
                </a:solidFill>
              </a:rPr>
              <a:t>Федеральный закон от 07.12.2011 № 416-ФЗ 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212745">
                    <a:lumMod val="75000"/>
                  </a:srgbClr>
                </a:solidFill>
              </a:rPr>
              <a:t>«О водоснабжении и водоотведении»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6581" y="3646691"/>
            <a:ext cx="8565901" cy="796377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>
              <a:defRPr/>
            </a:pPr>
            <a:r>
              <a:rPr lang="ru-RU" sz="1600" b="1" u="sng" dirty="0">
                <a:solidFill>
                  <a:srgbClr val="212745">
                    <a:lumMod val="75000"/>
                  </a:srgbClr>
                </a:solidFill>
              </a:rPr>
              <a:t>Приказ ФСТ России от 27.12.2013 №1746-э </a:t>
            </a:r>
            <a:r>
              <a:rPr lang="ru-RU" sz="1600" b="1" dirty="0">
                <a:solidFill>
                  <a:srgbClr val="212745">
                    <a:lumMod val="75000"/>
                  </a:srgbClr>
                </a:solidFill>
              </a:rPr>
              <a:t>«Об утверждении Методических указаний по расчету регулируемых тарифов в сфере водоснабжения и водоотведения»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6579" y="2996952"/>
            <a:ext cx="8545853" cy="576064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>
              <a:defRPr/>
            </a:pPr>
            <a:r>
              <a:rPr lang="ru-RU" sz="1600" b="1" u="sng" dirty="0">
                <a:solidFill>
                  <a:srgbClr val="212745">
                    <a:lumMod val="75000"/>
                  </a:srgbClr>
                </a:solidFill>
              </a:rPr>
              <a:t>Постановление Правительства РФ от 13.05.2013 №406 </a:t>
            </a:r>
            <a:r>
              <a:rPr lang="ru-RU" sz="1600" b="1" dirty="0">
                <a:solidFill>
                  <a:srgbClr val="212745">
                    <a:lumMod val="75000"/>
                  </a:srgbClr>
                </a:solidFill>
              </a:rPr>
              <a:t>«О государственном регулировании тарифов в сфере водоснабжения и водоотведения»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26581" y="5517232"/>
            <a:ext cx="8565901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u="sng" dirty="0">
                <a:solidFill>
                  <a:srgbClr val="212745">
                    <a:lumMod val="75000"/>
                  </a:srgbClr>
                </a:solidFill>
              </a:rPr>
              <a:t>Постановление Правительства РФ от 29.07.2013 N 641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212745">
                    <a:lumMod val="75000"/>
                  </a:srgbClr>
                </a:solidFill>
              </a:rPr>
              <a:t>"Об инвестиционных и производственных программах организаций, осуществляющих деятельность в сфере водоснабжения и водоотведения"</a:t>
            </a:r>
          </a:p>
        </p:txBody>
      </p:sp>
      <p:pic>
        <p:nvPicPr>
          <p:cNvPr id="16" name="Рисунок 10" descr="гер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BF4DC-CD68-483C-B0A4-41450237D50B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09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5472608"/>
          </a:xfrm>
        </p:spPr>
        <p:txBody>
          <a:bodyPr>
            <a:normAutofit/>
          </a:bodyPr>
          <a:lstStyle/>
          <a:p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Выступающий:</a:t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заместитель председателя Государственного комитета Республики Татарстан по тарифам </a:t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Лилия Петровна Борисова</a:t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«Параметры прогноза социально-экономического развития Российской Федерации»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pic>
        <p:nvPicPr>
          <p:cNvPr id="4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65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3151" y="836712"/>
            <a:ext cx="3007073" cy="1477307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 algn="ctr">
              <a:defRPr/>
            </a:pPr>
            <a:r>
              <a:rPr lang="ru-RU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Регулированию подлежат следующие тарифы в сфере холодного водоснабжения:</a:t>
            </a:r>
          </a:p>
        </p:txBody>
      </p:sp>
      <p:graphicFrame>
        <p:nvGraphicFramePr>
          <p:cNvPr id="2665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645425"/>
              </p:ext>
            </p:extLst>
          </p:nvPr>
        </p:nvGraphicFramePr>
        <p:xfrm>
          <a:off x="107700" y="2420888"/>
          <a:ext cx="2808116" cy="288706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08116"/>
              </a:tblGrid>
              <a:tr h="66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Тарифы на питьевую воду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1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Тарифы на техническую воду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63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Тариф на транспортировку воды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186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Тариф на подвоз воды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1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0" y="226050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03848" y="1351508"/>
            <a:ext cx="28620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Регулированию подлежат следующие тарифы в сфере горячего водоснабжения</a:t>
            </a:r>
          </a:p>
        </p:txBody>
      </p:sp>
      <p:graphicFrame>
        <p:nvGraphicFramePr>
          <p:cNvPr id="12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753572"/>
              </p:ext>
            </p:extLst>
          </p:nvPr>
        </p:nvGraphicFramePr>
        <p:xfrm>
          <a:off x="3070224" y="2924944"/>
          <a:ext cx="3229968" cy="378372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229968"/>
              </a:tblGrid>
              <a:tr h="5115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 на горячую воду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6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 на транспортировку горячей воды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3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При приготовлении горячей воды с использованием нецентрализованных систем горячего водоснабжения, в том числе в многоквартирном доме, тариф на горячую воду (горячее водоснабжение) в соответствии с настоящим Федеральным законом не устанавливается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516216" y="1916832"/>
            <a:ext cx="24837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Регулированию подлежат следующие тарифы в сфере водоотведения:</a:t>
            </a:r>
          </a:p>
        </p:txBody>
      </p:sp>
      <p:graphicFrame>
        <p:nvGraphicFramePr>
          <p:cNvPr id="14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044335"/>
              </p:ext>
            </p:extLst>
          </p:nvPr>
        </p:nvGraphicFramePr>
        <p:xfrm>
          <a:off x="6444208" y="3573016"/>
          <a:ext cx="2592288" cy="244827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592288"/>
              </a:tblGrid>
              <a:tr h="6800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Тарифы на водоотведение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80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Тарифы на очистку сточных вод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20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Тариф на транспортировку сточных вод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BF4DC-CD68-483C-B0A4-41450237D50B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32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30" y="1136591"/>
            <a:ext cx="8811853" cy="4770517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 algn="ctr">
              <a:defRPr/>
            </a:pPr>
            <a:r>
              <a:rPr lang="ru-RU" sz="40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Методы регулирования тарифов</a:t>
            </a:r>
          </a:p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rgbClr val="B4DCFA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метод экономически </a:t>
            </a: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обоснованных затрат</a:t>
            </a:r>
          </a:p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метод сравнения аналогов</a:t>
            </a: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rgbClr val="B4DCFA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 </a:t>
            </a: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метод индексации</a:t>
            </a:r>
          </a:p>
          <a:p>
            <a:pPr>
              <a:defRPr/>
            </a:pPr>
            <a:endParaRPr lang="ru-RU" sz="24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rgbClr val="B4DCFA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метод доходности </a:t>
            </a:r>
          </a:p>
          <a:p>
            <a:pPr>
              <a:defRPr/>
            </a:pPr>
            <a:r>
              <a:rPr lang="ru-RU" sz="24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rial" charset="0"/>
              </a:rPr>
              <a:t>инвестированного капитала</a:t>
            </a:r>
            <a:endParaRPr lang="ru-RU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3" name="Выноска 1 2"/>
          <p:cNvSpPr/>
          <p:nvPr/>
        </p:nvSpPr>
        <p:spPr>
          <a:xfrm>
            <a:off x="5956756" y="2420888"/>
            <a:ext cx="3096344" cy="648072"/>
          </a:xfrm>
          <a:prstGeom prst="borderCallout1">
            <a:avLst>
              <a:gd name="adj1" fmla="val 46442"/>
              <a:gd name="adj2" fmla="val 197"/>
              <a:gd name="adj3" fmla="val 45748"/>
              <a:gd name="adj4" fmla="val -7671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rgbClr val="B4DCFA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 действия не менее года</a:t>
            </a:r>
          </a:p>
        </p:txBody>
      </p:sp>
      <p:sp>
        <p:nvSpPr>
          <p:cNvPr id="12" name="Выноска 1 11"/>
          <p:cNvSpPr/>
          <p:nvPr/>
        </p:nvSpPr>
        <p:spPr>
          <a:xfrm>
            <a:off x="5945735" y="3140968"/>
            <a:ext cx="3096344" cy="914094"/>
          </a:xfrm>
          <a:prstGeom prst="borderCallout1">
            <a:avLst>
              <a:gd name="adj1" fmla="val 64560"/>
              <a:gd name="adj2" fmla="val 499"/>
              <a:gd name="adj3" fmla="val 64558"/>
              <a:gd name="adj4" fmla="val -47230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rgbClr val="B4DCFA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 действия не менее года, используется только для транспортировщиков</a:t>
            </a:r>
          </a:p>
        </p:txBody>
      </p:sp>
      <p:sp>
        <p:nvSpPr>
          <p:cNvPr id="13" name="Выноска 1 12"/>
          <p:cNvSpPr/>
          <p:nvPr/>
        </p:nvSpPr>
        <p:spPr>
          <a:xfrm>
            <a:off x="5970789" y="4149082"/>
            <a:ext cx="3096344" cy="978091"/>
          </a:xfrm>
          <a:prstGeom prst="borderCallout1">
            <a:avLst>
              <a:gd name="adj1" fmla="val 37098"/>
              <a:gd name="adj2" fmla="val -53"/>
              <a:gd name="adj3" fmla="val 37629"/>
              <a:gd name="adj4" fmla="val -87890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rgbClr val="B4DCFA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 действия 3 года при первом обращении, далее 5 лет</a:t>
            </a:r>
          </a:p>
        </p:txBody>
      </p:sp>
      <p:sp>
        <p:nvSpPr>
          <p:cNvPr id="14" name="Выноска 1 13"/>
          <p:cNvSpPr/>
          <p:nvPr/>
        </p:nvSpPr>
        <p:spPr>
          <a:xfrm>
            <a:off x="5970789" y="5229200"/>
            <a:ext cx="3096344" cy="1080120"/>
          </a:xfrm>
          <a:prstGeom prst="borderCallout1">
            <a:avLst>
              <a:gd name="adj1" fmla="val 25871"/>
              <a:gd name="adj2" fmla="val -605"/>
              <a:gd name="adj3" fmla="val 27935"/>
              <a:gd name="adj4" fmla="val -43438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rgbClr val="B4DCFA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Период действия 3 года при первом обращении, далее 5 лет. Подлежит согласованию с ФСТ России</a:t>
            </a:r>
          </a:p>
        </p:txBody>
      </p:sp>
      <p:pic>
        <p:nvPicPr>
          <p:cNvPr id="16" name="Рисунок 15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8003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BF4DC-CD68-483C-B0A4-41450237D50B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21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86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237" y="1268762"/>
            <a:ext cx="8784976" cy="584755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 algn="ctr">
              <a:defRPr/>
            </a:pPr>
            <a:r>
              <a:rPr lang="ru-RU" sz="32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Метод ЭОТ может применяться в случаях:</a:t>
            </a: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641128"/>
              </p:ext>
            </p:extLst>
          </p:nvPr>
        </p:nvGraphicFramePr>
        <p:xfrm>
          <a:off x="395536" y="1988840"/>
          <a:ext cx="8424936" cy="467303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424936"/>
              </a:tblGrid>
              <a:tr h="16967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Если в отношении регулируемой организации (в отношении отдельных регулируемых видов деятельности) в течение предыдущего года не осуществлялось государственное регулирование тарифов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62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Если оставшийся срок действия договоров аренды централизованных систем водоснабжения и (или) водоотведения на момент подачи заявления об утверждении тарифов, иных договоров, подтверждающих право временного владения и (или) пользования централизованными системами водоснабжения и (или) водоотведения либо объектами, входящими в такие системы, составляет менее 3 лет.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Рисунок 9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02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436095" y="6556901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BF4DC-CD68-483C-B0A4-41450237D50B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87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268760"/>
            <a:ext cx="9144000" cy="646311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 algn="ctr">
              <a:defRPr/>
            </a:pPr>
            <a:r>
              <a:rPr lang="ru-RU" sz="36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Метод ЭОТ включает </a:t>
            </a:r>
            <a:r>
              <a:rPr lang="ru-RU" sz="36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виды </a:t>
            </a:r>
            <a:r>
              <a:rPr lang="ru-RU" sz="36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затрат: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6875" y="1988840"/>
            <a:ext cx="8369622" cy="4124186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>
              <a:defRPr/>
            </a:pPr>
            <a:r>
              <a:rPr lang="ru-RU" sz="2400" b="1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	Производственные </a:t>
            </a:r>
            <a:r>
              <a:rPr lang="ru-RU" sz="2400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расходы </a:t>
            </a:r>
          </a:p>
          <a:p>
            <a:pPr>
              <a:defRPr/>
            </a:pPr>
            <a:endParaRPr lang="ru-RU" sz="1000" b="1" dirty="0">
              <a:ln w="10541" cmpd="sng">
                <a:solidFill>
                  <a:srgbClr val="4E67C8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E67C8">
                      <a:tint val="40000"/>
                      <a:satMod val="250000"/>
                    </a:srgbClr>
                  </a:gs>
                  <a:gs pos="9000">
                    <a:srgbClr val="4E67C8">
                      <a:tint val="52000"/>
                      <a:satMod val="300000"/>
                    </a:srgbClr>
                  </a:gs>
                  <a:gs pos="50000">
                    <a:srgbClr val="4E67C8">
                      <a:shade val="20000"/>
                      <a:satMod val="300000"/>
                    </a:srgbClr>
                  </a:gs>
                  <a:gs pos="79000">
                    <a:srgbClr val="4E67C8">
                      <a:tint val="52000"/>
                      <a:satMod val="300000"/>
                    </a:srgbClr>
                  </a:gs>
                  <a:gs pos="100000">
                    <a:srgbClr val="4E67C8">
                      <a:tint val="40000"/>
                      <a:satMod val="250000"/>
                    </a:srgbClr>
                  </a:gs>
                </a:gsLst>
                <a:lin ang="5400000"/>
              </a:gradFill>
              <a:cs typeface="Arial" charset="0"/>
            </a:endParaRPr>
          </a:p>
          <a:p>
            <a:pPr>
              <a:defRPr/>
            </a:pPr>
            <a:r>
              <a:rPr lang="ru-RU" sz="2400" b="1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	Ремонтные </a:t>
            </a:r>
            <a:r>
              <a:rPr lang="ru-RU" sz="2400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работы</a:t>
            </a:r>
          </a:p>
          <a:p>
            <a:pPr>
              <a:defRPr/>
            </a:pPr>
            <a:endParaRPr lang="ru-RU" sz="1000" b="1" dirty="0">
              <a:ln w="10541" cmpd="sng">
                <a:solidFill>
                  <a:srgbClr val="4E67C8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E67C8">
                      <a:tint val="40000"/>
                      <a:satMod val="250000"/>
                    </a:srgbClr>
                  </a:gs>
                  <a:gs pos="9000">
                    <a:srgbClr val="4E67C8">
                      <a:tint val="52000"/>
                      <a:satMod val="300000"/>
                    </a:srgbClr>
                  </a:gs>
                  <a:gs pos="50000">
                    <a:srgbClr val="4E67C8">
                      <a:shade val="20000"/>
                      <a:satMod val="300000"/>
                    </a:srgbClr>
                  </a:gs>
                  <a:gs pos="79000">
                    <a:srgbClr val="4E67C8">
                      <a:tint val="52000"/>
                      <a:satMod val="300000"/>
                    </a:srgbClr>
                  </a:gs>
                  <a:gs pos="100000">
                    <a:srgbClr val="4E67C8">
                      <a:tint val="40000"/>
                      <a:satMod val="250000"/>
                    </a:srgbClr>
                  </a:gs>
                </a:gsLst>
                <a:lin ang="5400000"/>
              </a:gradFill>
              <a:cs typeface="Arial" charset="0"/>
            </a:endParaRPr>
          </a:p>
          <a:p>
            <a:pPr>
              <a:defRPr/>
            </a:pPr>
            <a:r>
              <a:rPr lang="ru-RU" sz="2400" b="1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	Административные </a:t>
            </a:r>
            <a:r>
              <a:rPr lang="ru-RU" sz="2400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расходы </a:t>
            </a:r>
          </a:p>
          <a:p>
            <a:pPr>
              <a:defRPr/>
            </a:pPr>
            <a:endParaRPr lang="ru-RU" sz="1000" b="1" dirty="0">
              <a:ln w="10541" cmpd="sng">
                <a:solidFill>
                  <a:srgbClr val="4E67C8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E67C8">
                      <a:tint val="40000"/>
                      <a:satMod val="250000"/>
                    </a:srgbClr>
                  </a:gs>
                  <a:gs pos="9000">
                    <a:srgbClr val="4E67C8">
                      <a:tint val="52000"/>
                      <a:satMod val="300000"/>
                    </a:srgbClr>
                  </a:gs>
                  <a:gs pos="50000">
                    <a:srgbClr val="4E67C8">
                      <a:shade val="20000"/>
                      <a:satMod val="300000"/>
                    </a:srgbClr>
                  </a:gs>
                  <a:gs pos="79000">
                    <a:srgbClr val="4E67C8">
                      <a:tint val="52000"/>
                      <a:satMod val="300000"/>
                    </a:srgbClr>
                  </a:gs>
                  <a:gs pos="100000">
                    <a:srgbClr val="4E67C8">
                      <a:tint val="40000"/>
                      <a:satMod val="250000"/>
                    </a:srgbClr>
                  </a:gs>
                </a:gsLst>
                <a:lin ang="5400000"/>
              </a:gradFill>
              <a:cs typeface="Arial" charset="0"/>
            </a:endParaRPr>
          </a:p>
          <a:p>
            <a:pPr>
              <a:defRPr/>
            </a:pPr>
            <a:r>
              <a:rPr lang="ru-RU" sz="2400" b="1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	Сбытовые </a:t>
            </a:r>
            <a:r>
              <a:rPr lang="ru-RU" sz="2400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расходы </a:t>
            </a:r>
          </a:p>
          <a:p>
            <a:pPr>
              <a:defRPr/>
            </a:pPr>
            <a:endParaRPr lang="ru-RU" sz="1000" b="1" dirty="0">
              <a:ln w="10541" cmpd="sng">
                <a:solidFill>
                  <a:srgbClr val="4E67C8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E67C8">
                      <a:tint val="40000"/>
                      <a:satMod val="250000"/>
                    </a:srgbClr>
                  </a:gs>
                  <a:gs pos="9000">
                    <a:srgbClr val="4E67C8">
                      <a:tint val="52000"/>
                      <a:satMod val="300000"/>
                    </a:srgbClr>
                  </a:gs>
                  <a:gs pos="50000">
                    <a:srgbClr val="4E67C8">
                      <a:shade val="20000"/>
                      <a:satMod val="300000"/>
                    </a:srgbClr>
                  </a:gs>
                  <a:gs pos="79000">
                    <a:srgbClr val="4E67C8">
                      <a:tint val="52000"/>
                      <a:satMod val="300000"/>
                    </a:srgbClr>
                  </a:gs>
                  <a:gs pos="100000">
                    <a:srgbClr val="4E67C8">
                      <a:tint val="40000"/>
                      <a:satMod val="250000"/>
                    </a:srgbClr>
                  </a:gs>
                </a:gsLst>
                <a:lin ang="5400000"/>
              </a:gradFill>
              <a:cs typeface="Arial" charset="0"/>
            </a:endParaRPr>
          </a:p>
          <a:p>
            <a:pPr>
              <a:defRPr/>
            </a:pPr>
            <a:r>
              <a:rPr lang="ru-RU" sz="2400" b="1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	Расходы </a:t>
            </a:r>
            <a:r>
              <a:rPr lang="ru-RU" sz="2400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на амортизацию ОС</a:t>
            </a:r>
          </a:p>
          <a:p>
            <a:pPr>
              <a:defRPr/>
            </a:pPr>
            <a:endParaRPr lang="ru-RU" sz="1000" b="1" dirty="0">
              <a:ln w="10541" cmpd="sng">
                <a:solidFill>
                  <a:srgbClr val="4E67C8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E67C8">
                      <a:tint val="40000"/>
                      <a:satMod val="250000"/>
                    </a:srgbClr>
                  </a:gs>
                  <a:gs pos="9000">
                    <a:srgbClr val="4E67C8">
                      <a:tint val="52000"/>
                      <a:satMod val="300000"/>
                    </a:srgbClr>
                  </a:gs>
                  <a:gs pos="50000">
                    <a:srgbClr val="4E67C8">
                      <a:shade val="20000"/>
                      <a:satMod val="300000"/>
                    </a:srgbClr>
                  </a:gs>
                  <a:gs pos="79000">
                    <a:srgbClr val="4E67C8">
                      <a:tint val="52000"/>
                      <a:satMod val="300000"/>
                    </a:srgbClr>
                  </a:gs>
                  <a:gs pos="100000">
                    <a:srgbClr val="4E67C8">
                      <a:tint val="40000"/>
                      <a:satMod val="250000"/>
                    </a:srgbClr>
                  </a:gs>
                </a:gsLst>
                <a:lin ang="5400000"/>
              </a:gradFill>
              <a:cs typeface="Arial" charset="0"/>
            </a:endParaRPr>
          </a:p>
          <a:p>
            <a:pPr>
              <a:defRPr/>
            </a:pPr>
            <a:r>
              <a:rPr lang="ru-RU" sz="2400" b="1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	Расходы </a:t>
            </a:r>
            <a:r>
              <a:rPr lang="ru-RU" sz="2400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на арендную плату ОС</a:t>
            </a:r>
          </a:p>
          <a:p>
            <a:pPr>
              <a:defRPr/>
            </a:pPr>
            <a:endParaRPr lang="ru-RU" sz="1000" b="1" dirty="0">
              <a:ln w="10541" cmpd="sng">
                <a:solidFill>
                  <a:srgbClr val="4E67C8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E67C8">
                      <a:tint val="40000"/>
                      <a:satMod val="250000"/>
                    </a:srgbClr>
                  </a:gs>
                  <a:gs pos="9000">
                    <a:srgbClr val="4E67C8">
                      <a:tint val="52000"/>
                      <a:satMod val="300000"/>
                    </a:srgbClr>
                  </a:gs>
                  <a:gs pos="50000">
                    <a:srgbClr val="4E67C8">
                      <a:shade val="20000"/>
                      <a:satMod val="300000"/>
                    </a:srgbClr>
                  </a:gs>
                  <a:gs pos="79000">
                    <a:srgbClr val="4E67C8">
                      <a:tint val="52000"/>
                      <a:satMod val="300000"/>
                    </a:srgbClr>
                  </a:gs>
                  <a:gs pos="100000">
                    <a:srgbClr val="4E67C8">
                      <a:tint val="40000"/>
                      <a:satMod val="250000"/>
                    </a:srgbClr>
                  </a:gs>
                </a:gsLst>
                <a:lin ang="5400000"/>
              </a:gradFill>
              <a:cs typeface="Arial" charset="0"/>
            </a:endParaRPr>
          </a:p>
          <a:p>
            <a:pPr>
              <a:defRPr/>
            </a:pPr>
            <a:r>
              <a:rPr lang="ru-RU" sz="2400" b="1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	Расходы</a:t>
            </a:r>
            <a:r>
              <a:rPr lang="ru-RU" sz="2400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, связанные с оплатой налогов</a:t>
            </a:r>
          </a:p>
          <a:p>
            <a:pPr>
              <a:defRPr/>
            </a:pPr>
            <a:endParaRPr lang="ru-RU" sz="1000" b="1" dirty="0">
              <a:ln w="10541" cmpd="sng">
                <a:solidFill>
                  <a:srgbClr val="4E67C8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E67C8">
                      <a:tint val="40000"/>
                      <a:satMod val="250000"/>
                    </a:srgbClr>
                  </a:gs>
                  <a:gs pos="9000">
                    <a:srgbClr val="4E67C8">
                      <a:tint val="52000"/>
                      <a:satMod val="300000"/>
                    </a:srgbClr>
                  </a:gs>
                  <a:gs pos="50000">
                    <a:srgbClr val="4E67C8">
                      <a:shade val="20000"/>
                      <a:satMod val="300000"/>
                    </a:srgbClr>
                  </a:gs>
                  <a:gs pos="79000">
                    <a:srgbClr val="4E67C8">
                      <a:tint val="52000"/>
                      <a:satMod val="300000"/>
                    </a:srgbClr>
                  </a:gs>
                  <a:gs pos="100000">
                    <a:srgbClr val="4E67C8">
                      <a:tint val="40000"/>
                      <a:satMod val="250000"/>
                    </a:srgbClr>
                  </a:gs>
                </a:gsLst>
                <a:lin ang="5400000"/>
              </a:gradFill>
              <a:cs typeface="Arial" charset="0"/>
            </a:endParaRPr>
          </a:p>
          <a:p>
            <a:pPr>
              <a:defRPr/>
            </a:pPr>
            <a:r>
              <a:rPr lang="ru-RU" sz="2400" b="1" dirty="0" smtClean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	Нормативная </a:t>
            </a:r>
            <a:r>
              <a:rPr lang="ru-RU" sz="2400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прибыль</a:t>
            </a:r>
          </a:p>
        </p:txBody>
      </p:sp>
      <p:pic>
        <p:nvPicPr>
          <p:cNvPr id="9" name="Рисунок 8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0" y="226050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Стрелка вправо 1"/>
          <p:cNvSpPr/>
          <p:nvPr/>
        </p:nvSpPr>
        <p:spPr>
          <a:xfrm>
            <a:off x="899592" y="2060897"/>
            <a:ext cx="39888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899351" y="2564904"/>
            <a:ext cx="39888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899592" y="3110929"/>
            <a:ext cx="39888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904642" y="3645024"/>
            <a:ext cx="39888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904642" y="4149080"/>
            <a:ext cx="39888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904642" y="4653136"/>
            <a:ext cx="39888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908514" y="5185645"/>
            <a:ext cx="39888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908514" y="5733256"/>
            <a:ext cx="39888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BF4DC-CD68-483C-B0A4-41450237D50B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4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268761"/>
            <a:ext cx="9180512" cy="615533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 algn="ctr">
              <a:defRPr/>
            </a:pPr>
            <a:r>
              <a:rPr lang="ru-RU" sz="3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Метод сравнения аналогов применяется</a:t>
            </a:r>
            <a:endParaRPr lang="ru-RU" sz="3400" b="1" dirty="0">
              <a:ln w="1905"/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965290"/>
              </p:ext>
            </p:extLst>
          </p:nvPr>
        </p:nvGraphicFramePr>
        <p:xfrm>
          <a:off x="611560" y="1988840"/>
          <a:ext cx="8121650" cy="39604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18722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При установлении тарифов на транспортировку холодной воды и (или) транспортировку сточных вод в условиях, сопоставимых с осуществлением аналогичной деятельности в этих же централизованных системах водоснабжения и (или) водоотведения другими регулируемыми организациями</a:t>
                      </a:r>
                      <a:endParaRPr kumimoji="0" lang="ru-RU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82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При условии, что протяженность сетей водоснабжения или водоотведения, эксплуатируемых регулируемой организацией, не превышает 10% общей протяженности сетей в указанных системах либо протяженность сетей регулируемой организации составляет не более 10 км</a:t>
                      </a:r>
                      <a:endParaRPr kumimoji="0" lang="ru-RU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Рисунок 9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0" y="226050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BF4DC-CD68-483C-B0A4-41450237D50B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72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827" y="1196752"/>
            <a:ext cx="8424936" cy="1754306"/>
          </a:xfrm>
          <a:prstGeom prst="rect">
            <a:avLst/>
          </a:prstGeom>
          <a:noFill/>
        </p:spPr>
        <p:txBody>
          <a:bodyPr lIns="91420" tIns="45710" rIns="91420" bIns="45710">
            <a:spAutoFit/>
          </a:bodyPr>
          <a:lstStyle/>
          <a:p>
            <a:pPr algn="ctr">
              <a:defRPr/>
            </a:pPr>
            <a:r>
              <a:rPr lang="ru-RU" sz="36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Долгосрочные параметры регулирования тарифов при методе индексации:</a:t>
            </a: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469860"/>
              </p:ext>
            </p:extLst>
          </p:nvPr>
        </p:nvGraphicFramePr>
        <p:xfrm>
          <a:off x="691195" y="3140968"/>
          <a:ext cx="8121650" cy="309634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121650"/>
              </a:tblGrid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Базовый уровень операционных расходов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Индекс эффективности операционных расходов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88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Нормативный уровень прибыли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Уровень потерь воды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Удельный расход электрической энергии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Рисунок 9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0" y="226050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BF4DC-CD68-483C-B0A4-41450237D50B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03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847608"/>
            <a:ext cx="8530663" cy="954087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>
              <a:defRPr/>
            </a:pPr>
            <a:r>
              <a:rPr lang="ru-RU" sz="28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Метод доходности </a:t>
            </a:r>
            <a:r>
              <a:rPr lang="ru-RU" sz="28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инвестированного </a:t>
            </a:r>
          </a:p>
          <a:p>
            <a:pPr>
              <a:defRPr/>
            </a:pPr>
            <a:r>
              <a:rPr lang="ru-RU" sz="28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капитала </a:t>
            </a:r>
            <a:r>
              <a:rPr lang="ru-RU" sz="28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может применяться если организация:</a:t>
            </a: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379422"/>
              </p:ext>
            </p:extLst>
          </p:nvPr>
        </p:nvGraphicFramePr>
        <p:xfrm>
          <a:off x="365578" y="1772816"/>
          <a:ext cx="8568952" cy="465740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568952"/>
              </a:tblGrid>
              <a:tr h="4805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Имеет схему водоснабжения и водоотведения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7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Имеет инвестиционную программу на долгосрочный период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90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Подала заявление о выборе метода доходности инвестированного капитала при установлении тарифов на ее товары (работы, услуги)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135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Протяженность соответственно водопроводных или канализационных сетей, эксплуатируемых регулируемой организацией, превышает 10 % суммарной протяженности сетей в централизованной системе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56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Не является государственным или муниципальным унитарным предприятием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292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Осуществляет регулируемые виды деятельности в сфере водоснабжения и (или) водоотведения в городах с населением более 500 тыс. человек и городах, являющихся административными центрами субъектов РФ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Рисунок 9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0" y="226050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BF4DC-CD68-483C-B0A4-41450237D50B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33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96752"/>
            <a:ext cx="8774274" cy="954087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 algn="ctr">
              <a:defRPr/>
            </a:pPr>
            <a:r>
              <a:rPr lang="ru-RU" sz="28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Долгосрочные параметры регулирования тарифов при методе доходности инвестированного капитала</a:t>
            </a: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502194"/>
              </p:ext>
            </p:extLst>
          </p:nvPr>
        </p:nvGraphicFramePr>
        <p:xfrm>
          <a:off x="611560" y="2276872"/>
          <a:ext cx="8064896" cy="411790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064896"/>
              </a:tblGrid>
              <a:tr h="4727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Базовый уровень операционных расходов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Индекс эффективности операционных расходов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Норматив чистого оборотного капитала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Норма доходности инвестированного капитала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Срок возврата инвестированного капитала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92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Первоначальный размер инвестированного капитала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Удельный расход электрической энергии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Уровень потерь воды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Рисунок 9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0" y="226050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BF4DC-CD68-483C-B0A4-41450237D50B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27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93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91699" y="1196752"/>
            <a:ext cx="8784976" cy="1569640"/>
          </a:xfrm>
          <a:prstGeom prst="rect">
            <a:avLst/>
          </a:prstGeom>
          <a:noFill/>
        </p:spPr>
        <p:txBody>
          <a:bodyPr wrap="square" lIns="91420" tIns="45710" rIns="91420" bIns="45710">
            <a:spAutoFit/>
          </a:bodyPr>
          <a:lstStyle/>
          <a:p>
            <a:pPr algn="ctr">
              <a:defRPr/>
            </a:pPr>
            <a:r>
              <a:rPr lang="ru-RU" sz="2400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Дополнительные параметры, которые будут учтены при формировании тарифов организаций, оказывающих услуги водоснабжения и водоотведения </a:t>
            </a:r>
          </a:p>
          <a:p>
            <a:pPr algn="ctr">
              <a:defRPr/>
            </a:pPr>
            <a:r>
              <a:rPr lang="ru-RU" sz="2400" b="1" dirty="0">
                <a:ln w="10541" cmpd="sng">
                  <a:solidFill>
                    <a:srgbClr val="4E67C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E67C8">
                        <a:tint val="40000"/>
                        <a:satMod val="250000"/>
                      </a:srgbClr>
                    </a:gs>
                    <a:gs pos="9000">
                      <a:srgbClr val="4E67C8">
                        <a:tint val="52000"/>
                        <a:satMod val="300000"/>
                      </a:srgbClr>
                    </a:gs>
                    <a:gs pos="50000">
                      <a:srgbClr val="4E67C8">
                        <a:shade val="20000"/>
                        <a:satMod val="300000"/>
                      </a:srgbClr>
                    </a:gs>
                    <a:gs pos="79000">
                      <a:srgbClr val="4E67C8">
                        <a:tint val="52000"/>
                        <a:satMod val="300000"/>
                      </a:srgbClr>
                    </a:gs>
                    <a:gs pos="100000">
                      <a:srgbClr val="4E67C8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на 2016-2018 гг.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87624" y="4365104"/>
            <a:ext cx="691276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prstClr val="white"/>
                </a:solidFill>
              </a:rPr>
              <a:t>2.</a:t>
            </a:r>
            <a:r>
              <a:rPr lang="ru-RU" sz="2400" b="1" dirty="0">
                <a:solidFill>
                  <a:prstClr val="white"/>
                </a:solidFill>
              </a:rPr>
              <a:t> Изменение стоимости основных фондов</a:t>
            </a:r>
          </a:p>
        </p:txBody>
      </p:sp>
      <p:pic>
        <p:nvPicPr>
          <p:cNvPr id="9" name="Рисунок 8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0" y="226050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1115616" y="2996952"/>
            <a:ext cx="691276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prstClr val="white"/>
                </a:solidFill>
              </a:rPr>
              <a:t>1. Объективные прогнозы предоставления услуг водоснабжения и водоотведения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BF4DC-CD68-483C-B0A4-41450237D50B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10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08720"/>
            <a:ext cx="9108504" cy="5184576"/>
          </a:xfrm>
        </p:spPr>
        <p:txBody>
          <a:bodyPr>
            <a:normAutofit fontScale="90000"/>
          </a:bodyPr>
          <a:lstStyle/>
          <a:p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Выступающий:</a:t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И.о</a:t>
            </a: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начальника </a:t>
            </a:r>
            <a:r>
              <a:rPr lang="ru-RU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управления </a:t>
            </a: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регулирования организаций коммунальной сферы – </a:t>
            </a:r>
            <a:r>
              <a:rPr lang="ru-RU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начальник </a:t>
            </a: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отдела мониторинга и наблюдения организаций коммунальной сферы </a:t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Нафися Равилевна </a:t>
            </a:r>
            <a:r>
              <a:rPr lang="ru-RU" sz="31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Белалеева</a:t>
            </a: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«Стандарты раскрытия информации в сферах теплоснабжения, водоснабжения и водоотведения»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pic>
        <p:nvPicPr>
          <p:cNvPr id="3" name="Рисунок 2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0" y="226050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73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241" y="1628800"/>
            <a:ext cx="8928992" cy="1143000"/>
          </a:xfrm>
        </p:spPr>
        <p:txBody>
          <a:bodyPr>
            <a:noAutofit/>
          </a:bodyPr>
          <a:lstStyle/>
          <a:p>
            <a:pPr indent="450113">
              <a:lnSpc>
                <a:spcPct val="115000"/>
              </a:lnSpc>
              <a:spcAft>
                <a:spcPts val="400"/>
              </a:spcAft>
            </a:pPr>
            <a:r>
              <a:rPr lang="ru-RU" sz="2000" dirty="0">
                <a:latin typeface="Arial"/>
                <a:ea typeface="Calibri"/>
                <a:cs typeface="Times New Roman"/>
              </a:rPr>
              <a:t/>
            </a:r>
            <a:br>
              <a:rPr lang="ru-RU" sz="2000" dirty="0">
                <a:latin typeface="Arial"/>
                <a:ea typeface="Calibri"/>
                <a:cs typeface="Times New Roman"/>
              </a:rPr>
            </a:br>
            <a:r>
              <a:rPr lang="ru-RU" sz="2000" dirty="0">
                <a:latin typeface="Arial"/>
                <a:ea typeface="Calibri"/>
                <a:cs typeface="Times New Roman"/>
              </a:rPr>
              <a:t/>
            </a:r>
            <a:br>
              <a:rPr lang="ru-RU" sz="2000" dirty="0">
                <a:latin typeface="Arial"/>
                <a:ea typeface="Calibri"/>
                <a:cs typeface="Times New Roman"/>
              </a:rPr>
            </a:b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Параметры Прогноза социально-экономического развития Российской Федерации 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на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плановый период 2016-2018 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года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845415"/>
              </p:ext>
            </p:extLst>
          </p:nvPr>
        </p:nvGraphicFramePr>
        <p:xfrm>
          <a:off x="473030" y="3063876"/>
          <a:ext cx="8229600" cy="3307658"/>
        </p:xfrm>
        <a:graphic>
          <a:graphicData uri="http://schemas.openxmlformats.org/drawingml/2006/table">
            <a:tbl>
              <a:tblPr firstRow="1" firstCol="1" bandRow="1"/>
              <a:tblGrid>
                <a:gridCol w="2628534"/>
                <a:gridCol w="1400678"/>
                <a:gridCol w="1400678"/>
                <a:gridCol w="1400678"/>
                <a:gridCol w="1399032"/>
              </a:tblGrid>
              <a:tr h="361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2016 год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2017 год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2018 год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1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Газ для </a:t>
                      </a:r>
                      <a:r>
                        <a:rPr lang="ru-RU" sz="13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потребителей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с 1 июля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105,5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103,6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103,6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Мазут для </a:t>
                      </a:r>
                      <a:r>
                        <a:rPr lang="ru-RU" sz="13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потребителей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с 1 января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100,8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101,8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101,8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Уголь </a:t>
                      </a: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для </a:t>
                      </a:r>
                      <a:r>
                        <a:rPr lang="ru-RU" sz="13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потребителей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с 1 января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105,0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102,8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102,8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0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Электроэнергия </a:t>
                      </a: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для </a:t>
                      </a:r>
                      <a:r>
                        <a:rPr lang="ru-RU" sz="13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потребителей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с 1 января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109,4-109,6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108,6-108,8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108,6-108,8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0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Индекс </a:t>
                      </a: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потребительских цен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с 1 января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104,4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104,3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104,3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Индекс </a:t>
                      </a: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промышленных производителей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с 1 января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102,6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102,2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102,2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5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Тепловая </a:t>
                      </a: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энергия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  <a:latin typeface="Arial"/>
                          <a:ea typeface="Calibri"/>
                          <a:cs typeface="Times New Roman"/>
                        </a:rPr>
                        <a:t>с 1 июля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105,5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104,2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104,2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1" y="2879220"/>
            <a:ext cx="184690" cy="369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20" tIns="45710" rIns="91420" bIns="4571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9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4544" y="752088"/>
            <a:ext cx="7293811" cy="948720"/>
          </a:xfrm>
          <a:ln>
            <a:noFill/>
          </a:ln>
        </p:spPr>
        <p:txBody>
          <a:bodyPr>
            <a:noAutofit/>
          </a:bodyPr>
          <a:lstStyle/>
          <a:p>
            <a:r>
              <a:rPr lang="ru-RU" sz="3600" b="1" dirty="0">
                <a:ln w="5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Нормативные правовые акты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3" y="1484784"/>
            <a:ext cx="1956875" cy="40324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2000" b="1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Федеральные НПА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7744" y="1484784"/>
            <a:ext cx="6782674" cy="40324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endParaRPr lang="ru-RU" sz="1600" b="1" i="1" u="sng" dirty="0" smtClean="0">
              <a:solidFill>
                <a:srgbClr val="002060"/>
              </a:solidFill>
              <a:cs typeface="Arial" pitchFamily="34" charset="0"/>
            </a:endParaRPr>
          </a:p>
          <a:p>
            <a:r>
              <a:rPr lang="ru-RU" sz="1600" b="1" i="1" u="sng" dirty="0" smtClean="0">
                <a:solidFill>
                  <a:srgbClr val="002060"/>
                </a:solidFill>
                <a:cs typeface="Arial" pitchFamily="34" charset="0"/>
              </a:rPr>
              <a:t>Федеральные </a:t>
            </a:r>
            <a:r>
              <a:rPr lang="ru-RU" sz="1600" b="1" i="1" u="sng" dirty="0">
                <a:solidFill>
                  <a:srgbClr val="002060"/>
                </a:solidFill>
                <a:cs typeface="Arial" pitchFamily="34" charset="0"/>
              </a:rPr>
              <a:t>законы:</a:t>
            </a:r>
          </a:p>
          <a:p>
            <a:pPr marL="285686" indent="-285686">
              <a:buFont typeface="Wingdings" pitchFamily="2" charset="2"/>
              <a:buChar char="Ø"/>
            </a:pPr>
            <a:r>
              <a:rPr lang="ru-RU" sz="1600" b="1" dirty="0">
                <a:solidFill>
                  <a:prstClr val="black"/>
                </a:solidFill>
                <a:cs typeface="Arial" pitchFamily="34" charset="0"/>
              </a:rPr>
              <a:t>от 30.12.2001 № 195-ФЗ «Кодекс Российской Федерации об административных правонарушениях» (ст.19.8.1);</a:t>
            </a:r>
          </a:p>
          <a:p>
            <a:pPr marL="285686" indent="-285686">
              <a:buFont typeface="Wingdings" pitchFamily="2" charset="2"/>
              <a:buChar char="Ø"/>
            </a:pPr>
            <a:r>
              <a:rPr lang="ru-RU" sz="1600" b="1" dirty="0">
                <a:solidFill>
                  <a:prstClr val="black"/>
                </a:solidFill>
                <a:cs typeface="Arial" pitchFamily="34" charset="0"/>
              </a:rPr>
              <a:t>от 17.08.1995 №147-ФЗ «О естественных монополиях» (ст.8, 8.1);</a:t>
            </a:r>
          </a:p>
          <a:p>
            <a:pPr marL="285686" indent="-285686">
              <a:buFont typeface="Wingdings" pitchFamily="2" charset="2"/>
              <a:buChar char="Ø"/>
            </a:pPr>
            <a:r>
              <a:rPr lang="ru-RU" sz="1600" b="1" dirty="0">
                <a:solidFill>
                  <a:prstClr val="black"/>
                </a:solidFill>
                <a:cs typeface="Arial" pitchFamily="34" charset="0"/>
              </a:rPr>
              <a:t>от 27.07.2010 № 190-ФЗ «О теплоснабжении» (ст.7);</a:t>
            </a:r>
          </a:p>
          <a:p>
            <a:pPr marL="285686" indent="-285686">
              <a:buFont typeface="Wingdings" pitchFamily="2" charset="2"/>
              <a:buChar char="Ø"/>
            </a:pPr>
            <a:r>
              <a:rPr lang="ru-RU" sz="1600" b="1" dirty="0">
                <a:solidFill>
                  <a:prstClr val="black"/>
                </a:solidFill>
                <a:cs typeface="Arial" pitchFamily="34" charset="0"/>
              </a:rPr>
              <a:t>от 07.12.2011 №416-ФЗ «О водоснабжении и водоотведении» (ст.34).</a:t>
            </a:r>
          </a:p>
          <a:p>
            <a:pPr marL="285686" indent="-285686">
              <a:buFont typeface="Wingdings" pitchFamily="2" charset="2"/>
              <a:buChar char="Ø"/>
            </a:pPr>
            <a:endParaRPr lang="ru-RU" sz="1600" b="1" i="1" u="sng" dirty="0">
              <a:solidFill>
                <a:srgbClr val="002060"/>
              </a:solidFill>
              <a:cs typeface="Arial" pitchFamily="34" charset="0"/>
            </a:endParaRPr>
          </a:p>
          <a:p>
            <a:r>
              <a:rPr lang="ru-RU" sz="1600" b="1" i="1" u="sng" dirty="0">
                <a:solidFill>
                  <a:srgbClr val="002060"/>
                </a:solidFill>
                <a:cs typeface="Arial" pitchFamily="34" charset="0"/>
              </a:rPr>
              <a:t>Постановления Правительства Российской Федерации:</a:t>
            </a:r>
          </a:p>
          <a:p>
            <a:pPr marL="285686" indent="-285686">
              <a:buFont typeface="Wingdings" pitchFamily="2" charset="2"/>
              <a:buChar char="Ø"/>
            </a:pPr>
            <a:r>
              <a:rPr lang="ru-RU" sz="1600" b="1" dirty="0">
                <a:solidFill>
                  <a:prstClr val="black"/>
                </a:solidFill>
                <a:cs typeface="Arial" pitchFamily="34" charset="0"/>
              </a:rPr>
              <a:t>от 28.09.2010 №764 «Об утверждении Правил осуществления контроля за соблюдением субъектами естественных монополий стандартов раскрытия информации»;</a:t>
            </a:r>
          </a:p>
          <a:p>
            <a:pPr marL="285686" indent="-285686">
              <a:buFont typeface="Wingdings" pitchFamily="2" charset="2"/>
              <a:buChar char="Ø"/>
            </a:pPr>
            <a:r>
              <a:rPr lang="ru-RU" sz="1600" b="1" dirty="0">
                <a:solidFill>
                  <a:prstClr val="black"/>
                </a:solidFill>
                <a:cs typeface="Arial" pitchFamily="34" charset="0"/>
              </a:rPr>
              <a:t>от 17.01.2013 №6 «О стандартах раскрытия информации в сфере водоснабжения и водоотведения»;</a:t>
            </a:r>
          </a:p>
          <a:p>
            <a:pPr marL="285686" indent="-285686">
              <a:buFont typeface="Wingdings" pitchFamily="2" charset="2"/>
              <a:buChar char="Ø"/>
            </a:pPr>
            <a:r>
              <a:rPr lang="ru-RU" sz="1600" b="1" dirty="0">
                <a:solidFill>
                  <a:prstClr val="black"/>
                </a:solidFill>
                <a:cs typeface="Arial" pitchFamily="34" charset="0"/>
              </a:rPr>
              <a:t>от 05.07.2013 №570 «О стандартах раскрытия информации теплоснабжающими организациями, </a:t>
            </a:r>
            <a:r>
              <a:rPr lang="ru-RU" sz="1600" b="1" dirty="0" err="1">
                <a:solidFill>
                  <a:prstClr val="black"/>
                </a:solidFill>
                <a:cs typeface="Arial" pitchFamily="34" charset="0"/>
              </a:rPr>
              <a:t>теплосетевыми</a:t>
            </a:r>
            <a:r>
              <a:rPr lang="ru-RU" sz="1600" b="1" dirty="0">
                <a:solidFill>
                  <a:prstClr val="black"/>
                </a:solidFill>
                <a:cs typeface="Arial" pitchFamily="34" charset="0"/>
              </a:rPr>
              <a:t> организациями и органами регулирования</a:t>
            </a:r>
            <a:r>
              <a:rPr lang="ru-RU" sz="1600" b="1" dirty="0" smtClean="0">
                <a:solidFill>
                  <a:prstClr val="black"/>
                </a:solidFill>
                <a:cs typeface="Arial" pitchFamily="34" charset="0"/>
              </a:rPr>
              <a:t>».</a:t>
            </a:r>
            <a:endParaRPr lang="ru-RU" sz="1600" b="1" dirty="0">
              <a:solidFill>
                <a:prstClr val="black"/>
              </a:solidFill>
              <a:cs typeface="Arial" pitchFamily="34" charset="0"/>
            </a:endParaRPr>
          </a:p>
          <a:p>
            <a:pPr marL="285686" indent="-285686" algn="ctr">
              <a:buFont typeface="Wingdings" pitchFamily="2" charset="2"/>
              <a:buChar char="Ø"/>
            </a:pPr>
            <a:endParaRPr lang="ru-RU" sz="150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9514" y="5666297"/>
            <a:ext cx="1956875" cy="8649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2000" b="1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Региональные</a:t>
            </a:r>
            <a:r>
              <a:rPr lang="ru-RU" sz="2000" dirty="0">
                <a:ln w="17780" cmpd="sng">
                  <a:solidFill>
                    <a:prstClr val="black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2000" b="1" dirty="0">
                <a:ln w="11430">
                  <a:solidFill>
                    <a:prstClr val="black"/>
                  </a:solidFill>
                </a:ln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НПА</a:t>
            </a:r>
            <a:endParaRPr lang="ru-RU" sz="2000" dirty="0">
              <a:ln w="17780" cmpd="sng">
                <a:solidFill>
                  <a:prstClr val="black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267744" y="5661248"/>
            <a:ext cx="6768752" cy="8649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endParaRPr lang="ru-RU" sz="1600" b="1" dirty="0">
              <a:solidFill>
                <a:srgbClr val="002060"/>
              </a:solidFill>
              <a:cs typeface="Arial" pitchFamily="34" charset="0"/>
            </a:endParaRPr>
          </a:p>
          <a:p>
            <a:pPr algn="ctr"/>
            <a:r>
              <a:rPr lang="ru-RU" sz="1600" b="1" dirty="0">
                <a:solidFill>
                  <a:prstClr val="black"/>
                </a:solidFill>
                <a:cs typeface="Arial" pitchFamily="34" charset="0"/>
              </a:rPr>
              <a:t>Постановление Кабинета Министров Республики Татарстан от 15.06.2010 №468 «Вопросы Государственного комитета Республики Татарстан по тарифам»</a:t>
            </a:r>
          </a:p>
          <a:p>
            <a:pPr algn="ctr"/>
            <a:endParaRPr lang="ru-RU" sz="1500" b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10" name="Рисунок 9" descr="гер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0" y="226050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401182" y="648868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33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0654" y="0"/>
            <a:ext cx="6336704" cy="83671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 и сроки раскрытия информации в сфере теплоснабжения</a:t>
            </a: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994354320"/>
              </p:ext>
            </p:extLst>
          </p:nvPr>
        </p:nvGraphicFramePr>
        <p:xfrm>
          <a:off x="46653" y="1196752"/>
          <a:ext cx="9004043" cy="3083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08103" y="1340768"/>
            <a:ext cx="6605032" cy="5040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2800" b="1" dirty="0">
                <a:solidFill>
                  <a:srgbClr val="B83D68">
                    <a:lumMod val="75000"/>
                  </a:srgbClr>
                </a:solidFill>
              </a:rPr>
              <a:t>Постановление ПРФ от 05.07.2013 №570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653" y="3645024"/>
            <a:ext cx="1356997" cy="285479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1200" dirty="0">
                <a:solidFill>
                  <a:prstClr val="black"/>
                </a:solidFill>
              </a:rPr>
              <a:t>общая информация о регулируемой организации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75656" y="3645023"/>
            <a:ext cx="2304256" cy="285479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1100" dirty="0">
                <a:solidFill>
                  <a:prstClr val="black"/>
                </a:solidFill>
              </a:rPr>
              <a:t>об основных показателях финансово-хозяйственной деятельности, включая структуру основных производственных затрат (в части регулируемой деятельности);</a:t>
            </a:r>
          </a:p>
          <a:p>
            <a:pPr algn="ctr"/>
            <a:endParaRPr lang="ru-RU" sz="1100" dirty="0">
              <a:solidFill>
                <a:prstClr val="black"/>
              </a:solidFill>
            </a:endParaRPr>
          </a:p>
          <a:p>
            <a:pPr algn="ctr"/>
            <a:r>
              <a:rPr lang="ru-RU" sz="1100" dirty="0">
                <a:solidFill>
                  <a:prstClr val="black"/>
                </a:solidFill>
              </a:rPr>
              <a:t>об основных потребительских характеристиках регулируемых товаров и услуг;</a:t>
            </a:r>
          </a:p>
          <a:p>
            <a:pPr algn="ctr"/>
            <a:endParaRPr lang="ru-RU" sz="1100" dirty="0">
              <a:solidFill>
                <a:prstClr val="black"/>
              </a:solidFill>
            </a:endParaRPr>
          </a:p>
          <a:p>
            <a:pPr algn="ctr"/>
            <a:r>
              <a:rPr lang="ru-RU" sz="1100" dirty="0">
                <a:solidFill>
                  <a:prstClr val="black"/>
                </a:solidFill>
              </a:rPr>
              <a:t>об инвестиционных программах и отчетах об их реализации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865516" y="3645024"/>
            <a:ext cx="1570580" cy="285479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1050" dirty="0">
                <a:solidFill>
                  <a:prstClr val="black"/>
                </a:solidFill>
              </a:rPr>
              <a:t>о способах приобретения, стоимости и объемах товаров, необходимых для производства регулируемых товаров и (или) оказания регулируемых услуг;</a:t>
            </a:r>
          </a:p>
          <a:p>
            <a:pPr algn="ctr"/>
            <a:endParaRPr lang="ru-RU" sz="1050" dirty="0">
              <a:solidFill>
                <a:prstClr val="black"/>
              </a:solidFill>
            </a:endParaRPr>
          </a:p>
          <a:p>
            <a:pPr algn="ctr"/>
            <a:r>
              <a:rPr lang="ru-RU" sz="1050" dirty="0">
                <a:solidFill>
                  <a:prstClr val="black"/>
                </a:solidFill>
              </a:rPr>
              <a:t>о предложении регулируемой организации об установлении тарифов 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507812" y="3636622"/>
            <a:ext cx="1872208" cy="285479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1000" dirty="0">
                <a:solidFill>
                  <a:prstClr val="black"/>
                </a:solidFill>
              </a:rPr>
              <a:t>о ценах (тарифах) на регулируемые товары (услуги);</a:t>
            </a:r>
          </a:p>
          <a:p>
            <a:pPr algn="ctr"/>
            <a:endParaRPr lang="ru-RU" sz="1000" dirty="0">
              <a:solidFill>
                <a:prstClr val="black"/>
              </a:solidFill>
            </a:endParaRPr>
          </a:p>
          <a:p>
            <a:pPr algn="ctr"/>
            <a:r>
              <a:rPr lang="ru-RU" sz="1000" dirty="0">
                <a:solidFill>
                  <a:prstClr val="black"/>
                </a:solidFill>
              </a:rPr>
              <a:t>об условиях, на которых осуществляется поставка регулируемых товаров (оказание регулируемых услуг), и (или) об условиях договоров о подключении;</a:t>
            </a:r>
          </a:p>
          <a:p>
            <a:pPr algn="ctr"/>
            <a:endParaRPr lang="ru-RU" sz="1000" dirty="0">
              <a:solidFill>
                <a:prstClr val="black"/>
              </a:solidFill>
            </a:endParaRPr>
          </a:p>
          <a:p>
            <a:pPr algn="ctr"/>
            <a:r>
              <a:rPr lang="ru-RU" sz="1000" dirty="0">
                <a:solidFill>
                  <a:prstClr val="black"/>
                </a:solidFill>
              </a:rPr>
              <a:t>о порядке выполнения технологических, технических и других мероприятий, связанных с подключением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466520" y="3633853"/>
            <a:ext cx="1584176" cy="285479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1100" dirty="0">
                <a:solidFill>
                  <a:prstClr val="black"/>
                </a:solidFill>
              </a:rPr>
              <a:t>о наличии (отсутствии) технической возможности подключения к системе теплоснабжения, </a:t>
            </a:r>
          </a:p>
          <a:p>
            <a:pPr algn="ctr"/>
            <a:r>
              <a:rPr lang="ru-RU" sz="1100" dirty="0">
                <a:solidFill>
                  <a:prstClr val="black"/>
                </a:solidFill>
              </a:rPr>
              <a:t>а также о регистрации и ходе реализации заявок на подключение</a:t>
            </a:r>
          </a:p>
        </p:txBody>
      </p:sp>
      <p:pic>
        <p:nvPicPr>
          <p:cNvPr id="13" name="Рисунок 12" descr="герб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0" y="226050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1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0" y="0"/>
            <a:ext cx="6523588" cy="790263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Состав и сроки раскрытия информации в сфере водоснабжения и водоотведения</a:t>
            </a: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447653217"/>
              </p:ext>
            </p:extLst>
          </p:nvPr>
        </p:nvGraphicFramePr>
        <p:xfrm>
          <a:off x="144373" y="1196753"/>
          <a:ext cx="8920648" cy="3083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07504" y="1340768"/>
            <a:ext cx="6837913" cy="5760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2800" b="1" dirty="0">
                <a:solidFill>
                  <a:srgbClr val="B83D68">
                    <a:lumMod val="75000"/>
                  </a:srgbClr>
                </a:solidFill>
              </a:rPr>
              <a:t>Постановление ПРФ от 17.01.2013 №6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8659" y="3526533"/>
            <a:ext cx="1356997" cy="307081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1200" dirty="0">
                <a:solidFill>
                  <a:prstClr val="black"/>
                </a:solidFill>
              </a:rPr>
              <a:t>общая информация о регулируемой организации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547664" y="3526533"/>
            <a:ext cx="2304256" cy="307081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1100" dirty="0">
                <a:solidFill>
                  <a:prstClr val="black"/>
                </a:solidFill>
              </a:rPr>
              <a:t>об основных показателях финансово-хозяйственной деятельности, включая структуру основных производственных затрат (в части регулируемой деятельности);</a:t>
            </a:r>
          </a:p>
          <a:p>
            <a:pPr algn="ctr"/>
            <a:endParaRPr lang="ru-RU" sz="1100" dirty="0">
              <a:solidFill>
                <a:prstClr val="black"/>
              </a:solidFill>
            </a:endParaRPr>
          </a:p>
          <a:p>
            <a:pPr algn="ctr"/>
            <a:r>
              <a:rPr lang="ru-RU" sz="1100" dirty="0">
                <a:solidFill>
                  <a:prstClr val="black"/>
                </a:solidFill>
              </a:rPr>
              <a:t>об основных потребительских характеристиках регулируемых товаров и услуг и их соответствии установленным требованиям;</a:t>
            </a:r>
          </a:p>
          <a:p>
            <a:pPr algn="ctr"/>
            <a:endParaRPr lang="ru-RU" sz="1100" dirty="0">
              <a:solidFill>
                <a:prstClr val="black"/>
              </a:solidFill>
            </a:endParaRPr>
          </a:p>
          <a:p>
            <a:pPr algn="ctr"/>
            <a:r>
              <a:rPr lang="ru-RU" sz="1100" dirty="0">
                <a:solidFill>
                  <a:prstClr val="black"/>
                </a:solidFill>
              </a:rPr>
              <a:t>об инвестиционных программах и отчетах об их реализации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923928" y="3526533"/>
            <a:ext cx="1512168" cy="307081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1000" dirty="0">
                <a:solidFill>
                  <a:prstClr val="black"/>
                </a:solidFill>
              </a:rPr>
              <a:t>о способах приобретения, стоимости и объемах товаров, необходимых для производства регулируемых товаров и (или) оказания регулируемых услуг;</a:t>
            </a:r>
          </a:p>
          <a:p>
            <a:pPr algn="ctr"/>
            <a:endParaRPr lang="ru-RU" sz="1000" dirty="0">
              <a:solidFill>
                <a:prstClr val="black"/>
              </a:solidFill>
            </a:endParaRPr>
          </a:p>
          <a:p>
            <a:pPr algn="ctr"/>
            <a:r>
              <a:rPr lang="ru-RU" sz="1000" dirty="0">
                <a:solidFill>
                  <a:prstClr val="black"/>
                </a:solidFill>
              </a:rPr>
              <a:t>о предложении регулируемой организации об установлении тарифов 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508104" y="3501009"/>
            <a:ext cx="1872208" cy="309634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1000" dirty="0">
                <a:solidFill>
                  <a:prstClr val="black"/>
                </a:solidFill>
              </a:rPr>
              <a:t>о тарифах на регулируемые товары (услуги);</a:t>
            </a:r>
          </a:p>
          <a:p>
            <a:pPr algn="ctr"/>
            <a:endParaRPr lang="ru-RU" sz="1000" dirty="0">
              <a:solidFill>
                <a:prstClr val="black"/>
              </a:solidFill>
            </a:endParaRPr>
          </a:p>
          <a:p>
            <a:pPr algn="ctr"/>
            <a:r>
              <a:rPr lang="ru-RU" sz="1000" dirty="0">
                <a:solidFill>
                  <a:prstClr val="black"/>
                </a:solidFill>
              </a:rPr>
              <a:t>об условиях, на которых осуществляется оказание регулируемых услуг, и (или) об условиях договоров о подключении;</a:t>
            </a:r>
          </a:p>
          <a:p>
            <a:pPr algn="ctr"/>
            <a:endParaRPr lang="ru-RU" sz="1000" dirty="0">
              <a:solidFill>
                <a:prstClr val="black"/>
              </a:solidFill>
            </a:endParaRPr>
          </a:p>
          <a:p>
            <a:pPr algn="ctr"/>
            <a:r>
              <a:rPr lang="ru-RU" sz="1000" dirty="0">
                <a:solidFill>
                  <a:prstClr val="black"/>
                </a:solidFill>
              </a:rPr>
              <a:t>о порядке выполнения технологических, технических и других мероприятий, связанных с подключением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480845" y="3513771"/>
            <a:ext cx="1584176" cy="308358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ru-RU" sz="1000" dirty="0">
                <a:solidFill>
                  <a:prstClr val="black"/>
                </a:solidFill>
              </a:rPr>
              <a:t>о наличии (отсутствии) технической возможности подключения к централизованной системе холодного водоснабжения (горячего водоснабжения, водоотведения), а также о регистрации и ходе реализации заявок о подключении</a:t>
            </a:r>
          </a:p>
        </p:txBody>
      </p:sp>
      <p:pic>
        <p:nvPicPr>
          <p:cNvPr id="14" name="Рисунок 13" descr="герб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46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1124744"/>
            <a:ext cx="6673595" cy="516672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Административная ответственность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4752528"/>
          </a:xfrm>
          <a:ln w="38100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50" dirty="0"/>
              <a:t>В соответствии со ст.19.8.1. части 1 Кодекса Российской Федерации об административных правонарушениях </a:t>
            </a:r>
            <a:r>
              <a:rPr lang="ru-RU" sz="2050" b="1" dirty="0"/>
              <a:t>нарушение установленных стандартов раскрытия информации</a:t>
            </a:r>
            <a:r>
              <a:rPr lang="ru-RU" sz="2050" dirty="0"/>
              <a:t> о регулируемой деятельности субъектов естественных монополий и (или) организаций коммунального комплекса и форм ее предоставления и (или) заполнения, включая сроки и периодичность предоставления информации субъектами естественных монополий и (или) организациями коммунального комплекса </a:t>
            </a:r>
            <a:r>
              <a:rPr lang="ru-RU" sz="2050" b="1" dirty="0"/>
              <a:t>влечет наложение административного штрафа</a:t>
            </a:r>
            <a:r>
              <a:rPr lang="ru-RU" sz="2050" dirty="0"/>
              <a:t> на должностных лиц в размере от пяти тысяч до двадцати тысяч рублей; на юридических лиц - от ста тысяч до пятисот тысяч рублей. </a:t>
            </a:r>
            <a:endParaRPr lang="ru-RU" sz="2050" dirty="0" smtClean="0"/>
          </a:p>
          <a:p>
            <a:pPr marL="0" indent="0" algn="just">
              <a:buNone/>
            </a:pPr>
            <a:endParaRPr lang="ru-RU" sz="1200" dirty="0" smtClean="0"/>
          </a:p>
          <a:p>
            <a:pPr marL="0" indent="0" algn="just">
              <a:buNone/>
            </a:pPr>
            <a:r>
              <a:rPr lang="ru-RU" sz="2050" dirty="0" smtClean="0"/>
              <a:t>Совершение </a:t>
            </a:r>
            <a:r>
              <a:rPr lang="ru-RU" sz="2050" dirty="0"/>
              <a:t>административного </a:t>
            </a:r>
            <a:r>
              <a:rPr lang="ru-RU" sz="2050" dirty="0" smtClean="0"/>
              <a:t>правонарушения </a:t>
            </a:r>
            <a:r>
              <a:rPr lang="ru-RU" sz="2050" dirty="0"/>
              <a:t>должностным лицом, ранее подвергнутым административному наказанию за аналогичное административное правонарушение, </a:t>
            </a:r>
            <a:r>
              <a:rPr lang="ru-RU" sz="2050" b="1" dirty="0"/>
              <a:t>влечет дисквалификацию на срок от одного года до трех лет</a:t>
            </a:r>
            <a:r>
              <a:rPr lang="ru-RU" sz="2050" dirty="0"/>
              <a:t>.</a:t>
            </a:r>
          </a:p>
          <a:p>
            <a:pPr marL="0" indent="0" algn="just">
              <a:buNone/>
            </a:pPr>
            <a:endParaRPr lang="ru-RU" sz="2000" dirty="0"/>
          </a:p>
        </p:txBody>
      </p:sp>
      <p:pic>
        <p:nvPicPr>
          <p:cNvPr id="7" name="Рисунок 6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53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8784976" cy="5472608"/>
          </a:xfrm>
        </p:spPr>
        <p:txBody>
          <a:bodyPr>
            <a:normAutofit fontScale="90000"/>
          </a:bodyPr>
          <a:lstStyle/>
          <a:p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Выступающий:</a:t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Заместитель начальника </a:t>
            </a: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отдела технического аудита и инвестиционных программ</a:t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Лилия Владимировна Трегубенко</a:t>
            </a: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«Формирование инвестиционных программ в сферах теплоснабжения, водоснабжения и водоотведения регулируемых организаций»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pic>
        <p:nvPicPr>
          <p:cNvPr id="3" name="Рисунок 2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87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олилиния 34"/>
          <p:cNvSpPr/>
          <p:nvPr/>
        </p:nvSpPr>
        <p:spPr>
          <a:xfrm>
            <a:off x="2648864" y="4529735"/>
            <a:ext cx="2918070" cy="801360"/>
          </a:xfrm>
          <a:custGeom>
            <a:avLst/>
            <a:gdLst>
              <a:gd name="connsiteX0" fmla="*/ 0 w 2215933"/>
              <a:gd name="connsiteY0" fmla="*/ 0 h 1166625"/>
              <a:gd name="connsiteX1" fmla="*/ 2215933 w 2215933"/>
              <a:gd name="connsiteY1" fmla="*/ 0 h 1166625"/>
              <a:gd name="connsiteX2" fmla="*/ 2215933 w 2215933"/>
              <a:gd name="connsiteY2" fmla="*/ 1166625 h 1166625"/>
              <a:gd name="connsiteX3" fmla="*/ 0 w 2215933"/>
              <a:gd name="connsiteY3" fmla="*/ 1166625 h 1166625"/>
              <a:gd name="connsiteX4" fmla="*/ 0 w 2215933"/>
              <a:gd name="connsiteY4" fmla="*/ 0 h 1166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933" h="1166625">
                <a:moveTo>
                  <a:pt x="0" y="0"/>
                </a:moveTo>
                <a:lnTo>
                  <a:pt x="2215933" y="0"/>
                </a:lnTo>
                <a:lnTo>
                  <a:pt x="2215933" y="1166625"/>
                </a:lnTo>
                <a:lnTo>
                  <a:pt x="0" y="11666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  <a:alpha val="55000"/>
            </a:schemeClr>
          </a:solidFill>
          <a:ln>
            <a:solidFill>
              <a:schemeClr val="accent3">
                <a:lumMod val="50000"/>
                <a:alpha val="90000"/>
              </a:schemeClr>
            </a:solidFill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70694" tIns="70694" rIns="94259" bIns="106040" spcCol="990" anchor="ctr"/>
          <a:lstStyle/>
          <a:p>
            <a:pPr marL="0" lvl="1" indent="-100248" algn="ctr" defTabSz="75548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7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imes New Roman" pitchFamily="18" charset="0"/>
                <a:cs typeface="Times New Roman" pitchFamily="18" charset="0"/>
              </a:rPr>
              <a:t>Экспертный совет при КМ РТ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1052736"/>
            <a:ext cx="9144000" cy="932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Органы власти  </a:t>
            </a:r>
            <a:endParaRPr lang="ru-RU" sz="26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Республики Татарстан</a:t>
            </a:r>
            <a:r>
              <a:rPr lang="ru-RU" sz="2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осуществляющие полномочия по утверждению и </a:t>
            </a:r>
            <a:r>
              <a:rPr lang="ru-RU" sz="2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согласованию инвестиционных программ</a:t>
            </a:r>
            <a:endParaRPr lang="ru-RU" sz="2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6" name="Группа 19"/>
          <p:cNvGrpSpPr>
            <a:grpSpLocks/>
          </p:cNvGrpSpPr>
          <p:nvPr/>
        </p:nvGrpSpPr>
        <p:grpSpPr bwMode="auto">
          <a:xfrm>
            <a:off x="2578543" y="3212976"/>
            <a:ext cx="6025904" cy="988940"/>
            <a:chOff x="1629646" y="2072448"/>
            <a:chExt cx="6043481" cy="863133"/>
          </a:xfrm>
        </p:grpSpPr>
        <p:sp>
          <p:nvSpPr>
            <p:cNvPr id="22" name="Полилиния 21"/>
            <p:cNvSpPr/>
            <p:nvPr/>
          </p:nvSpPr>
          <p:spPr>
            <a:xfrm>
              <a:off x="1629646" y="2072448"/>
              <a:ext cx="2938106" cy="863133"/>
            </a:xfrm>
            <a:custGeom>
              <a:avLst/>
              <a:gdLst>
                <a:gd name="connsiteX0" fmla="*/ 0 w 2215933"/>
                <a:gd name="connsiteY0" fmla="*/ 0 h 1166625"/>
                <a:gd name="connsiteX1" fmla="*/ 2215933 w 2215933"/>
                <a:gd name="connsiteY1" fmla="*/ 0 h 1166625"/>
                <a:gd name="connsiteX2" fmla="*/ 2215933 w 2215933"/>
                <a:gd name="connsiteY2" fmla="*/ 1166625 h 1166625"/>
                <a:gd name="connsiteX3" fmla="*/ 0 w 2215933"/>
                <a:gd name="connsiteY3" fmla="*/ 1166625 h 1166625"/>
                <a:gd name="connsiteX4" fmla="*/ 0 w 2215933"/>
                <a:gd name="connsiteY4" fmla="*/ 0 h 1166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5933" h="1166625">
                  <a:moveTo>
                    <a:pt x="0" y="0"/>
                  </a:moveTo>
                  <a:lnTo>
                    <a:pt x="2215933" y="0"/>
                  </a:lnTo>
                  <a:lnTo>
                    <a:pt x="2215933" y="1166625"/>
                  </a:lnTo>
                  <a:lnTo>
                    <a:pt x="0" y="11666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  <a:alpha val="55000"/>
              </a:schemeClr>
            </a:solidFill>
            <a:ln>
              <a:solidFill>
                <a:schemeClr val="accent3">
                  <a:lumMod val="50000"/>
                  <a:alpha val="90000"/>
                </a:schemeClr>
              </a:solidFill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0678" tIns="90678" rIns="120904" bIns="136017" spcCol="1270" anchor="ctr"/>
            <a:lstStyle/>
            <a:p>
              <a:pPr marL="0" lvl="1" indent="-100248" algn="ctr" defTabSz="755480" fontAlgn="base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defRPr/>
              </a:pPr>
              <a:r>
                <a:rPr lang="ru-RU" sz="17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itchFamily="18" charset="0"/>
                  <a:cs typeface="Times New Roman" pitchFamily="18" charset="0"/>
                </a:rPr>
                <a:t>Государственный комитет РТ по тарифам</a:t>
              </a:r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4998984" y="2072448"/>
              <a:ext cx="2674143" cy="863133"/>
            </a:xfrm>
            <a:custGeom>
              <a:avLst/>
              <a:gdLst>
                <a:gd name="connsiteX0" fmla="*/ 0 w 2215933"/>
                <a:gd name="connsiteY0" fmla="*/ 0 h 1166625"/>
                <a:gd name="connsiteX1" fmla="*/ 2215933 w 2215933"/>
                <a:gd name="connsiteY1" fmla="*/ 0 h 1166625"/>
                <a:gd name="connsiteX2" fmla="*/ 2215933 w 2215933"/>
                <a:gd name="connsiteY2" fmla="*/ 1166625 h 1166625"/>
                <a:gd name="connsiteX3" fmla="*/ 0 w 2215933"/>
                <a:gd name="connsiteY3" fmla="*/ 1166625 h 1166625"/>
                <a:gd name="connsiteX4" fmla="*/ 0 w 2215933"/>
                <a:gd name="connsiteY4" fmla="*/ 0 h 1166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5933" h="1166625">
                  <a:moveTo>
                    <a:pt x="0" y="0"/>
                  </a:moveTo>
                  <a:lnTo>
                    <a:pt x="2215933" y="0"/>
                  </a:lnTo>
                  <a:lnTo>
                    <a:pt x="2215933" y="1166625"/>
                  </a:lnTo>
                  <a:lnTo>
                    <a:pt x="0" y="11666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  <a:alpha val="5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0678" tIns="90678" rIns="120904" bIns="136017" spcCol="1270" anchor="ctr"/>
            <a:lstStyle/>
            <a:p>
              <a:pPr marL="0" lvl="1" indent="-100248" algn="ctr" defTabSz="755480" fontAlgn="base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defRPr/>
              </a:pPr>
              <a:r>
                <a:rPr lang="ru-RU" sz="17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itchFamily="18" charset="0"/>
                  <a:cs typeface="Times New Roman" pitchFamily="18" charset="0"/>
                </a:rPr>
                <a:t>Министерство строительства, архитектуры и ЖКХ РТ</a:t>
              </a:r>
            </a:p>
          </p:txBody>
        </p:sp>
      </p:grpSp>
      <p:sp>
        <p:nvSpPr>
          <p:cNvPr id="36" name="Прямоугольник 35"/>
          <p:cNvSpPr/>
          <p:nvPr/>
        </p:nvSpPr>
        <p:spPr>
          <a:xfrm>
            <a:off x="2648864" y="5420631"/>
            <a:ext cx="5984484" cy="382320"/>
          </a:xfrm>
          <a:prstGeom prst="rect">
            <a:avLst/>
          </a:prstGeom>
          <a:solidFill>
            <a:schemeClr val="accent3">
              <a:lumMod val="75000"/>
              <a:alpha val="5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Органы</a:t>
            </a:r>
            <a:r>
              <a:rPr lang="ru-RU" sz="1700" b="1" dirty="0">
                <a:solidFill>
                  <a:srgbClr val="9BBB59">
                    <a:lumMod val="40000"/>
                    <a:lumOff val="6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местного самоуправления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5952271" y="4512455"/>
            <a:ext cx="2681077" cy="818640"/>
          </a:xfrm>
          <a:prstGeom prst="rect">
            <a:avLst/>
          </a:prstGeom>
          <a:solidFill>
            <a:schemeClr val="accent3">
              <a:lumMod val="75000"/>
              <a:alpha val="5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Государственный комитет РТ по тарифам</a:t>
            </a:r>
          </a:p>
        </p:txBody>
      </p:sp>
      <p:grpSp>
        <p:nvGrpSpPr>
          <p:cNvPr id="19" name="Группа 18"/>
          <p:cNvGrpSpPr/>
          <p:nvPr/>
        </p:nvGrpSpPr>
        <p:grpSpPr>
          <a:xfrm>
            <a:off x="2578543" y="2246133"/>
            <a:ext cx="2929561" cy="784165"/>
            <a:chOff x="0" y="1"/>
            <a:chExt cx="2520279" cy="393120"/>
          </a:xfrm>
          <a:scene3d>
            <a:camera prst="orthographicFront"/>
            <a:lightRig rig="flat" dir="t"/>
          </a:scene3d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0" y="1"/>
              <a:ext cx="2520279" cy="393120"/>
            </a:xfrm>
            <a:prstGeom prst="roundRect">
              <a:avLst/>
            </a:prstGeom>
            <a:solidFill>
              <a:srgbClr val="92D050"/>
            </a:soli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8" name="Скругленный прямоугольник 4"/>
            <p:cNvSpPr/>
            <p:nvPr/>
          </p:nvSpPr>
          <p:spPr>
            <a:xfrm>
              <a:off x="19191" y="19192"/>
              <a:ext cx="2481897" cy="35473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spcCol="1270" anchor="ctr"/>
            <a:lstStyle/>
            <a:p>
              <a:pPr algn="ctr" defTabSz="62216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400" i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Теплоснабжение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5938082" y="2246134"/>
            <a:ext cx="2663975" cy="784164"/>
            <a:chOff x="1933553" y="19192"/>
            <a:chExt cx="2959036" cy="393120"/>
          </a:xfrm>
          <a:scene3d>
            <a:camera prst="orthographicFront"/>
            <a:lightRig rig="flat" dir="t"/>
          </a:scene3d>
        </p:grpSpPr>
        <p:sp>
          <p:nvSpPr>
            <p:cNvPr id="30" name="Скругленный прямоугольник 29"/>
            <p:cNvSpPr/>
            <p:nvPr/>
          </p:nvSpPr>
          <p:spPr>
            <a:xfrm>
              <a:off x="1933553" y="19192"/>
              <a:ext cx="2959036" cy="393120"/>
            </a:xfrm>
            <a:prstGeom prst="roundRect">
              <a:avLst/>
            </a:prstGeom>
            <a:solidFill>
              <a:srgbClr val="92D050"/>
            </a:soli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1" name="Скругленный прямоугольник 4"/>
            <p:cNvSpPr/>
            <p:nvPr/>
          </p:nvSpPr>
          <p:spPr>
            <a:xfrm>
              <a:off x="1986635" y="38383"/>
              <a:ext cx="2501089" cy="35473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53340" tIns="53340" rIns="53340" bIns="53340" spcCol="1270" anchor="ctr"/>
            <a:lstStyle/>
            <a:p>
              <a:pPr algn="ctr" defTabSz="62216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000" i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Водоснабжение и водоотведение</a:t>
              </a:r>
            </a:p>
          </p:txBody>
        </p:sp>
      </p:grpSp>
      <p:sp>
        <p:nvSpPr>
          <p:cNvPr id="4" name="Прямоугольная выноска 3"/>
          <p:cNvSpPr/>
          <p:nvPr/>
        </p:nvSpPr>
        <p:spPr>
          <a:xfrm rot="16200000">
            <a:off x="668059" y="2796437"/>
            <a:ext cx="988941" cy="1822020"/>
          </a:xfrm>
          <a:prstGeom prst="wedgeRectCallout">
            <a:avLst>
              <a:gd name="adj1" fmla="val -19887"/>
              <a:gd name="adj2" fmla="val 69747"/>
            </a:avLst>
          </a:prstGeom>
          <a:solidFill>
            <a:schemeClr val="accent6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УТВЕРЖДЕНИЕ</a:t>
            </a:r>
          </a:p>
        </p:txBody>
      </p:sp>
      <p:sp>
        <p:nvSpPr>
          <p:cNvPr id="25" name="Прямоугольная выноска 24"/>
          <p:cNvSpPr/>
          <p:nvPr/>
        </p:nvSpPr>
        <p:spPr>
          <a:xfrm rot="16200000">
            <a:off x="711091" y="4462206"/>
            <a:ext cx="902880" cy="1822019"/>
          </a:xfrm>
          <a:prstGeom prst="wedgeRectCallout">
            <a:avLst/>
          </a:prstGeom>
          <a:solidFill>
            <a:schemeClr val="accent6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СОГЛАСОВАНИЕ</a:t>
            </a:r>
          </a:p>
        </p:txBody>
      </p:sp>
      <p:sp>
        <p:nvSpPr>
          <p:cNvPr id="40" name="Полилиния 39"/>
          <p:cNvSpPr/>
          <p:nvPr/>
        </p:nvSpPr>
        <p:spPr>
          <a:xfrm>
            <a:off x="2648864" y="5897457"/>
            <a:ext cx="5984484" cy="521640"/>
          </a:xfrm>
          <a:custGeom>
            <a:avLst/>
            <a:gdLst>
              <a:gd name="connsiteX0" fmla="*/ 0 w 2215933"/>
              <a:gd name="connsiteY0" fmla="*/ 0 h 1166625"/>
              <a:gd name="connsiteX1" fmla="*/ 2215933 w 2215933"/>
              <a:gd name="connsiteY1" fmla="*/ 0 h 1166625"/>
              <a:gd name="connsiteX2" fmla="*/ 2215933 w 2215933"/>
              <a:gd name="connsiteY2" fmla="*/ 1166625 h 1166625"/>
              <a:gd name="connsiteX3" fmla="*/ 0 w 2215933"/>
              <a:gd name="connsiteY3" fmla="*/ 1166625 h 1166625"/>
              <a:gd name="connsiteX4" fmla="*/ 0 w 2215933"/>
              <a:gd name="connsiteY4" fmla="*/ 0 h 1166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933" h="1166625">
                <a:moveTo>
                  <a:pt x="0" y="0"/>
                </a:moveTo>
                <a:lnTo>
                  <a:pt x="2215933" y="0"/>
                </a:lnTo>
                <a:lnTo>
                  <a:pt x="2215933" y="1166625"/>
                </a:lnTo>
                <a:lnTo>
                  <a:pt x="0" y="11666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  <a:alpha val="55000"/>
            </a:schemeClr>
          </a:solidFill>
          <a:ln>
            <a:solidFill>
              <a:schemeClr val="accent3">
                <a:lumMod val="50000"/>
                <a:alpha val="90000"/>
              </a:schemeClr>
            </a:solidFill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70694" tIns="70694" rIns="94259" bIns="106040" spcCol="990" anchor="ctr"/>
          <a:lstStyle/>
          <a:p>
            <a:pPr marL="0" lvl="1" indent="-100248" algn="ctr" defTabSz="75548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7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imes New Roman" pitchFamily="18" charset="0"/>
                <a:cs typeface="Times New Roman" pitchFamily="18" charset="0"/>
              </a:rPr>
              <a:t>Межотраслевой совет потребителей при Президенте РТ</a:t>
            </a:r>
          </a:p>
        </p:txBody>
      </p:sp>
      <p:pic>
        <p:nvPicPr>
          <p:cNvPr id="18" name="Рисунок 17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872" y="6381327"/>
            <a:ext cx="2132719" cy="340593"/>
          </a:xfrm>
        </p:spPr>
        <p:txBody>
          <a:bodyPr/>
          <a:lstStyle/>
          <a:p>
            <a:pPr>
              <a:defRPr/>
            </a:pPr>
            <a:fld id="{CEEB9194-CB4A-47CE-9B7B-9524D8BAB5D6}" type="slidenum">
              <a:rPr lang="ru-RU" smtClean="0">
                <a:solidFill>
                  <a:schemeClr val="bg1">
                    <a:lumMod val="65000"/>
                  </a:schemeClr>
                </a:solidFill>
              </a:rPr>
              <a:pPr>
                <a:defRPr/>
              </a:pPr>
              <a:t>35</a:t>
            </a:fld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02230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alphaModFix amt="8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5773914" y="6352698"/>
            <a:ext cx="3190739" cy="274320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Техническое задание на разработку инвестиционной программы организации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763688" y="6138741"/>
            <a:ext cx="3135126" cy="359887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 утверждении схемы теплоснабжения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763690" y="1939681"/>
            <a:ext cx="3437421" cy="556200"/>
          </a:xfrm>
          <a:prstGeom prst="rect">
            <a:avLst/>
          </a:prstGeom>
          <a:solidFill>
            <a:schemeClr val="accent3">
              <a:lumMod val="60000"/>
              <a:lumOff val="40000"/>
              <a:alpha val="5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5.05.2014 № 410 «О порядке согласования и утверждения инвестиционных программ организаций, осуществляющих регулируемые виды деятельности в сфере теплоснабжения…»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763688" y="5110560"/>
            <a:ext cx="3437423" cy="362880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28.09.2012 № 1728-р «Об Экспертном совете по рассмотрению инвестиционных программ организаций…»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763688" y="4716360"/>
            <a:ext cx="7228771" cy="319680"/>
          </a:xfrm>
          <a:prstGeom prst="rect">
            <a:avLst/>
          </a:prstGeom>
          <a:solidFill>
            <a:schemeClr val="accent3">
              <a:lumMod val="60000"/>
              <a:lumOff val="40000"/>
              <a:alpha val="6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28.02.2014 № УП-234 «О Межотраслевом совете потребителей по вопросам деятельности субъектов естественных монополий при Президенте Республики Татарстан»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63689" y="1510920"/>
            <a:ext cx="7224598" cy="384480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23.11.2009 № 261-ФЗ «Об энергосбережении  и о повышении энергетической эффективности и о внесении изменений в отдельные законодательные акты Российской Федерации»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63690" y="1096200"/>
            <a:ext cx="3437422" cy="349920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27.07.2010 № 190-ФЗ «О теплоснабжении»</a:t>
            </a:r>
          </a:p>
        </p:txBody>
      </p:sp>
      <p:sp>
        <p:nvSpPr>
          <p:cNvPr id="4105" name="TextBox 1"/>
          <p:cNvSpPr txBox="1">
            <a:spLocks noChangeArrowheads="1"/>
          </p:cNvSpPr>
          <p:nvPr/>
        </p:nvSpPr>
        <p:spPr bwMode="auto">
          <a:xfrm>
            <a:off x="767444" y="0"/>
            <a:ext cx="8376555" cy="707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0" tIns="45710" rIns="91420" bIns="4571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defTabSz="71295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Правовое обеспечение формирования, согласования и утверждения инвестиционных программ в сферах:</a:t>
            </a:r>
          </a:p>
        </p:txBody>
      </p:sp>
      <p:graphicFrame>
        <p:nvGraphicFramePr>
          <p:cNvPr id="32" name="Схема 31"/>
          <p:cNvGraphicFramePr/>
          <p:nvPr>
            <p:extLst>
              <p:ext uri="{D42A27DB-BD31-4B8C-83A1-F6EECF244321}">
                <p14:modId xmlns:p14="http://schemas.microsoft.com/office/powerpoint/2010/main" val="2878447937"/>
              </p:ext>
            </p:extLst>
          </p:nvPr>
        </p:nvGraphicFramePr>
        <p:xfrm>
          <a:off x="1763689" y="684338"/>
          <a:ext cx="3437424" cy="338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val="2756445919"/>
              </p:ext>
            </p:extLst>
          </p:nvPr>
        </p:nvGraphicFramePr>
        <p:xfrm>
          <a:off x="5773218" y="677088"/>
          <a:ext cx="3047253" cy="375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5773914" y="1096201"/>
            <a:ext cx="3046558" cy="343440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07.12.2011 № 416-ФЗ «О водоснабжении и водоотведении»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5805892" y="1977480"/>
            <a:ext cx="3186566" cy="1088640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29.07.2013 № 641«Об инвестиционных и производственных программах организаций, осуществляющих деятельность в сфере водоснабжения и водоотведения»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773914" y="6000633"/>
            <a:ext cx="3190739" cy="276216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 утверждении схем водоснабжения и водоотведения</a:t>
            </a:r>
          </a:p>
        </p:txBody>
      </p:sp>
      <p:sp>
        <p:nvSpPr>
          <p:cNvPr id="31" name="Прямоугольная выноска 30"/>
          <p:cNvSpPr/>
          <p:nvPr/>
        </p:nvSpPr>
        <p:spPr>
          <a:xfrm rot="16200000">
            <a:off x="352545" y="912575"/>
            <a:ext cx="789480" cy="1156729"/>
          </a:xfrm>
          <a:prstGeom prst="wedgeRectCallout">
            <a:avLst/>
          </a:prstGeom>
          <a:solidFill>
            <a:schemeClr val="accent6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Федеральные законы</a:t>
            </a:r>
          </a:p>
        </p:txBody>
      </p:sp>
      <p:sp>
        <p:nvSpPr>
          <p:cNvPr id="33" name="Прямоугольная выноска 32"/>
          <p:cNvSpPr/>
          <p:nvPr/>
        </p:nvSpPr>
        <p:spPr>
          <a:xfrm rot="16200000">
            <a:off x="83960" y="2145808"/>
            <a:ext cx="1368360" cy="1198438"/>
          </a:xfrm>
          <a:prstGeom prst="wedgeRectCallout">
            <a:avLst/>
          </a:prstGeom>
          <a:solidFill>
            <a:schemeClr val="accent6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Постановления Правительства РФ</a:t>
            </a:r>
          </a:p>
        </p:txBody>
      </p:sp>
      <p:sp>
        <p:nvSpPr>
          <p:cNvPr id="34" name="Прямоугольная выноска 33"/>
          <p:cNvSpPr/>
          <p:nvPr/>
        </p:nvSpPr>
        <p:spPr>
          <a:xfrm rot="16200000">
            <a:off x="194505" y="4692086"/>
            <a:ext cx="1145880" cy="1199828"/>
          </a:xfrm>
          <a:prstGeom prst="wedgeRectCallout">
            <a:avLst/>
          </a:prstGeom>
          <a:solidFill>
            <a:schemeClr val="accent6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Нормативные правовые акты РТ</a:t>
            </a:r>
          </a:p>
        </p:txBody>
      </p:sp>
      <p:sp>
        <p:nvSpPr>
          <p:cNvPr id="35" name="Прямоугольная выноска 34"/>
          <p:cNvSpPr/>
          <p:nvPr/>
        </p:nvSpPr>
        <p:spPr>
          <a:xfrm rot="16200000">
            <a:off x="551959" y="5586782"/>
            <a:ext cx="611280" cy="1380134"/>
          </a:xfrm>
          <a:prstGeom prst="wedgeRectCallout">
            <a:avLst/>
          </a:prstGeom>
          <a:solidFill>
            <a:schemeClr val="accent6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Нормативные правовые акты ОМС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763689" y="3584520"/>
            <a:ext cx="7200964" cy="414720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приказ Минэнерго РФ от 30.06.2014 № 398 «Об утверждении требований к форме программы в области энергосбережения и повышения энергетической эффективности организаций с участием государства и муниципального образования, организаций, осуществляющих регулируемые виды деятельности…» </a:t>
            </a:r>
          </a:p>
        </p:txBody>
      </p:sp>
      <p:sp>
        <p:nvSpPr>
          <p:cNvPr id="30" name="Прямоугольная выноска 29"/>
          <p:cNvSpPr/>
          <p:nvPr/>
        </p:nvSpPr>
        <p:spPr>
          <a:xfrm rot="16200000">
            <a:off x="274963" y="3477087"/>
            <a:ext cx="984960" cy="1199828"/>
          </a:xfrm>
          <a:prstGeom prst="wedgeRectCallout">
            <a:avLst/>
          </a:prstGeom>
          <a:solidFill>
            <a:schemeClr val="accent6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НПА исполни-тельных органов РФ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763691" y="3117960"/>
            <a:ext cx="7228768" cy="401760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15.05.2010 № 340 «Правила установления требований к программам в области энергосбережения и повышения энергетической эффективности организаций, осуществляющих регулируемые виды деятельности»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1763690" y="2547720"/>
            <a:ext cx="3437421" cy="518400"/>
          </a:xfrm>
          <a:prstGeom prst="rect">
            <a:avLst/>
          </a:prstGeom>
          <a:solidFill>
            <a:schemeClr val="accent3">
              <a:lumMod val="60000"/>
              <a:lumOff val="40000"/>
              <a:alpha val="54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16.05.2014 № 452 «Об утверждении Правил определения плановых и расчета фактических значений показателей надежности  и  энергетической эффективности …»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1763691" y="4039201"/>
            <a:ext cx="3437420" cy="530280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приказ Министерства строительства и ЖКХ РФ от 13.08.2014 №459/</a:t>
            </a:r>
            <a:r>
              <a:rPr lang="ru-RU" sz="1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«Об утверждении рекомендуемой формы инвестиционной программы…»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5805892" y="4039200"/>
            <a:ext cx="3158761" cy="530281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Приказ Минстроя России от 04.04.2014  № 162/</a:t>
            </a:r>
            <a:r>
              <a:rPr lang="ru-RU" sz="9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9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«Об утверждении перечня показателей надежности, качества, энергетической эффективности…»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1763691" y="5536080"/>
            <a:ext cx="3437420" cy="414720"/>
          </a:xfrm>
          <a:prstGeom prst="rect">
            <a:avLst/>
          </a:prstGeom>
          <a:solidFill>
            <a:schemeClr val="accent3">
              <a:lumMod val="60000"/>
              <a:lumOff val="40000"/>
              <a:alpha val="55000"/>
            </a:schemeClr>
          </a:solidFill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Приказ ГКРТТ от 17.02.2015 № 36 «Об утверждении формы инвестиционной программы организации…»</a:t>
            </a:r>
            <a:endParaRPr lang="ru-RU" sz="1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" name="Рисунок 35" descr="герб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872" y="6627018"/>
            <a:ext cx="2590127" cy="230982"/>
          </a:xfrm>
        </p:spPr>
        <p:txBody>
          <a:bodyPr/>
          <a:lstStyle/>
          <a:p>
            <a:pPr>
              <a:defRPr/>
            </a:pPr>
            <a:fld id="{CEEB9194-CB4A-47CE-9B7B-9524D8BAB5D6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36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096984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alphaModFix amt="9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Группа 2"/>
          <p:cNvGrpSpPr>
            <a:grpSpLocks/>
          </p:cNvGrpSpPr>
          <p:nvPr/>
        </p:nvGrpSpPr>
        <p:grpSpPr bwMode="auto">
          <a:xfrm>
            <a:off x="407416" y="868320"/>
            <a:ext cx="8496944" cy="1264392"/>
            <a:chOff x="-389763" y="313239"/>
            <a:chExt cx="6729817" cy="182634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-389763" y="891652"/>
              <a:ext cx="6729817" cy="1247931"/>
            </a:xfrm>
            <a:prstGeom prst="roundRect">
              <a:avLst/>
            </a:prstGeom>
            <a:solidFill>
              <a:srgbClr val="92D050">
                <a:alpha val="65000"/>
              </a:srgb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12958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техническое задание на разработку инвестиционной программы, утвержденное органом местного самоуправления поселений, городских округов</a:t>
              </a:r>
              <a:r>
                <a:rPr lang="en-US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712958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для сферы водоснабжения и водоотведения)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45147" y="313239"/>
              <a:ext cx="6005705" cy="8455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48590" tIns="148590" rIns="148590" bIns="148590" spcCol="1270" anchor="ctr"/>
            <a:lstStyle/>
            <a:p>
              <a:pPr defTabSz="1733159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ru-RU" sz="3900">
                <a:solidFill>
                  <a:prstClr val="white"/>
                </a:solidFill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418642" y="2501841"/>
            <a:ext cx="8516562" cy="1359208"/>
            <a:chOff x="-380977" y="313691"/>
            <a:chExt cx="6684302" cy="2305024"/>
          </a:xfrm>
          <a:noFill/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-380977" y="1511218"/>
              <a:ext cx="6684302" cy="1107497"/>
            </a:xfrm>
            <a:prstGeom prst="roundRect">
              <a:avLst/>
            </a:prstGeom>
            <a:solidFill>
              <a:srgbClr val="92D050">
                <a:alpha val="65000"/>
              </a:srgb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12958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графики реализации инвестиционных проектов, включая их наименования, планируемые сроки и объемы выполнения работ</a:t>
              </a:r>
            </a:p>
          </p:txBody>
        </p:sp>
        <p:sp>
          <p:nvSpPr>
            <p:cNvPr id="8" name="Скругленный прямоугольник 4"/>
            <p:cNvSpPr/>
            <p:nvPr/>
          </p:nvSpPr>
          <p:spPr>
            <a:xfrm>
              <a:off x="45692" y="313691"/>
              <a:ext cx="6004616" cy="8446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48590" tIns="148590" rIns="148590" bIns="148590" spcCol="1270" anchor="ctr"/>
            <a:lstStyle/>
            <a:p>
              <a:pPr defTabSz="1733159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ru-RU" sz="3900">
                <a:solidFill>
                  <a:prstClr val="white"/>
                </a:solidFill>
              </a:endParaRPr>
            </a:p>
          </p:txBody>
        </p:sp>
      </p:grpSp>
      <p:grpSp>
        <p:nvGrpSpPr>
          <p:cNvPr id="5124" name="Группа 8"/>
          <p:cNvGrpSpPr>
            <a:grpSpLocks/>
          </p:cNvGrpSpPr>
          <p:nvPr/>
        </p:nvGrpSpPr>
        <p:grpSpPr bwMode="auto">
          <a:xfrm>
            <a:off x="401050" y="2214932"/>
            <a:ext cx="8534153" cy="893566"/>
            <a:chOff x="0" y="169883"/>
            <a:chExt cx="6096000" cy="988424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0" y="169883"/>
              <a:ext cx="6096000" cy="988423"/>
            </a:xfrm>
            <a:prstGeom prst="roundRect">
              <a:avLst/>
            </a:prstGeom>
            <a:solidFill>
              <a:srgbClr val="92D050">
                <a:alpha val="65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12958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перечень мероприятий по строительству, реконструкции и модернизации в том числе направленных на энергосбережение и повышение энергетической эффективности </a:t>
              </a:r>
              <a:r>
                <a:rPr lang="ru-RU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( </a:t>
              </a: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 пояснительной запиской по каждому мероприятию)</a:t>
              </a:r>
            </a:p>
          </p:txBody>
        </p:sp>
        <p:sp>
          <p:nvSpPr>
            <p:cNvPr id="11" name="Скругленный прямоугольник 4"/>
            <p:cNvSpPr/>
            <p:nvPr/>
          </p:nvSpPr>
          <p:spPr>
            <a:xfrm>
              <a:off x="45155" y="313690"/>
              <a:ext cx="6005690" cy="8446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48590" tIns="148590" rIns="148590" bIns="148590" spcCol="1270" anchor="ctr"/>
            <a:lstStyle/>
            <a:p>
              <a:pPr defTabSz="1733159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ru-RU" sz="3900">
                <a:solidFill>
                  <a:prstClr val="white"/>
                </a:solidFill>
              </a:endParaRPr>
            </a:p>
          </p:txBody>
        </p:sp>
      </p:grpSp>
      <p:grpSp>
        <p:nvGrpSpPr>
          <p:cNvPr id="5125" name="Группа 14"/>
          <p:cNvGrpSpPr>
            <a:grpSpLocks/>
          </p:cNvGrpSpPr>
          <p:nvPr/>
        </p:nvGrpSpPr>
        <p:grpSpPr bwMode="auto">
          <a:xfrm>
            <a:off x="417844" y="3777840"/>
            <a:ext cx="8534153" cy="1493941"/>
            <a:chOff x="3690" y="312837"/>
            <a:chExt cx="6096000" cy="2584330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690" y="1850754"/>
              <a:ext cx="6096000" cy="1046413"/>
            </a:xfrm>
            <a:prstGeom prst="roundRect">
              <a:avLst/>
            </a:prstGeom>
            <a:solidFill>
              <a:srgbClr val="92D050">
                <a:alpha val="65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12958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программа в области энергосбережения и повышения энергетической эффективности организации</a:t>
              </a:r>
            </a:p>
          </p:txBody>
        </p:sp>
        <p:sp>
          <p:nvSpPr>
            <p:cNvPr id="17" name="Скругленный прямоугольник 4"/>
            <p:cNvSpPr/>
            <p:nvPr/>
          </p:nvSpPr>
          <p:spPr>
            <a:xfrm>
              <a:off x="46049" y="312837"/>
              <a:ext cx="6003902" cy="8463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48590" tIns="148590" rIns="148590" bIns="148590" spcCol="1270" anchor="ctr"/>
            <a:lstStyle/>
            <a:p>
              <a:pPr defTabSz="1733159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ru-RU" sz="3900">
                <a:solidFill>
                  <a:prstClr val="white"/>
                </a:solidFill>
              </a:endParaRPr>
            </a:p>
          </p:txBody>
        </p:sp>
      </p:grpSp>
      <p:grpSp>
        <p:nvGrpSpPr>
          <p:cNvPr id="5126" name="Группа 17"/>
          <p:cNvGrpSpPr>
            <a:grpSpLocks/>
          </p:cNvGrpSpPr>
          <p:nvPr/>
        </p:nvGrpSpPr>
        <p:grpSpPr bwMode="auto">
          <a:xfrm>
            <a:off x="438260" y="5163481"/>
            <a:ext cx="8496944" cy="765963"/>
            <a:chOff x="8403" y="1158307"/>
            <a:chExt cx="6096000" cy="1244278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8403" y="1465725"/>
              <a:ext cx="6096000" cy="936860"/>
            </a:xfrm>
            <a:prstGeom prst="roundRect">
              <a:avLst/>
            </a:prstGeom>
            <a:solidFill>
              <a:srgbClr val="92D050">
                <a:alpha val="65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12958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расчет тарифных последствий реализации инвестиционной программы, </a:t>
              </a:r>
            </a:p>
            <a:p>
              <a:pPr algn="ctr" defTabSz="712958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включая калькуляцию расходов</a:t>
              </a:r>
            </a:p>
          </p:txBody>
        </p:sp>
        <p:sp>
          <p:nvSpPr>
            <p:cNvPr id="20" name="Скругленный прямоугольник 4"/>
            <p:cNvSpPr/>
            <p:nvPr/>
          </p:nvSpPr>
          <p:spPr>
            <a:xfrm>
              <a:off x="46041" y="1158307"/>
              <a:ext cx="6003919" cy="8438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48590" tIns="148590" rIns="148590" bIns="148590" spcCol="1270" anchor="ctr"/>
            <a:lstStyle/>
            <a:p>
              <a:pPr defTabSz="1733159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ru-RU" sz="3900">
                <a:solidFill>
                  <a:prstClr val="white"/>
                </a:solidFill>
              </a:endParaRPr>
            </a:p>
          </p:txBody>
        </p:sp>
      </p:grpSp>
      <p:grpSp>
        <p:nvGrpSpPr>
          <p:cNvPr id="5127" name="Группа 20"/>
          <p:cNvGrpSpPr>
            <a:grpSpLocks/>
          </p:cNvGrpSpPr>
          <p:nvPr/>
        </p:nvGrpSpPr>
        <p:grpSpPr bwMode="auto">
          <a:xfrm>
            <a:off x="408976" y="5949280"/>
            <a:ext cx="8508909" cy="648072"/>
            <a:chOff x="14251" y="1321432"/>
            <a:chExt cx="6096000" cy="1063755"/>
          </a:xfrm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14251" y="1328001"/>
              <a:ext cx="6096000" cy="1057186"/>
            </a:xfrm>
            <a:prstGeom prst="roundRect">
              <a:avLst/>
            </a:prstGeom>
            <a:solidFill>
              <a:srgbClr val="92D050">
                <a:alpha val="65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defTabSz="712958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показатели надежности и энергетической эффективности объектов теплоснабжения, водоснабжения и водоотведения</a:t>
              </a:r>
            </a:p>
          </p:txBody>
        </p:sp>
        <p:sp>
          <p:nvSpPr>
            <p:cNvPr id="23" name="Скругленный прямоугольник 4"/>
            <p:cNvSpPr/>
            <p:nvPr/>
          </p:nvSpPr>
          <p:spPr>
            <a:xfrm>
              <a:off x="92081" y="1321432"/>
              <a:ext cx="6003919" cy="8438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48590" tIns="148590" rIns="148590" bIns="148590" spcCol="1270" anchor="ctr"/>
            <a:lstStyle/>
            <a:p>
              <a:pPr defTabSz="1733159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ru-RU" sz="3900">
                <a:solidFill>
                  <a:prstClr val="white"/>
                </a:solidFill>
              </a:endParaRPr>
            </a:p>
          </p:txBody>
        </p:sp>
      </p:grpSp>
      <p:sp>
        <p:nvSpPr>
          <p:cNvPr id="5128" name="TextBox 25"/>
          <p:cNvSpPr txBox="1">
            <a:spLocks noChangeArrowheads="1"/>
          </p:cNvSpPr>
          <p:nvPr/>
        </p:nvSpPr>
        <p:spPr bwMode="auto">
          <a:xfrm>
            <a:off x="3059832" y="116632"/>
            <a:ext cx="6094122" cy="1077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0" tIns="45710" rIns="91420" bIns="4571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defTabSz="71295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инвестиционной программы</a:t>
            </a:r>
            <a:endParaRPr lang="ru-RU" alt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29" name="Группа 23"/>
          <p:cNvGrpSpPr>
            <a:grpSpLocks/>
          </p:cNvGrpSpPr>
          <p:nvPr/>
        </p:nvGrpSpPr>
        <p:grpSpPr bwMode="auto">
          <a:xfrm>
            <a:off x="408976" y="3721531"/>
            <a:ext cx="8526228" cy="931604"/>
            <a:chOff x="-121165" y="3294846"/>
            <a:chExt cx="6122721" cy="1640206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-121165" y="3717606"/>
              <a:ext cx="6122721" cy="1217446"/>
            </a:xfrm>
            <a:prstGeom prst="roundRect">
              <a:avLst/>
            </a:prstGeom>
            <a:solidFill>
              <a:srgbClr val="92D050">
                <a:alpha val="65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defTabSz="712958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объем финансовых потребностей с указанием источников финансирования и план финансирования мероприятий на период реализации инвестиционной программы</a:t>
              </a:r>
            </a:p>
          </p:txBody>
        </p:sp>
        <p:sp>
          <p:nvSpPr>
            <p:cNvPr id="27" name="Скругленный прямоугольник 4"/>
            <p:cNvSpPr/>
            <p:nvPr/>
          </p:nvSpPr>
          <p:spPr>
            <a:xfrm>
              <a:off x="-52893" y="3294846"/>
              <a:ext cx="6004604" cy="8455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48590" tIns="148590" rIns="148590" bIns="148590" spcCol="1270" anchor="ctr"/>
            <a:lstStyle/>
            <a:p>
              <a:pPr defTabSz="1733159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ru-RU" sz="3900">
                <a:solidFill>
                  <a:prstClr val="white"/>
                </a:solidFill>
              </a:endParaRPr>
            </a:p>
          </p:txBody>
        </p:sp>
      </p:grpSp>
      <p:pic>
        <p:nvPicPr>
          <p:cNvPr id="24" name="Рисунок 23" descr="гер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Прямоугольник 25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EB9194-CB4A-47CE-9B7B-9524D8BAB5D6}" type="slidenum">
              <a:rPr lang="ru-RU" smtClean="0">
                <a:solidFill>
                  <a:schemeClr val="bg1">
                    <a:lumMod val="65000"/>
                  </a:schemeClr>
                </a:solidFill>
              </a:rPr>
              <a:pPr>
                <a:defRPr/>
              </a:pPr>
              <a:t>37</a:t>
            </a:fld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557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5100675" y="2110330"/>
            <a:ext cx="3122598" cy="835920"/>
          </a:xfrm>
          <a:prstGeom prst="roundRect">
            <a:avLst/>
          </a:prstGeom>
          <a:solidFill>
            <a:schemeClr val="accent3">
              <a:lumMod val="75000"/>
              <a:alpha val="5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Нетарифные источники финансирования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25159" y="2651400"/>
            <a:ext cx="1846318" cy="5702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65774" y="2100600"/>
            <a:ext cx="3096344" cy="835920"/>
          </a:xfrm>
          <a:prstGeom prst="roundRect">
            <a:avLst/>
          </a:prstGeom>
          <a:solidFill>
            <a:schemeClr val="accent3">
              <a:lumMod val="75000"/>
              <a:alpha val="5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Тарифные источники финансирования</a:t>
            </a:r>
          </a:p>
        </p:txBody>
      </p:sp>
      <p:sp>
        <p:nvSpPr>
          <p:cNvPr id="6149" name="TextBox 42"/>
          <p:cNvSpPr txBox="1">
            <a:spLocks noChangeArrowheads="1"/>
          </p:cNvSpPr>
          <p:nvPr/>
        </p:nvSpPr>
        <p:spPr bwMode="auto">
          <a:xfrm>
            <a:off x="107504" y="980728"/>
            <a:ext cx="8928992" cy="1056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1288" tIns="35644" rIns="71288" bIns="356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71295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Источники </a:t>
            </a:r>
            <a:endParaRPr lang="ru-RU" altLang="ru-RU" sz="32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defTabSz="71295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финансирования инвестиционной </a:t>
            </a:r>
            <a:r>
              <a:rPr lang="ru-RU" altLang="ru-RU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программы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412972" y="3360760"/>
            <a:ext cx="2669375" cy="83592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амортизация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412972" y="4365104"/>
            <a:ext cx="2669375" cy="1575275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прибыль на развитие</a:t>
            </a:r>
          </a:p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(не может повышать 7% от суммы расходов включаемых в НВВ) 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343020" y="5773750"/>
            <a:ext cx="2738901" cy="72576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привлеченные средства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343020" y="5013176"/>
            <a:ext cx="2738901" cy="67392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бюджетные средства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339766" y="3345048"/>
            <a:ext cx="2742155" cy="785111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средства, полученные за счет платы за подключение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343020" y="4229989"/>
            <a:ext cx="2738901" cy="72468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прочие собственные средства</a:t>
            </a:r>
          </a:p>
        </p:txBody>
      </p:sp>
      <p:pic>
        <p:nvPicPr>
          <p:cNvPr id="12" name="Рисунок 11" descr="гер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Стрелка вниз 1"/>
          <p:cNvSpPr/>
          <p:nvPr/>
        </p:nvSpPr>
        <p:spPr>
          <a:xfrm>
            <a:off x="2209890" y="2946250"/>
            <a:ext cx="1008112" cy="276088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208414" y="2946250"/>
            <a:ext cx="1008112" cy="276088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EB9194-CB4A-47CE-9B7B-9524D8BAB5D6}" type="slidenum">
              <a:rPr lang="ru-RU" smtClean="0">
                <a:solidFill>
                  <a:schemeClr val="bg1">
                    <a:lumMod val="65000"/>
                  </a:schemeClr>
                </a:solidFill>
              </a:rPr>
              <a:pPr>
                <a:defRPr/>
              </a:pPr>
              <a:t>38</a:t>
            </a:fld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098568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47773" y="2492896"/>
            <a:ext cx="7884667" cy="648072"/>
          </a:xfrm>
          <a:prstGeom prst="roundRect">
            <a:avLst/>
          </a:prstGeom>
          <a:solidFill>
            <a:schemeClr val="accent3">
              <a:lumMod val="60000"/>
              <a:lumOff val="40000"/>
              <a:alpha val="6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отсутствие программы в области энергосбережения и повышения энергетической эффективности организации</a:t>
            </a:r>
          </a:p>
        </p:txBody>
      </p:sp>
      <p:sp>
        <p:nvSpPr>
          <p:cNvPr id="7171" name="TextBox 7"/>
          <p:cNvSpPr txBox="1">
            <a:spLocks noChangeArrowheads="1"/>
          </p:cNvSpPr>
          <p:nvPr/>
        </p:nvSpPr>
        <p:spPr bwMode="auto">
          <a:xfrm>
            <a:off x="19617" y="935732"/>
            <a:ext cx="8856983" cy="156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0" tIns="45710" rIns="91420" bIns="4571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71295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ошибки и </a:t>
            </a:r>
            <a:endParaRPr lang="ru-RU" altLang="ru-RU" sz="32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defTabSz="71295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недостатки при </a:t>
            </a:r>
            <a:r>
              <a:rPr lang="ru-RU" altLang="ru-RU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формировании и </a:t>
            </a:r>
            <a:r>
              <a:rPr lang="ru-RU" altLang="ru-RU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согласовании инвестиционных программ</a:t>
            </a:r>
            <a:endParaRPr lang="ru-RU" altLang="ru-RU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7774" y="3284984"/>
            <a:ext cx="7884666" cy="648072"/>
          </a:xfrm>
          <a:prstGeom prst="roundRect">
            <a:avLst/>
          </a:prstGeom>
          <a:solidFill>
            <a:schemeClr val="accent3">
              <a:lumMod val="60000"/>
              <a:lumOff val="40000"/>
              <a:alpha val="6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включение мероприятий по капитальному ремонту объектов вместо реконструкции, строительства и модернизации объектов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7774" y="4077072"/>
            <a:ext cx="7884665" cy="648072"/>
          </a:xfrm>
          <a:prstGeom prst="roundRect">
            <a:avLst/>
          </a:prstGeom>
          <a:solidFill>
            <a:schemeClr val="accent3">
              <a:lumMod val="60000"/>
              <a:lumOff val="40000"/>
              <a:alpha val="6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отсутствие обоснования гарантированности привлечения не тарифных</a:t>
            </a:r>
          </a:p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 в том числе заемных и бюджетных) источников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7774" y="4869160"/>
            <a:ext cx="7884665" cy="648072"/>
          </a:xfrm>
          <a:prstGeom prst="roundRect">
            <a:avLst/>
          </a:prstGeom>
          <a:solidFill>
            <a:schemeClr val="accent3">
              <a:lumMod val="60000"/>
              <a:lumOff val="40000"/>
              <a:alpha val="6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некорректно сформированная калькуляция  затрат</a:t>
            </a:r>
          </a:p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(данные отличаются от производственной программы)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7774" y="5661248"/>
            <a:ext cx="7884665" cy="720080"/>
          </a:xfrm>
          <a:prstGeom prst="roundRect">
            <a:avLst/>
          </a:prstGeom>
          <a:solidFill>
            <a:schemeClr val="accent3">
              <a:lumMod val="60000"/>
              <a:lumOff val="40000"/>
              <a:alpha val="6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отсутствие расчета тарифных последствий реализации инвестиционной программы(некорректно составленный)</a:t>
            </a:r>
          </a:p>
        </p:txBody>
      </p:sp>
      <p:pic>
        <p:nvPicPr>
          <p:cNvPr id="9" name="Рисунок 8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553872" y="6245641"/>
            <a:ext cx="2266600" cy="476280"/>
          </a:xfrm>
        </p:spPr>
        <p:txBody>
          <a:bodyPr/>
          <a:lstStyle/>
          <a:p>
            <a:pPr>
              <a:defRPr/>
            </a:pPr>
            <a:fld id="{CEEB9194-CB4A-47CE-9B7B-9524D8BAB5D6}" type="slidenum">
              <a:rPr lang="ru-RU" smtClean="0">
                <a:solidFill>
                  <a:schemeClr val="bg1">
                    <a:lumMod val="65000"/>
                  </a:schemeClr>
                </a:solidFill>
              </a:rPr>
              <a:pPr>
                <a:defRPr/>
              </a:pPr>
              <a:t>39</a:t>
            </a:fld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62679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5040560"/>
          </a:xfrm>
        </p:spPr>
        <p:txBody>
          <a:bodyPr>
            <a:normAutofit/>
          </a:bodyPr>
          <a:lstStyle/>
          <a:p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Выступающий:</a:t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начальник отдела регулирования тарифов в области теплоснабжения </a:t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Елена Вадимовна Мартынова</a:t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«Особенности тарифного регулирования в области теплоснабжения»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pic>
        <p:nvPicPr>
          <p:cNvPr id="3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13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8784976" cy="5472608"/>
          </a:xfrm>
        </p:spPr>
        <p:txBody>
          <a:bodyPr>
            <a:normAutofit fontScale="90000"/>
          </a:bodyPr>
          <a:lstStyle/>
          <a:p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Выступающий:</a:t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Начальник отдела </a:t>
            </a: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регулирования и контроля платы за технологическое присоединение</a:t>
            </a:r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Ильвира</a:t>
            </a:r>
            <a:r>
              <a:rPr lang="ru-RU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1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Хамидовна</a:t>
            </a:r>
            <a:r>
              <a:rPr lang="ru-RU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1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Шакирзянова</a:t>
            </a:r>
            <a: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«Тарифы на подключение к централизованным системам водоснабжения, водоотведения и теплоснабжения»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pic>
        <p:nvPicPr>
          <p:cNvPr id="3" name="Рисунок 2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45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400657" y="29344"/>
            <a:ext cx="8229600" cy="73536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defRPr/>
            </a:pPr>
            <a:endParaRPr lang="ru-RU" sz="2400" b="1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0" y="771310"/>
            <a:ext cx="7839841" cy="1217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r>
              <a:rPr lang="ru-RU" sz="2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Нормативные документы для </a:t>
            </a:r>
            <a:endParaRPr lang="ru-RU" sz="2800" b="1" dirty="0" smtClean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defTabSz="914400"/>
            <a:r>
              <a:rPr lang="ru-RU" sz="28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расчета тарифов </a:t>
            </a:r>
            <a:r>
              <a:rPr lang="ru-RU" sz="2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подключение к системам водоснабжения и водоотведения</a:t>
            </a:r>
          </a:p>
        </p:txBody>
      </p:sp>
      <p:sp>
        <p:nvSpPr>
          <p:cNvPr id="27" name="Номер слайда 1"/>
          <p:cNvSpPr txBox="1">
            <a:spLocks/>
          </p:cNvSpPr>
          <p:nvPr/>
        </p:nvSpPr>
        <p:spPr>
          <a:xfrm>
            <a:off x="6620602" y="6343258"/>
            <a:ext cx="2271878" cy="476250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ru-RU" dirty="0">
              <a:solidFill>
                <a:srgbClr val="29A744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988840"/>
            <a:ext cx="8856984" cy="2408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914400">
              <a:buFontTx/>
              <a:buChar char="-"/>
            </a:pPr>
            <a:r>
              <a:rPr lang="ru-RU" sz="2000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Основы ценообразования в сфере водоснабжения и водоотведения,</a:t>
            </a:r>
          </a:p>
          <a:p>
            <a:pPr defTabSz="914400"/>
            <a:r>
              <a:rPr lang="ru-RU" sz="2000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утвержденные  с постановлением Правительства Российской Федерации от 13.05.2013 № 406.</a:t>
            </a:r>
          </a:p>
          <a:p>
            <a:pPr defTabSz="914400"/>
            <a:endParaRPr lang="ru-RU" sz="1050" dirty="0">
              <a:solidFill>
                <a:srgbClr val="000000"/>
              </a:solidFill>
              <a:latin typeface="Sylfaen" pitchFamily="18" charset="0"/>
              <a:cs typeface="Times New Roman" pitchFamily="18" charset="0"/>
            </a:endParaRPr>
          </a:p>
          <a:p>
            <a:pPr defTabSz="914400"/>
            <a:r>
              <a:rPr lang="ru-RU" sz="2000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-    Методическими указаниями по расчету регулируемых тарифов в сфере           водоснабжения и водоотведения, утвержденными Приказом ФСТ России от 27.12.2013 №1746-э.</a:t>
            </a:r>
          </a:p>
          <a:p>
            <a:pPr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107504" y="4030855"/>
            <a:ext cx="8856984" cy="23649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ru-RU" sz="20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Плата за подключение к системам водоснабжения и водоотведения </a:t>
            </a:r>
          </a:p>
          <a:p>
            <a:pPr algn="ctr" defTabSz="914400"/>
            <a:r>
              <a:rPr lang="ru-RU" sz="20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рассчитывается двумя способами:</a:t>
            </a:r>
          </a:p>
          <a:p>
            <a:pPr marL="457200" indent="-457200" algn="just" defTabSz="914400">
              <a:buFontTx/>
              <a:buAutoNum type="arabicParenR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если присоединяемая нагрузка заявител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я свыше 10 м</a:t>
            </a:r>
            <a:r>
              <a:rPr lang="ru-RU" sz="2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/ч, то плата </a:t>
            </a:r>
          </a:p>
          <a:p>
            <a:pPr algn="just" defTabSz="91440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рассчитывается в индивидуальном порядке для каждого заявителя.</a:t>
            </a:r>
          </a:p>
          <a:p>
            <a:pPr algn="just" defTabSz="91440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 если присоединяемая нагрузка заявителя до 10 м</a:t>
            </a:r>
            <a:r>
              <a:rPr lang="ru-RU" sz="2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/ч, то плата </a:t>
            </a:r>
          </a:p>
          <a:p>
            <a:pPr algn="just" defTabSz="91440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рассчитывается по ставкам платы на подключение. Ставки платы  </a:t>
            </a:r>
          </a:p>
          <a:p>
            <a:pPr algn="just" defTabSz="91440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устанавливаются на 1 год.</a:t>
            </a:r>
          </a:p>
        </p:txBody>
      </p:sp>
      <p:pic>
        <p:nvPicPr>
          <p:cNvPr id="7" name="Рисунок 6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343259"/>
            <a:ext cx="2133600" cy="378216"/>
          </a:xfrm>
        </p:spPr>
        <p:txBody>
          <a:bodyPr/>
          <a:lstStyle/>
          <a:p>
            <a:fld id="{67737856-10F4-4BA8-91C4-C1D2FAD0AC65}" type="slidenum">
              <a:rPr lang="ru-RU" smtClean="0">
                <a:solidFill>
                  <a:schemeClr val="bg1">
                    <a:lumMod val="65000"/>
                  </a:schemeClr>
                </a:solidFill>
              </a:rPr>
              <a:pPr/>
              <a:t>41</a:t>
            </a:fld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422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400657" y="29344"/>
            <a:ext cx="8229600" cy="73536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defRPr/>
            </a:pPr>
            <a:endParaRPr lang="ru-RU" sz="2400" b="1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-1" y="829140"/>
            <a:ext cx="8199881" cy="1217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r>
              <a:rPr lang="ru-RU" sz="2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Нормативные документы для </a:t>
            </a:r>
            <a:endParaRPr lang="ru-RU" sz="2800" b="1" dirty="0" smtClean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defTabSz="914400"/>
            <a:r>
              <a:rPr lang="ru-RU" sz="28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расчета </a:t>
            </a:r>
            <a:r>
              <a:rPr lang="ru-RU" sz="2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тарифов на подключение к </a:t>
            </a:r>
            <a:r>
              <a:rPr lang="ru-RU" sz="28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системе теплоснабжения</a:t>
            </a:r>
            <a:endParaRPr lang="ru-RU" sz="2800" b="1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1"/>
          <p:cNvSpPr txBox="1">
            <a:spLocks/>
          </p:cNvSpPr>
          <p:nvPr/>
        </p:nvSpPr>
        <p:spPr>
          <a:xfrm>
            <a:off x="6790789" y="6218458"/>
            <a:ext cx="2271878" cy="476250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ru-RU" dirty="0">
              <a:solidFill>
                <a:srgbClr val="29A744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179512" y="3717033"/>
            <a:ext cx="8856984" cy="290525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Плата за подключение к системам теплоснабжения  рассчитывается </a:t>
            </a:r>
          </a:p>
          <a:p>
            <a:pPr algn="ctr" defTabSz="914400"/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тремя способами:</a:t>
            </a:r>
          </a:p>
          <a:p>
            <a:pPr marL="342900" indent="-342900" defTabSz="914400">
              <a:buFontTx/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для заявителей с присоединяемой нагрузкой до 0,1 Гкал/час, плата </a:t>
            </a:r>
          </a:p>
          <a:p>
            <a:pPr defTabSz="914400"/>
            <a:r>
              <a:rPr lang="ru-RU" dirty="0">
                <a:latin typeface="Times New Roman" pitchFamily="18" charset="0"/>
                <a:cs typeface="Times New Roman" pitchFamily="18" charset="0"/>
              </a:rPr>
              <a:t>составляет  550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defTabSz="914400"/>
            <a:r>
              <a:rPr lang="ru-RU" dirty="0">
                <a:latin typeface="Times New Roman" pitchFamily="18" charset="0"/>
                <a:cs typeface="Times New Roman" pitchFamily="18" charset="0"/>
              </a:rPr>
              <a:t>2) если подключаемая тепловая нагрузка заявителя более 1,5 Гкал/час при </a:t>
            </a:r>
          </a:p>
          <a:p>
            <a:pPr defTabSz="914400"/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отсутствии технической возможности, плата определяется </a:t>
            </a:r>
          </a:p>
          <a:p>
            <a:pPr defTabSz="914400"/>
            <a:r>
              <a:rPr lang="ru-RU" dirty="0">
                <a:latin typeface="Times New Roman" pitchFamily="18" charset="0"/>
                <a:cs typeface="Times New Roman" pitchFamily="18" charset="0"/>
              </a:rPr>
              <a:t>в индивидуальном порядке; </a:t>
            </a:r>
          </a:p>
          <a:p>
            <a:pPr defTabSz="914400"/>
            <a:r>
              <a:rPr lang="ru-RU" dirty="0">
                <a:latin typeface="Times New Roman" pitchFamily="18" charset="0"/>
                <a:cs typeface="Times New Roman" pitchFamily="18" charset="0"/>
              </a:rPr>
              <a:t>3) если подключаемая тепловая нагрузка заявителя от 0,1 Гкал/час до 1,5 Гкал/час, </a:t>
            </a:r>
          </a:p>
          <a:p>
            <a:pPr defTabSz="914400"/>
            <a:r>
              <a:rPr lang="ru-RU" dirty="0">
                <a:latin typeface="Times New Roman" pitchFamily="18" charset="0"/>
                <a:cs typeface="Times New Roman" pitchFamily="18" charset="0"/>
              </a:rPr>
              <a:t>и более 1,5 Гкал/час при наличии технической возможности подключения , </a:t>
            </a:r>
          </a:p>
          <a:p>
            <a:pPr defTabSz="914400"/>
            <a:r>
              <a:rPr lang="ru-RU" dirty="0">
                <a:latin typeface="Times New Roman" pitchFamily="18" charset="0"/>
                <a:cs typeface="Times New Roman" pitchFamily="18" charset="0"/>
              </a:rPr>
              <a:t>плата рассчитывается по ставкам платы, утвержденным на 1 год.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7504" y="2006223"/>
            <a:ext cx="892899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ru-RU" sz="2000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- Основы ценообразования в сфере теплоснабжения, утвержденные постановлением Правительства Российской Федерации от 22.10.2012 №1075.</a:t>
            </a:r>
          </a:p>
          <a:p>
            <a:pPr defTabSz="914400"/>
            <a:endParaRPr lang="ru-RU" sz="1000" dirty="0">
              <a:solidFill>
                <a:srgbClr val="000000"/>
              </a:solidFill>
              <a:latin typeface="Sylfaen" pitchFamily="18" charset="0"/>
              <a:cs typeface="Times New Roman" pitchFamily="18" charset="0"/>
            </a:endParaRPr>
          </a:p>
          <a:p>
            <a:pPr defTabSz="914400"/>
            <a:r>
              <a:rPr lang="ru-RU" sz="2000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- Методическими указаниями по расчету регулируемых цен (тарифов) в сфере теплоснабжения, утвержденными Приказом ФСТ России от 13.06.2013 №760-э.  </a:t>
            </a:r>
          </a:p>
        </p:txBody>
      </p:sp>
      <p:pic>
        <p:nvPicPr>
          <p:cNvPr id="7" name="Рисунок 6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868144" y="6510052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7856-10F4-4BA8-91C4-C1D2FAD0AC65}" type="slidenum">
              <a:rPr lang="ru-RU" smtClean="0">
                <a:solidFill>
                  <a:schemeClr val="bg1">
                    <a:lumMod val="65000"/>
                  </a:schemeClr>
                </a:solidFill>
              </a:rPr>
              <a:pPr/>
              <a:t>42</a:t>
            </a:fld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98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 bwMode="auto">
          <a:xfrm>
            <a:off x="-108520" y="764704"/>
            <a:ext cx="9036496" cy="1296144"/>
          </a:xfrm>
          <a:prstGeom prst="round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Основные документы, необходимые </a:t>
            </a:r>
            <a:endParaRPr lang="ru-RU" sz="2400" b="1" dirty="0" smtClean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для </a:t>
            </a:r>
            <a:r>
              <a:rPr lang="ru-RU" sz="2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расчета тарифов </a:t>
            </a:r>
            <a:r>
              <a:rPr lang="ru-RU" sz="24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на </a:t>
            </a:r>
            <a:r>
              <a:rPr lang="ru-RU" sz="2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подключение к системам водоснабжения, </a:t>
            </a:r>
            <a:endParaRPr lang="ru-RU" sz="2400" b="1" dirty="0" smtClean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водоотведения и </a:t>
            </a:r>
            <a:r>
              <a:rPr lang="ru-RU" sz="24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теплоснабжения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504" y="2043805"/>
            <a:ext cx="892899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400"/>
            <a:r>
              <a:rPr lang="ru-RU" sz="2000" dirty="0" smtClean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1. Перечень </a:t>
            </a:r>
            <a:r>
              <a:rPr lang="ru-RU" sz="2000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заявителей, планируемых к подключению </a:t>
            </a:r>
            <a:r>
              <a:rPr lang="ru-RU" sz="2000" dirty="0" smtClean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на период регулирования </a:t>
            </a:r>
            <a:r>
              <a:rPr lang="ru-RU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(согласно планам комплексного развития, инвестиционным программам, выданным техническим условиям по заявкам заявителей, либо по анализу фактических подключений за предыдущий период). </a:t>
            </a:r>
          </a:p>
          <a:p>
            <a:pPr algn="just" defTabSz="914400"/>
            <a:r>
              <a:rPr lang="ru-RU" dirty="0" smtClean="0">
                <a:solidFill>
                  <a:srgbClr val="000000"/>
                </a:solidFill>
                <a:latin typeface="Sylfaen" pitchFamily="18" charset="0"/>
              </a:rPr>
              <a:t>2.    С</a:t>
            </a:r>
            <a:r>
              <a:rPr lang="ru-RU" sz="2000" dirty="0" smtClean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метная </a:t>
            </a:r>
            <a:r>
              <a:rPr lang="ru-RU" sz="2000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документация на строительство сетей от существующих    сетей </a:t>
            </a:r>
            <a:r>
              <a:rPr lang="ru-RU" sz="2000" dirty="0" smtClean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 до </a:t>
            </a:r>
            <a:r>
              <a:rPr lang="ru-RU" sz="2000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точки подключения заявителя, схемы подключения   </a:t>
            </a:r>
            <a:r>
              <a:rPr lang="ru-RU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(проектно-сметная </a:t>
            </a:r>
            <a:r>
              <a:rPr lang="ru-RU" dirty="0" smtClean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   документация </a:t>
            </a:r>
            <a:r>
              <a:rPr lang="ru-RU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при наличии</a:t>
            </a:r>
            <a:r>
              <a:rPr lang="ru-RU" dirty="0" smtClean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).</a:t>
            </a:r>
          </a:p>
          <a:p>
            <a:pPr algn="just" defTabSz="914400"/>
            <a:r>
              <a:rPr lang="ru-RU" sz="2000" dirty="0" smtClean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3.    Расчет трудозатрат персонала, задействованного в подключении,    должностные </a:t>
            </a:r>
            <a:r>
              <a:rPr lang="ru-RU" sz="2000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инструкции, расчет стоимости эксплуатации </a:t>
            </a:r>
            <a:r>
              <a:rPr lang="ru-RU" sz="2000" dirty="0" smtClean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автомобиля </a:t>
            </a:r>
            <a:r>
              <a:rPr lang="ru-RU" sz="2000" dirty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и пр</a:t>
            </a:r>
            <a:r>
              <a:rPr lang="ru-RU" sz="2000" dirty="0" smtClean="0">
                <a:solidFill>
                  <a:srgbClr val="000000"/>
                </a:solidFill>
                <a:latin typeface="Sylfaen" pitchFamily="18" charset="0"/>
                <a:cs typeface="Times New Roman" pitchFamily="18" charset="0"/>
              </a:rPr>
              <a:t>.</a:t>
            </a:r>
          </a:p>
          <a:p>
            <a:pPr algn="just" defTabSz="914400"/>
            <a:endParaRPr lang="ru-RU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 bwMode="auto">
          <a:xfrm>
            <a:off x="107504" y="4941168"/>
            <a:ext cx="8928992" cy="1296144"/>
          </a:xfrm>
          <a:prstGeom prst="roundRect">
            <a:avLst/>
          </a:prstGeom>
          <a:solidFill>
            <a:schemeClr val="accent5">
              <a:lumMod val="9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>
                <a:solidFill>
                  <a:srgbClr val="002060"/>
                </a:solidFill>
                <a:latin typeface="Times New Roman" pitchFamily="18" charset="0"/>
              </a:rPr>
              <a:t>Полный перечень необходимых документов и формы для расчета тарифов,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>
                <a:solidFill>
                  <a:srgbClr val="002060"/>
                </a:solidFill>
                <a:latin typeface="Times New Roman" pitchFamily="18" charset="0"/>
              </a:rPr>
              <a:t>размещены на сайте Госкомитета в разделе «Документы» -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>
                <a:solidFill>
                  <a:srgbClr val="002060"/>
                </a:solidFill>
                <a:latin typeface="Times New Roman" pitchFamily="18" charset="0"/>
              </a:rPr>
              <a:t>«Регулируемым организациям» - «Технологическое присоединение».</a:t>
            </a:r>
          </a:p>
        </p:txBody>
      </p:sp>
      <p:pic>
        <p:nvPicPr>
          <p:cNvPr id="6" name="Рисунок 5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7856-10F4-4BA8-91C4-C1D2FAD0AC65}" type="slidenum">
              <a:rPr lang="ru-RU" smtClean="0">
                <a:solidFill>
                  <a:schemeClr val="bg1">
                    <a:lumMod val="65000"/>
                  </a:schemeClr>
                </a:solidFill>
              </a:rPr>
              <a:pPr/>
              <a:t>43</a:t>
            </a:fld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67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 bwMode="auto">
          <a:xfrm>
            <a:off x="402348" y="2801916"/>
            <a:ext cx="3726418" cy="509265"/>
          </a:xfrm>
          <a:prstGeom prst="rect">
            <a:avLst/>
          </a:prstGeom>
          <a:ln>
            <a:headEnd type="none" w="sm" len="sm"/>
            <a:tailEnd type="none" w="sm" len="sm"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</a:rPr>
              <a:t>ООО «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</a:rPr>
              <a:t>Челныводоканал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</a:rPr>
              <a:t>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09" y="3360525"/>
            <a:ext cx="3854692" cy="56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9546" y="4953091"/>
            <a:ext cx="3194050" cy="841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227" y="4121369"/>
            <a:ext cx="3194050" cy="8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227" y="3275020"/>
            <a:ext cx="3194050" cy="866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271" y="2412501"/>
            <a:ext cx="3194050" cy="914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08" y="2162528"/>
            <a:ext cx="3854692" cy="630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43" y="5344941"/>
            <a:ext cx="3998106" cy="489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08" y="4696397"/>
            <a:ext cx="3985941" cy="634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09844" y="2230218"/>
            <a:ext cx="33082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МУП «Водоканал»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2348" y="3444190"/>
            <a:ext cx="38220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ОАО «ВК и ЭХ» г. Нижнекамск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7723" y="4813618"/>
            <a:ext cx="40116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ОАО «Альметьевск –Водоканал»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10736" y="5344941"/>
            <a:ext cx="33153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ООО «Уруссу – Водоканал»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84965" y="2656439"/>
            <a:ext cx="21386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ОАО «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Казэнерго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51759" y="3290302"/>
            <a:ext cx="26096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ОАО «Генерирующая </a:t>
            </a:r>
          </a:p>
          <a:p>
            <a:pPr algn="ctr"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компания»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08477" y="4156230"/>
            <a:ext cx="26343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ОАО «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Альметьевские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тепловые сети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96429" y="4977007"/>
            <a:ext cx="29157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ОАО «ВК и ЭХ                г. Нижнекамск</a:t>
            </a:r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759729" y="-99392"/>
            <a:ext cx="8450633" cy="1008112"/>
          </a:xfrm>
          <a:prstGeom prst="roundRect">
            <a:avLst/>
          </a:prstGeom>
          <a:noFill/>
          <a:ln>
            <a:noFill/>
            <a:headEnd type="none" w="sm" len="sm"/>
            <a:tailEnd type="none" w="sm" len="sm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Организации, для которых Госкомитетом установлены </a:t>
            </a:r>
            <a:endParaRPr lang="ru-RU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тарифы на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подключение на 2015 год</a:t>
            </a: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531779" y="1014820"/>
            <a:ext cx="3464347" cy="8306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сфере водоснабжения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 водоотведения</a:t>
            </a:r>
          </a:p>
        </p:txBody>
      </p:sp>
      <p:sp>
        <p:nvSpPr>
          <p:cNvPr id="20" name="Прямоугольник 19"/>
          <p:cNvSpPr/>
          <p:nvPr/>
        </p:nvSpPr>
        <p:spPr bwMode="auto">
          <a:xfrm>
            <a:off x="5076056" y="1430146"/>
            <a:ext cx="3528392" cy="7323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сфере </a:t>
            </a:r>
            <a:endParaRPr lang="ru-RU" sz="2400" b="1" i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теплоснабжения</a:t>
            </a:r>
            <a:endParaRPr lang="ru-RU" sz="2400" b="1" i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 bwMode="auto">
          <a:xfrm>
            <a:off x="506358" y="3931072"/>
            <a:ext cx="3458927" cy="65341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Подали заявление </a:t>
            </a:r>
            <a:endParaRPr lang="ru-RU" sz="2000" b="1" u="sng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в </a:t>
            </a:r>
            <a:r>
              <a:rPr lang="ru-RU" sz="2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Госкомитет</a:t>
            </a:r>
          </a:p>
        </p:txBody>
      </p:sp>
      <p:pic>
        <p:nvPicPr>
          <p:cNvPr id="2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09" y="5834622"/>
            <a:ext cx="3985940" cy="590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8809" y="5929659"/>
            <a:ext cx="3923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ООО «Водоканал» г. Лениногорск</a:t>
            </a:r>
          </a:p>
        </p:txBody>
      </p:sp>
      <p:pic>
        <p:nvPicPr>
          <p:cNvPr id="27" name="Рисунок 26" descr="гер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Стрелка вниз 6"/>
          <p:cNvSpPr/>
          <p:nvPr/>
        </p:nvSpPr>
        <p:spPr bwMode="auto">
          <a:xfrm>
            <a:off x="6444208" y="2162528"/>
            <a:ext cx="1008112" cy="249973"/>
          </a:xfrm>
          <a:prstGeom prst="downArrow">
            <a:avLst/>
          </a:prstGeom>
          <a:solidFill>
            <a:srgbClr val="0070C0"/>
          </a:solidFill>
          <a:ln w="12700" cap="sq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Стрелка вниз 28"/>
          <p:cNvSpPr/>
          <p:nvPr/>
        </p:nvSpPr>
        <p:spPr bwMode="auto">
          <a:xfrm>
            <a:off x="1759896" y="1845472"/>
            <a:ext cx="1008112" cy="249973"/>
          </a:xfrm>
          <a:prstGeom prst="downArrow">
            <a:avLst/>
          </a:prstGeom>
          <a:solidFill>
            <a:srgbClr val="0070C0"/>
          </a:solidFill>
          <a:ln w="12700" cap="sq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7856-10F4-4BA8-91C4-C1D2FAD0AC65}" type="slidenum">
              <a:rPr lang="ru-RU" smtClean="0">
                <a:solidFill>
                  <a:schemeClr val="bg1">
                    <a:lumMod val="65000"/>
                  </a:schemeClr>
                </a:solidFill>
              </a:rPr>
              <a:pPr/>
              <a:t>44</a:t>
            </a:fld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67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 bwMode="auto">
          <a:xfrm>
            <a:off x="107503" y="1052736"/>
            <a:ext cx="8880043" cy="1224136"/>
          </a:xfrm>
          <a:prstGeom prst="roundRect">
            <a:avLst/>
          </a:prstGeom>
          <a:noFill/>
          <a:ln>
            <a:noFill/>
            <a:headEnd type="none" w="sm" len="sm"/>
            <a:tailEnd type="none" w="sm" len="sm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Административная ответственность 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ч.2 ст.14.6 Кодекса Российской Федерации 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 административных правонарушениях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2420888"/>
            <a:ext cx="8585986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400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ylfaen" pitchFamily="18" charset="0"/>
              </a:rPr>
              <a:t>	Нарушение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Sylfaen" pitchFamily="18" charset="0"/>
              </a:rPr>
              <a:t>установленного порядка ценообразования, а именно:  взимание неутвержденной в установленном законодательством порядке платы за подключение (технологическое присоединение) к централизованной системе холодного водоснабжения и (или) водоотведения, а также взимание иных платежей, связанных с подключением (технологическим присоединением)  влечет административную ответственность с наложением административного штрафа на должностных лиц -  50 000 рублей или дисквалификацию на срок до трех лет, на юридических лиц – 100 000 рублей.</a:t>
            </a:r>
          </a:p>
          <a:p>
            <a:pPr defTabSz="914400"/>
            <a:r>
              <a:rPr lang="ru-RU" dirty="0">
                <a:solidFill>
                  <a:srgbClr val="000000"/>
                </a:solidFill>
              </a:rPr>
              <a:t> </a:t>
            </a:r>
          </a:p>
        </p:txBody>
      </p:sp>
      <p:pic>
        <p:nvPicPr>
          <p:cNvPr id="6" name="Рисунок 5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345780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8707-81BA-47E2-8909-F8687B922E83}" type="slidenum">
              <a:rPr lang="ru-RU" smtClean="0">
                <a:solidFill>
                  <a:schemeClr val="bg1">
                    <a:lumMod val="65000"/>
                  </a:schemeClr>
                </a:solidFill>
              </a:rPr>
              <a:pPr/>
              <a:t>45</a:t>
            </a:fld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76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9557" y="1484784"/>
            <a:ext cx="784887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Отдел регулирования и контроля платы за технологическое </a:t>
            </a:r>
            <a:r>
              <a:rPr lang="ru-RU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присоединение</a:t>
            </a:r>
          </a:p>
          <a:p>
            <a:pPr algn="ctr" defTabSz="914400"/>
            <a:endParaRPr lang="ru-RU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r>
              <a:rPr lang="ru-RU" sz="54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Тел. 221-82-46, </a:t>
            </a:r>
            <a:endParaRPr lang="ru-RU" sz="5400" b="1" dirty="0" smtClean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r>
              <a:rPr lang="ru-RU" sz="5400" b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       221-82-47</a:t>
            </a:r>
            <a:endParaRPr lang="ru-RU" sz="5400" b="1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гер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7B38-3511-47D1-A1DB-74EB7E1417C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8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5472608"/>
          </a:xfrm>
        </p:spPr>
        <p:txBody>
          <a:bodyPr>
            <a:normAutofit/>
          </a:bodyPr>
          <a:lstStyle/>
          <a:p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Выступающий:</a:t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заместитель председателя Государственного комитета Республики Татарстан по тарифам </a:t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Лилия Петровна Борисова</a:t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«Предельные индексы платы граждан за коммунальные услуги»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pic>
        <p:nvPicPr>
          <p:cNvPr id="3" name="Рисунок 2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48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8693150" y="8294688"/>
            <a:ext cx="341313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1431" tIns="45716" rIns="91431" bIns="45716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 eaLnBrk="1" hangingPunct="1">
              <a:defRPr/>
            </a:pPr>
            <a:r>
              <a:rPr lang="ru-RU" sz="1200" b="1" dirty="0">
                <a:solidFill>
                  <a:prstClr val="black"/>
                </a:solidFill>
                <a:latin typeface="Century Gothic"/>
                <a:cs typeface="Times New Roman" pitchFamily="18" charset="0"/>
              </a:rPr>
              <a:t>18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58407" y="25805"/>
            <a:ext cx="5076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914400"/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Ограничение изменения платы граждан за коммунальные услуги 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178493" y="932928"/>
            <a:ext cx="8926957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9475" defTabSz="914400">
              <a:lnSpc>
                <a:spcPct val="120000"/>
              </a:lnSpc>
            </a:pPr>
            <a:r>
              <a:rPr lang="ru-RU" sz="1200" b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от 28.12.2013 № 417-ФЗ с 01.07.2014 введено </a:t>
            </a:r>
            <a:endParaRPr lang="en-US" sz="1200" b="1" dirty="0">
              <a:solidFill>
                <a:srgbClr val="99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9475" algn="just" defTabSz="914400">
              <a:lnSpc>
                <a:spcPct val="120000"/>
              </a:lnSpc>
            </a:pPr>
            <a:r>
              <a:rPr lang="ru-RU" sz="1200" b="1" dirty="0" smtClean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ограничение </a:t>
            </a:r>
            <a:r>
              <a:rPr lang="ru-RU" sz="1200" b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размера вносимой гражданами платы за коммунальные </a:t>
            </a:r>
            <a:endParaRPr lang="en-US" sz="1200" b="1" dirty="0" smtClean="0">
              <a:solidFill>
                <a:srgbClr val="99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9475" algn="just" defTabSz="914400">
              <a:lnSpc>
                <a:spcPct val="120000"/>
              </a:lnSpc>
            </a:pPr>
            <a:r>
              <a:rPr lang="ru-RU" sz="1200" b="1" dirty="0" smtClean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</a:t>
            </a:r>
            <a:r>
              <a:rPr lang="ru-RU" sz="1200" b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путем установления долгосрочных индексов (не менее 3-х лет). </a:t>
            </a:r>
            <a:endParaRPr lang="en-US" sz="1200" b="1" dirty="0" smtClean="0">
              <a:solidFill>
                <a:srgbClr val="99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9475" defTabSz="914400">
              <a:lnSpc>
                <a:spcPct val="120000"/>
              </a:lnSpc>
            </a:pPr>
            <a:r>
              <a:rPr lang="ru-RU" sz="1200" b="1" dirty="0" smtClean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200" b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</a:t>
            </a:r>
            <a:r>
              <a:rPr lang="ru-RU" sz="1200" b="1" dirty="0" smtClean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30.04.2014 №400 «Об </a:t>
            </a:r>
            <a:r>
              <a:rPr lang="ru-RU" sz="1200" b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основ формирования </a:t>
            </a:r>
            <a:endParaRPr lang="en-US" sz="1200" b="1" dirty="0" smtClean="0">
              <a:solidFill>
                <a:srgbClr val="99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79475" defTabSz="914400">
              <a:lnSpc>
                <a:spcPct val="120000"/>
              </a:lnSpc>
            </a:pPr>
            <a:r>
              <a:rPr lang="ru-RU" sz="1200" b="1" dirty="0" smtClean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индексов </a:t>
            </a:r>
            <a:r>
              <a:rPr lang="ru-RU" sz="1200" b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размера платы граждан за коммунальные услуги в Российской Федерации».</a:t>
            </a:r>
          </a:p>
          <a:p>
            <a:pPr indent="279475" defTabSz="914400">
              <a:lnSpc>
                <a:spcPct val="12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56675" y="2204863"/>
            <a:ext cx="2517168" cy="3518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Орган власти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673843" y="2204863"/>
            <a:ext cx="6189963" cy="34749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Основные полномочия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56675" y="2556702"/>
            <a:ext cx="2529330" cy="5488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уровень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673843" y="2552359"/>
            <a:ext cx="6189963" cy="5488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914314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Индексы в среднем по субъектам РФ (значение и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в виде формулы)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отклонение по субъектам РФ (значение)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55249" y="3105554"/>
            <a:ext cx="2518594" cy="11198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686005" y="3101212"/>
            <a:ext cx="6177802" cy="111987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 defTabSz="914314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Предельные (максимальные) индексы по субъектам (не более чем на величину отклонения по субъекту без согласования)</a:t>
            </a:r>
          </a:p>
          <a:p>
            <a:pPr marL="285750" indent="-285750" algn="just" defTabSz="914314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Пересмотр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предельных индексов в течении долгосрочного периода (в том числе, для реализации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инвестпрограмм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схем территориального развития).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55249" y="4221088"/>
            <a:ext cx="2532919" cy="7920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местного самоуправления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686005" y="4221088"/>
            <a:ext cx="6177802" cy="7920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 (представительным органом) превышения предельными  (максимальными) индексами установленных индексов по субъектам более, чем на величину отклонения по субъекту РФ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4185" y="4996390"/>
            <a:ext cx="8870303" cy="1869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9475" algn="just" defTabSz="914400">
              <a:lnSpc>
                <a:spcPct val="120000"/>
              </a:lnSpc>
            </a:pPr>
            <a:r>
              <a:rPr lang="ru-RU" sz="1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ограничения базируется на показателях инфляции (в том числе, изменение ценовых показателей на топливо), учитывает территориальные, климатические и иные особенности субъектов Российской Федерации</a:t>
            </a:r>
            <a:r>
              <a:rPr lang="ru-RU" sz="11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201930" algn="just"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solidFill>
                  <a:srgbClr val="993300"/>
                </a:solidFill>
                <a:latin typeface="Times New Roman"/>
                <a:ea typeface="Times New Roman"/>
                <a:cs typeface="Times New Roman"/>
              </a:rPr>
              <a:t>Для муниципальных образований Республики Татарстан индексы изменения размера вносимой гражданами платы за коммунальные услуги </a:t>
            </a:r>
            <a:r>
              <a:rPr lang="ru-RU" sz="1100" b="1" dirty="0" smtClean="0">
                <a:solidFill>
                  <a:srgbClr val="993300"/>
                </a:solidFill>
                <a:latin typeface="Times New Roman"/>
                <a:ea typeface="Times New Roman"/>
                <a:cs typeface="Times New Roman"/>
              </a:rPr>
              <a:t>установлены </a:t>
            </a:r>
            <a:r>
              <a:rPr lang="ru-RU" sz="1100" b="1" dirty="0">
                <a:solidFill>
                  <a:srgbClr val="993300"/>
                </a:solidFill>
                <a:latin typeface="Times New Roman"/>
                <a:ea typeface="Times New Roman"/>
                <a:cs typeface="Times New Roman"/>
              </a:rPr>
              <a:t>постановлением Кабинета Министров Республики Татарстан от 30.04.2014 г. № 283 и введены в действие с 1 июля 2014 года на срок 5 лет.</a:t>
            </a:r>
            <a:endParaRPr lang="ru-RU" sz="1050" b="1" dirty="0">
              <a:solidFill>
                <a:srgbClr val="993300"/>
              </a:solidFill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solidFill>
                  <a:srgbClr val="993300"/>
                </a:solidFill>
                <a:latin typeface="Times New Roman"/>
                <a:ea typeface="Times New Roman"/>
                <a:cs typeface="Times New Roman"/>
              </a:rPr>
              <a:t>Распоряжением Правительства Российской Федерации от 01.11.2014 № 2222-р установлены предельные индексы по субъектам Российской Федерации на 2015 год. Для Республики Татарстан предельный индекс на период с 1 июля 2015 года по 31 декабря 2015 года составляет 9,0%, с учетом предельно допустимого отклонения по отдельным муниципальным образованиям - 11,4%.</a:t>
            </a:r>
            <a:endParaRPr lang="ru-RU" sz="1050" b="1" dirty="0">
              <a:solidFill>
                <a:srgbClr val="993300"/>
              </a:solidFill>
              <a:latin typeface="Calibri"/>
              <a:ea typeface="Calibri"/>
              <a:cs typeface="Times New Roman"/>
            </a:endParaRPr>
          </a:p>
          <a:p>
            <a:pPr indent="279475" algn="just" defTabSz="914400">
              <a:lnSpc>
                <a:spcPct val="120000"/>
              </a:lnSpc>
            </a:pPr>
            <a:endParaRPr lang="ru-RU" sz="11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73821" y="6513728"/>
            <a:ext cx="2974643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defTabSz="914400">
              <a:defRPr/>
            </a:pPr>
            <a:r>
              <a:rPr lang="en-US" sz="2000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sz="2000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57219" y="6474250"/>
            <a:ext cx="514400" cy="365125"/>
          </a:xfrm>
        </p:spPr>
        <p:txBody>
          <a:bodyPr/>
          <a:lstStyle/>
          <a:p>
            <a:fld id="{EAA27B38-3511-47D1-A1DB-74EB7E1417C7}" type="slidenum">
              <a:rPr lang="ru-RU" smtClean="0">
                <a:solidFill>
                  <a:srgbClr val="1F497D"/>
                </a:solidFill>
              </a:rPr>
              <a:pPr/>
              <a:t>48</a:t>
            </a:fld>
            <a:endParaRPr lang="ru-RU" dirty="0">
              <a:solidFill>
                <a:srgbClr val="1F497D"/>
              </a:solidFill>
            </a:endParaRPr>
          </a:p>
        </p:txBody>
      </p:sp>
      <p:pic>
        <p:nvPicPr>
          <p:cNvPr id="18" name="Рисунок 17" descr="гер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744287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9" name="Номер слайда 11"/>
          <p:cNvSpPr txBox="1">
            <a:spLocks noGrp="1"/>
          </p:cNvSpPr>
          <p:nvPr/>
        </p:nvSpPr>
        <p:spPr bwMode="auto">
          <a:xfrm>
            <a:off x="7924800" y="6356351"/>
            <a:ext cx="7620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r">
              <a:defRPr/>
            </a:pPr>
            <a:endParaRPr lang="ru-RU" sz="1200" dirty="0">
              <a:solidFill>
                <a:srgbClr val="444D26">
                  <a:shade val="90000"/>
                </a:srgb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84401" y="-99391"/>
            <a:ext cx="4172824" cy="1200308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cs typeface="Times New Roman" pitchFamily="18" charset="0"/>
              </a:rPr>
              <a:t>     Предлагаемый механизм ограничения роста платы граждан</a:t>
            </a:r>
          </a:p>
        </p:txBody>
      </p:sp>
      <p:sp>
        <p:nvSpPr>
          <p:cNvPr id="14" name="AutoShape 3"/>
          <p:cNvSpPr>
            <a:spLocks/>
          </p:cNvSpPr>
          <p:nvPr/>
        </p:nvSpPr>
        <p:spPr bwMode="auto">
          <a:xfrm>
            <a:off x="107504" y="1268760"/>
            <a:ext cx="8921708" cy="1160372"/>
          </a:xfrm>
          <a:prstGeom prst="roundRect">
            <a:avLst>
              <a:gd name="adj" fmla="val 9144"/>
            </a:avLst>
          </a:prstGeom>
          <a:noFill/>
          <a:ln w="25400" cap="flat">
            <a:solidFill>
              <a:srgbClr val="002060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5" name="AutoShape 7"/>
          <p:cNvSpPr>
            <a:spLocks/>
          </p:cNvSpPr>
          <p:nvPr/>
        </p:nvSpPr>
        <p:spPr bwMode="auto">
          <a:xfrm>
            <a:off x="186262" y="1412777"/>
            <a:ext cx="2159281" cy="636352"/>
          </a:xfrm>
          <a:prstGeom prst="roundRect">
            <a:avLst>
              <a:gd name="adj" fmla="val 17644"/>
            </a:avLst>
          </a:prstGeom>
          <a:solidFill>
            <a:schemeClr val="accent1">
              <a:lumMod val="60000"/>
              <a:lumOff val="40000"/>
              <a:alpha val="58823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ru-RU" sz="1100" b="1" dirty="0">
                <a:solidFill>
                  <a:prstClr val="black"/>
                </a:solidFill>
                <a:latin typeface="Century Gothic"/>
                <a:ea typeface="Helvetica Neue" charset="0"/>
                <a:cs typeface="Helvetica Neue" charset="0"/>
                <a:sym typeface="Helvetica Neue" charset="0"/>
              </a:rPr>
              <a:t>Минэкономразвития</a:t>
            </a:r>
            <a:r>
              <a:rPr lang="en-US" sz="1100" b="1" dirty="0">
                <a:solidFill>
                  <a:prstClr val="black"/>
                </a:solidFill>
                <a:latin typeface="Century Gothic"/>
                <a:ea typeface="Helvetica Neue" charset="0"/>
                <a:cs typeface="Helvetica Neue" charset="0"/>
                <a:sym typeface="Helvetica Neue" charset="0"/>
              </a:rPr>
              <a:t>: </a:t>
            </a:r>
            <a:endParaRPr lang="ru-RU" sz="1100" b="1" dirty="0">
              <a:solidFill>
                <a:prstClr val="black"/>
              </a:solidFill>
              <a:latin typeface="Century Gothic"/>
              <a:ea typeface="Helvetica Neue" charset="0"/>
              <a:cs typeface="Helvetica Neue" charset="0"/>
              <a:sym typeface="Helvetica Neue" charset="0"/>
            </a:endParaRPr>
          </a:p>
          <a:p>
            <a:pPr algn="ctr"/>
            <a:r>
              <a:rPr lang="ru-RU" sz="1100" b="1" dirty="0">
                <a:solidFill>
                  <a:prstClr val="black"/>
                </a:solidFill>
                <a:latin typeface="Century Gothic"/>
                <a:ea typeface="Helvetica Neue" charset="0"/>
                <a:cs typeface="Helvetica Neue" charset="0"/>
                <a:sym typeface="Helvetica Neue" charset="0"/>
              </a:rPr>
              <a:t>Прогноз</a:t>
            </a:r>
            <a:r>
              <a:rPr lang="en-US" sz="1100" b="1" dirty="0">
                <a:solidFill>
                  <a:prstClr val="black"/>
                </a:solidFill>
                <a:latin typeface="Century Gothic"/>
                <a:ea typeface="Helvetica Neue" charset="0"/>
                <a:cs typeface="Helvetica Neue" charset="0"/>
                <a:sym typeface="Helvetica Neue" charset="0"/>
              </a:rPr>
              <a:t> </a:t>
            </a:r>
            <a:r>
              <a:rPr lang="ru-RU" sz="1100" b="1" dirty="0">
                <a:solidFill>
                  <a:prstClr val="black"/>
                </a:solidFill>
                <a:latin typeface="Century Gothic"/>
                <a:ea typeface="Helvetica Neue" charset="0"/>
                <a:cs typeface="Helvetica Neue" charset="0"/>
                <a:sym typeface="Helvetica Neue" charset="0"/>
              </a:rPr>
              <a:t>социально-экономического развития</a:t>
            </a:r>
            <a:r>
              <a:rPr lang="en-US" sz="1100" b="1" dirty="0">
                <a:solidFill>
                  <a:prstClr val="black"/>
                </a:solidFill>
                <a:latin typeface="Century Gothic"/>
                <a:ea typeface="Helvetica Neue" charset="0"/>
                <a:cs typeface="Helvetica Neue" charset="0"/>
                <a:sym typeface="Helvetica Neue" charset="0"/>
              </a:rPr>
              <a:t> РФ</a:t>
            </a:r>
          </a:p>
        </p:txBody>
      </p:sp>
      <p:sp>
        <p:nvSpPr>
          <p:cNvPr id="16" name="AutoShape 8"/>
          <p:cNvSpPr>
            <a:spLocks/>
          </p:cNvSpPr>
          <p:nvPr/>
        </p:nvSpPr>
        <p:spPr bwMode="auto">
          <a:xfrm>
            <a:off x="6515439" y="1324013"/>
            <a:ext cx="2431434" cy="794341"/>
          </a:xfrm>
          <a:prstGeom prst="roundRect">
            <a:avLst>
              <a:gd name="adj" fmla="val 17644"/>
            </a:avLst>
          </a:prstGeom>
          <a:solidFill>
            <a:schemeClr val="accent1">
              <a:lumMod val="60000"/>
              <a:lumOff val="40000"/>
              <a:alpha val="58823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ru-RU" sz="1100" b="1" dirty="0">
                <a:solidFill>
                  <a:prstClr val="black"/>
                </a:solidFill>
                <a:latin typeface="Book Antiqua"/>
                <a:ea typeface="Helvetica Neue" charset="0"/>
                <a:cs typeface="Helvetica Neue" charset="0"/>
                <a:sym typeface="Helvetica Neue" charset="0"/>
              </a:rPr>
              <a:t>Уполномоченный</a:t>
            </a:r>
            <a:r>
              <a:rPr lang="en-US" sz="1100" b="1" dirty="0">
                <a:solidFill>
                  <a:prstClr val="black"/>
                </a:solidFill>
                <a:latin typeface="Book Antiqua"/>
                <a:ea typeface="Helvetica Neue" charset="0"/>
                <a:cs typeface="Helvetica Neue" charset="0"/>
                <a:sym typeface="Helvetica Neue" charset="0"/>
              </a:rPr>
              <a:t> </a:t>
            </a:r>
            <a:r>
              <a:rPr lang="ru-RU" sz="1100" b="1" dirty="0">
                <a:solidFill>
                  <a:prstClr val="black"/>
                </a:solidFill>
                <a:latin typeface="Book Antiqua"/>
                <a:ea typeface="Helvetica Neue" charset="0"/>
                <a:cs typeface="Helvetica Neue" charset="0"/>
                <a:sym typeface="Helvetica Neue" charset="0"/>
              </a:rPr>
              <a:t>федеральный орган исполнительной власти</a:t>
            </a:r>
            <a:r>
              <a:rPr lang="en-US" sz="1100" b="1" dirty="0">
                <a:solidFill>
                  <a:prstClr val="black"/>
                </a:solidFill>
                <a:latin typeface="Book Antiqua"/>
                <a:ea typeface="Helvetica Neue" charset="0"/>
                <a:cs typeface="Helvetica Neue" charset="0"/>
                <a:sym typeface="Helvetica Neue" charset="0"/>
              </a:rPr>
              <a:t>: </a:t>
            </a:r>
            <a:r>
              <a:rPr lang="ru-RU" sz="1100" b="1" dirty="0">
                <a:solidFill>
                  <a:prstClr val="black"/>
                </a:solidFill>
                <a:latin typeface="Book Antiqua"/>
                <a:ea typeface="Helvetica Neue" charset="0"/>
                <a:cs typeface="Helvetica Neue" charset="0"/>
                <a:sym typeface="Helvetica Neue" charset="0"/>
              </a:rPr>
              <a:t>Расчет среднего индекса</a:t>
            </a:r>
            <a:r>
              <a:rPr lang="en-US" sz="1100" b="1" dirty="0">
                <a:solidFill>
                  <a:prstClr val="black"/>
                </a:solidFill>
                <a:latin typeface="Book Antiqua"/>
                <a:ea typeface="Helvetica Neue" charset="0"/>
                <a:cs typeface="Helvetica Neue" charset="0"/>
                <a:sym typeface="Helvetica Neue" charset="0"/>
              </a:rPr>
              <a:t> </a:t>
            </a:r>
            <a:r>
              <a:rPr lang="ru-RU" sz="1100" b="1" dirty="0">
                <a:solidFill>
                  <a:prstClr val="black"/>
                </a:solidFill>
                <a:latin typeface="Book Antiqua"/>
                <a:ea typeface="Helvetica Neue" charset="0"/>
                <a:cs typeface="Helvetica Neue" charset="0"/>
                <a:sym typeface="Helvetica Neue" charset="0"/>
              </a:rPr>
              <a:t>по</a:t>
            </a:r>
            <a:r>
              <a:rPr lang="en-US" sz="1100" b="1" dirty="0">
                <a:solidFill>
                  <a:prstClr val="black"/>
                </a:solidFill>
                <a:latin typeface="Book Antiqua"/>
                <a:ea typeface="Helvetica Neue" charset="0"/>
                <a:cs typeface="Helvetica Neue" charset="0"/>
                <a:sym typeface="Helvetica Neue" charset="0"/>
              </a:rPr>
              <a:t> </a:t>
            </a:r>
            <a:r>
              <a:rPr lang="ru-RU" sz="1100" b="1" dirty="0">
                <a:solidFill>
                  <a:prstClr val="black"/>
                </a:solidFill>
                <a:latin typeface="Book Antiqua"/>
                <a:ea typeface="Helvetica Neue" charset="0"/>
                <a:cs typeface="Helvetica Neue" charset="0"/>
                <a:sym typeface="Helvetica Neue" charset="0"/>
              </a:rPr>
              <a:t>субъекту</a:t>
            </a:r>
            <a:r>
              <a:rPr lang="en-US" sz="1100" b="1" dirty="0">
                <a:solidFill>
                  <a:prstClr val="black"/>
                </a:solidFill>
                <a:latin typeface="Book Antiqua"/>
                <a:ea typeface="Helvetica Neue" charset="0"/>
                <a:cs typeface="Helvetica Neue" charset="0"/>
                <a:sym typeface="Helvetica Neue" charset="0"/>
              </a:rPr>
              <a:t> РФ</a:t>
            </a:r>
          </a:p>
        </p:txBody>
      </p:sp>
      <p:sp>
        <p:nvSpPr>
          <p:cNvPr id="17" name="Line 10"/>
          <p:cNvSpPr>
            <a:spLocks noChangeShapeType="1"/>
          </p:cNvSpPr>
          <p:nvPr/>
        </p:nvSpPr>
        <p:spPr bwMode="auto">
          <a:xfrm flipH="1">
            <a:off x="2345544" y="1523082"/>
            <a:ext cx="4169895" cy="0"/>
          </a:xfrm>
          <a:prstGeom prst="line">
            <a:avLst/>
          </a:prstGeom>
          <a:solidFill>
            <a:srgbClr val="CADBFE"/>
          </a:solidFill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</p:spPr>
        <p:txBody>
          <a:bodyPr lIns="0" tIns="0" rIns="0" bIns="0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8" name="AutoShape 9"/>
          <p:cNvSpPr>
            <a:spLocks/>
          </p:cNvSpPr>
          <p:nvPr/>
        </p:nvSpPr>
        <p:spPr bwMode="auto">
          <a:xfrm>
            <a:off x="3740569" y="1646933"/>
            <a:ext cx="1964531" cy="693692"/>
          </a:xfrm>
          <a:prstGeom prst="roundRect">
            <a:avLst>
              <a:gd name="adj" fmla="val 17644"/>
            </a:avLst>
          </a:prstGeom>
          <a:solidFill>
            <a:schemeClr val="accent1">
              <a:lumMod val="60000"/>
              <a:lumOff val="40000"/>
              <a:alpha val="58823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ru-RU" sz="1100" b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Правительство</a:t>
            </a:r>
            <a:r>
              <a:rPr lang="en-US" sz="1100" b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 РФ: </a:t>
            </a:r>
            <a:r>
              <a:rPr lang="ru-RU" sz="1100" b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Установление индексов</a:t>
            </a:r>
            <a:r>
              <a:rPr lang="en-US" sz="1100" b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 </a:t>
            </a:r>
            <a:r>
              <a:rPr lang="ru-RU" sz="1100" b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в среднем и отклонений по субъектам</a:t>
            </a:r>
            <a:r>
              <a:rPr lang="en-US" sz="1100" b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 РФ</a:t>
            </a:r>
          </a:p>
        </p:txBody>
      </p:sp>
      <p:cxnSp>
        <p:nvCxnSpPr>
          <p:cNvPr id="19" name="Соединительная линия уступом 18"/>
          <p:cNvCxnSpPr/>
          <p:nvPr/>
        </p:nvCxnSpPr>
        <p:spPr>
          <a:xfrm rot="10800000" flipV="1">
            <a:off x="5802418" y="2113901"/>
            <a:ext cx="2016226" cy="163489"/>
          </a:xfrm>
          <a:prstGeom prst="bentConnector3">
            <a:avLst>
              <a:gd name="adj1" fmla="val 29"/>
            </a:avLst>
          </a:prstGeom>
          <a:ln w="44450" cap="sq" cmpd="sng">
            <a:solidFill>
              <a:schemeClr val="tx2">
                <a:lumMod val="7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5"/>
          <p:cNvSpPr>
            <a:spLocks/>
          </p:cNvSpPr>
          <p:nvPr/>
        </p:nvSpPr>
        <p:spPr bwMode="auto">
          <a:xfrm rot="10800000" flipV="1">
            <a:off x="221211" y="2154279"/>
            <a:ext cx="2880319" cy="24622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1600" b="1" dirty="0">
                <a:solidFill>
                  <a:srgbClr val="343434"/>
                </a:solidFill>
                <a:latin typeface="Century Gothic"/>
                <a:ea typeface="Helvetica Neue Bold Condensed" charset="0"/>
                <a:cs typeface="Helvetica Neue Bold Condensed" charset="0"/>
                <a:sym typeface="Helvetica Neue Bold Condensed" charset="0"/>
              </a:rPr>
              <a:t>ФЕДЕРАЛЬНЫЙ УРОВЕНЬ</a:t>
            </a:r>
          </a:p>
        </p:txBody>
      </p:sp>
      <p:sp>
        <p:nvSpPr>
          <p:cNvPr id="31" name="AutoShape 3"/>
          <p:cNvSpPr>
            <a:spLocks/>
          </p:cNvSpPr>
          <p:nvPr/>
        </p:nvSpPr>
        <p:spPr bwMode="auto">
          <a:xfrm>
            <a:off x="107504" y="2636912"/>
            <a:ext cx="8921708" cy="3816423"/>
          </a:xfrm>
          <a:prstGeom prst="roundRect">
            <a:avLst>
              <a:gd name="adj" fmla="val 9144"/>
            </a:avLst>
          </a:prstGeom>
          <a:noFill/>
          <a:ln w="25400" cap="flat">
            <a:solidFill>
              <a:srgbClr val="002060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>
            <a:off x="2690486" y="2710073"/>
            <a:ext cx="3969746" cy="468453"/>
          </a:xfrm>
          <a:prstGeom prst="roundRect">
            <a:avLst>
              <a:gd name="adj" fmla="val 25000"/>
            </a:avLst>
          </a:prstGeom>
          <a:solidFill>
            <a:schemeClr val="accent1">
              <a:lumMod val="60000"/>
              <a:lumOff val="40000"/>
              <a:alpha val="58823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ru-RU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Субъект - Республика Татарстан</a:t>
            </a:r>
            <a:r>
              <a:rPr lang="en-US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:</a:t>
            </a:r>
            <a:r>
              <a:rPr lang="ru-RU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 предельный максимальный индекс по муниципальным образованиям</a:t>
            </a:r>
            <a:endParaRPr lang="en-US" sz="1100" dirty="0">
              <a:solidFill>
                <a:prstClr val="black"/>
              </a:solidFill>
              <a:latin typeface="Helvetica Neue" charset="0"/>
              <a:ea typeface="Helvetica Neue" charset="0"/>
              <a:cs typeface="Helvetica Neue" charset="0"/>
              <a:sym typeface="Helvetica Neue" charset="0"/>
            </a:endParaRPr>
          </a:p>
        </p:txBody>
      </p:sp>
      <p:sp>
        <p:nvSpPr>
          <p:cNvPr id="33" name="AutoShape 16"/>
          <p:cNvSpPr>
            <a:spLocks/>
          </p:cNvSpPr>
          <p:nvPr/>
        </p:nvSpPr>
        <p:spPr bwMode="auto">
          <a:xfrm>
            <a:off x="1044354" y="3533744"/>
            <a:ext cx="1964531" cy="535781"/>
          </a:xfrm>
          <a:prstGeom prst="roundRect">
            <a:avLst>
              <a:gd name="adj" fmla="val 25000"/>
            </a:avLst>
          </a:prstGeom>
          <a:solidFill>
            <a:schemeClr val="accent6">
              <a:lumMod val="60000"/>
              <a:lumOff val="40000"/>
              <a:alpha val="70000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ru-RU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Если не более</a:t>
            </a:r>
            <a:r>
              <a:rPr lang="en-US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, </a:t>
            </a:r>
            <a:r>
              <a:rPr lang="ru-RU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чем на величину отклонения по субъекту РФ</a:t>
            </a:r>
            <a:endParaRPr lang="en-US" sz="1100" dirty="0">
              <a:solidFill>
                <a:prstClr val="black"/>
              </a:solidFill>
              <a:latin typeface="Helvetica Neue" charset="0"/>
              <a:ea typeface="Helvetica Neue" charset="0"/>
              <a:cs typeface="Helvetica Neue" charset="0"/>
              <a:sym typeface="Helvetica Neue" charset="0"/>
            </a:endParaRPr>
          </a:p>
        </p:txBody>
      </p:sp>
      <p:sp>
        <p:nvSpPr>
          <p:cNvPr id="34" name="AutoShape 15"/>
          <p:cNvSpPr>
            <a:spLocks/>
          </p:cNvSpPr>
          <p:nvPr/>
        </p:nvSpPr>
        <p:spPr bwMode="auto">
          <a:xfrm>
            <a:off x="6300194" y="3429002"/>
            <a:ext cx="2146783" cy="483205"/>
          </a:xfrm>
          <a:prstGeom prst="roundRect">
            <a:avLst>
              <a:gd name="adj" fmla="val 25000"/>
            </a:avLst>
          </a:prstGeom>
          <a:solidFill>
            <a:schemeClr val="accent6">
              <a:lumMod val="60000"/>
              <a:lumOff val="40000"/>
              <a:alpha val="70000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ru-RU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Если более</a:t>
            </a:r>
            <a:r>
              <a:rPr lang="en-US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, </a:t>
            </a:r>
            <a:r>
              <a:rPr lang="ru-RU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чем на величину отклонения по субъекту РФ</a:t>
            </a:r>
            <a:endParaRPr lang="en-US" sz="1100" dirty="0">
              <a:solidFill>
                <a:prstClr val="black"/>
              </a:solidFill>
              <a:latin typeface="Helvetica Neue" charset="0"/>
              <a:ea typeface="Helvetica Neue" charset="0"/>
              <a:cs typeface="Helvetica Neue" charset="0"/>
              <a:sym typeface="Helvetica Neue" charset="0"/>
            </a:endParaRPr>
          </a:p>
        </p:txBody>
      </p:sp>
      <p:sp>
        <p:nvSpPr>
          <p:cNvPr id="35" name="AutoShape 18"/>
          <p:cNvSpPr>
            <a:spLocks/>
          </p:cNvSpPr>
          <p:nvPr/>
        </p:nvSpPr>
        <p:spPr bwMode="auto">
          <a:xfrm>
            <a:off x="6310799" y="4149079"/>
            <a:ext cx="2146783" cy="576064"/>
          </a:xfrm>
          <a:prstGeom prst="roundRect">
            <a:avLst>
              <a:gd name="adj" fmla="val 23806"/>
            </a:avLst>
          </a:prstGeom>
          <a:solidFill>
            <a:schemeClr val="accent1">
              <a:lumMod val="60000"/>
              <a:lumOff val="40000"/>
              <a:alpha val="58823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ru-RU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Согласование представительным органом муниципального образования</a:t>
            </a:r>
            <a:endParaRPr lang="en-US" sz="1100" dirty="0">
              <a:solidFill>
                <a:prstClr val="black"/>
              </a:solidFill>
              <a:latin typeface="Helvetica Neue" charset="0"/>
              <a:ea typeface="Helvetica Neue" charset="0"/>
              <a:cs typeface="Helvetica Neue" charset="0"/>
              <a:sym typeface="Helvetica Neue" charset="0"/>
            </a:endParaRPr>
          </a:p>
        </p:txBody>
      </p:sp>
      <p:sp>
        <p:nvSpPr>
          <p:cNvPr id="36" name="AutoShape 14"/>
          <p:cNvSpPr>
            <a:spLocks/>
          </p:cNvSpPr>
          <p:nvPr/>
        </p:nvSpPr>
        <p:spPr bwMode="auto">
          <a:xfrm>
            <a:off x="3861277" y="4149079"/>
            <a:ext cx="1368152" cy="576064"/>
          </a:xfrm>
          <a:prstGeom prst="roundRect">
            <a:avLst>
              <a:gd name="adj" fmla="val 14019"/>
            </a:avLst>
          </a:prstGeom>
          <a:solidFill>
            <a:schemeClr val="accent1">
              <a:lumMod val="60000"/>
              <a:lumOff val="40000"/>
              <a:alpha val="58823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ru-RU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Корректировка индекса</a:t>
            </a:r>
            <a:endParaRPr lang="en-US" sz="1100" dirty="0">
              <a:solidFill>
                <a:prstClr val="black"/>
              </a:solidFill>
              <a:latin typeface="Helvetica Neue" charset="0"/>
              <a:ea typeface="Helvetica Neue" charset="0"/>
              <a:cs typeface="Helvetica Neue" charset="0"/>
              <a:sym typeface="Helvetica Neue" charset="0"/>
            </a:endParaRPr>
          </a:p>
        </p:txBody>
      </p:sp>
      <p:sp>
        <p:nvSpPr>
          <p:cNvPr id="39" name="AutoShape 14"/>
          <p:cNvSpPr>
            <a:spLocks/>
          </p:cNvSpPr>
          <p:nvPr/>
        </p:nvSpPr>
        <p:spPr bwMode="auto">
          <a:xfrm>
            <a:off x="5076056" y="4869160"/>
            <a:ext cx="1894756" cy="1080120"/>
          </a:xfrm>
          <a:prstGeom prst="roundRect">
            <a:avLst>
              <a:gd name="adj" fmla="val 14019"/>
            </a:avLst>
          </a:prstGeom>
          <a:solidFill>
            <a:schemeClr val="accent1">
              <a:lumMod val="60000"/>
              <a:lumOff val="40000"/>
              <a:alpha val="58823"/>
            </a:schemeClr>
          </a:solidFill>
          <a:ln w="25400" cap="flat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ru-RU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Правительство субъекта РФ</a:t>
            </a:r>
            <a:r>
              <a:rPr lang="en-US" sz="11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:</a:t>
            </a:r>
            <a:endParaRPr lang="ru-RU" sz="1100" dirty="0">
              <a:solidFill>
                <a:prstClr val="black"/>
              </a:solidFill>
              <a:latin typeface="Helvetica Neue" charset="0"/>
              <a:ea typeface="Helvetica Neue" charset="0"/>
              <a:cs typeface="Helvetica Neue" charset="0"/>
              <a:sym typeface="Helvetica Neue" charset="0"/>
            </a:endParaRPr>
          </a:p>
          <a:p>
            <a:pPr marL="171411" indent="-17141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100" i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Адресные субсидии</a:t>
            </a:r>
          </a:p>
          <a:p>
            <a:pPr marL="171411" indent="-171411">
              <a:buFont typeface="Wingdings" panose="05000000000000000000" pitchFamily="2" charset="2"/>
              <a:buChar char="Ø"/>
            </a:pPr>
            <a:r>
              <a:rPr lang="ru-RU" sz="1100" i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Установление льготных тарифов  / изменение нормативов</a:t>
            </a:r>
            <a:endParaRPr lang="en-US" sz="1100" i="1" dirty="0">
              <a:solidFill>
                <a:prstClr val="black"/>
              </a:solidFill>
              <a:latin typeface="Helvetica Neue" charset="0"/>
              <a:ea typeface="Helvetica Neue" charset="0"/>
              <a:cs typeface="Helvetica Neue" charset="0"/>
              <a:sym typeface="Helvetica Neue" charset="0"/>
            </a:endParaRPr>
          </a:p>
        </p:txBody>
      </p:sp>
      <p:sp>
        <p:nvSpPr>
          <p:cNvPr id="40" name="AutoShape 27"/>
          <p:cNvSpPr>
            <a:spLocks/>
          </p:cNvSpPr>
          <p:nvPr/>
        </p:nvSpPr>
        <p:spPr bwMode="auto">
          <a:xfrm>
            <a:off x="1127492" y="6044582"/>
            <a:ext cx="7128792" cy="329911"/>
          </a:xfrm>
          <a:prstGeom prst="roundRect">
            <a:avLst>
              <a:gd name="adj" fmla="val 25000"/>
            </a:avLst>
          </a:prstGeom>
          <a:solidFill>
            <a:schemeClr val="accent6">
              <a:lumMod val="60000"/>
              <a:lumOff val="40000"/>
              <a:alpha val="70000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ru-RU" sz="13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Установление предельного максимального</a:t>
            </a:r>
            <a:r>
              <a:rPr lang="en-US" sz="13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 </a:t>
            </a:r>
            <a:r>
              <a:rPr lang="ru-RU" sz="13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индекса по муниципальным образованиям</a:t>
            </a:r>
            <a:endParaRPr lang="en-US" sz="1300" dirty="0">
              <a:solidFill>
                <a:prstClr val="black"/>
              </a:solidFill>
              <a:latin typeface="Helvetica Neue" charset="0"/>
              <a:ea typeface="Helvetica Neue" charset="0"/>
              <a:cs typeface="Helvetica Neue" charset="0"/>
              <a:sym typeface="Helvetica Neue" charset="0"/>
            </a:endParaRPr>
          </a:p>
        </p:txBody>
      </p:sp>
      <p:sp>
        <p:nvSpPr>
          <p:cNvPr id="41" name="Rectangle 5"/>
          <p:cNvSpPr>
            <a:spLocks/>
          </p:cNvSpPr>
          <p:nvPr/>
        </p:nvSpPr>
        <p:spPr bwMode="auto">
          <a:xfrm>
            <a:off x="147793" y="2340626"/>
            <a:ext cx="323165" cy="403386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vert="vert270" wrap="square" lIns="0" tIns="0" rIns="0" bIns="0" anchor="ctr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ru-RU" b="1" dirty="0">
                <a:solidFill>
                  <a:srgbClr val="343434"/>
                </a:solidFill>
                <a:latin typeface="Century Gothic"/>
                <a:ea typeface="Helvetica Neue Bold Condensed" charset="0"/>
                <a:cs typeface="Helvetica Neue Bold Condensed" charset="0"/>
                <a:sym typeface="Helvetica Neue Bold Condensed" charset="0"/>
              </a:rPr>
              <a:t>РЕГИОНАЛЬНЫЙ</a:t>
            </a:r>
            <a:r>
              <a:rPr lang="en-US" b="1" dirty="0">
                <a:solidFill>
                  <a:srgbClr val="343434"/>
                </a:solidFill>
                <a:latin typeface="Century Gothic"/>
                <a:ea typeface="Helvetica Neue Bold Condensed" charset="0"/>
                <a:cs typeface="Helvetica Neue Bold Condensed" charset="0"/>
                <a:sym typeface="Helvetica Neue Bold Condensed" charset="0"/>
              </a:rPr>
              <a:t> УРОВЕНЬ</a:t>
            </a:r>
          </a:p>
        </p:txBody>
      </p:sp>
      <p:cxnSp>
        <p:nvCxnSpPr>
          <p:cNvPr id="42" name="Соединительная линия уступом 41"/>
          <p:cNvCxnSpPr>
            <a:stCxn id="32" idx="1"/>
          </p:cNvCxnSpPr>
          <p:nvPr/>
        </p:nvCxnSpPr>
        <p:spPr>
          <a:xfrm rot="10800000" flipV="1">
            <a:off x="2174986" y="2944298"/>
            <a:ext cx="515501" cy="589446"/>
          </a:xfrm>
          <a:prstGeom prst="bentConnector2">
            <a:avLst/>
          </a:prstGeom>
          <a:ln w="44450" cap="sq" cmpd="sng">
            <a:solidFill>
              <a:schemeClr val="tx2">
                <a:lumMod val="7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Соединительная линия уступом 42"/>
          <p:cNvCxnSpPr/>
          <p:nvPr/>
        </p:nvCxnSpPr>
        <p:spPr>
          <a:xfrm>
            <a:off x="6581474" y="3032046"/>
            <a:ext cx="625843" cy="413953"/>
          </a:xfrm>
          <a:prstGeom prst="bentConnector2">
            <a:avLst/>
          </a:prstGeom>
          <a:ln w="44450" cap="sq" cmpd="sng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4722833" y="2429132"/>
            <a:ext cx="0" cy="207780"/>
          </a:xfrm>
          <a:prstGeom prst="straightConnector1">
            <a:avLst/>
          </a:prstGeom>
          <a:solidFill>
            <a:srgbClr val="CADBFE"/>
          </a:solidFill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</p:spPr>
      </p:cxnSp>
      <p:cxnSp>
        <p:nvCxnSpPr>
          <p:cNvPr id="45" name="Прямая со стрелкой 44"/>
          <p:cNvCxnSpPr/>
          <p:nvPr/>
        </p:nvCxnSpPr>
        <p:spPr>
          <a:xfrm flipH="1" flipV="1">
            <a:off x="7164290" y="3913934"/>
            <a:ext cx="8739" cy="167595"/>
          </a:xfrm>
          <a:prstGeom prst="straightConnector1">
            <a:avLst/>
          </a:prstGeom>
          <a:solidFill>
            <a:srgbClr val="CADBFE"/>
          </a:solidFill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</p:spPr>
      </p:cxnSp>
      <p:sp>
        <p:nvSpPr>
          <p:cNvPr id="47" name="Line 37"/>
          <p:cNvSpPr>
            <a:spLocks noChangeShapeType="1"/>
          </p:cNvSpPr>
          <p:nvPr/>
        </p:nvSpPr>
        <p:spPr bwMode="auto">
          <a:xfrm rot="10800000">
            <a:off x="7302369" y="4725144"/>
            <a:ext cx="9897" cy="1319436"/>
          </a:xfrm>
          <a:prstGeom prst="line">
            <a:avLst/>
          </a:prstGeom>
          <a:solidFill>
            <a:srgbClr val="CADBFE"/>
          </a:solidFill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</p:spPr>
        <p:txBody>
          <a:bodyPr lIns="0" tIns="0" rIns="0" bIns="0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8" name="Line 38"/>
          <p:cNvSpPr>
            <a:spLocks noChangeShapeType="1"/>
          </p:cNvSpPr>
          <p:nvPr/>
        </p:nvSpPr>
        <p:spPr bwMode="auto">
          <a:xfrm rot="10800000">
            <a:off x="5270261" y="4509120"/>
            <a:ext cx="1090817" cy="0"/>
          </a:xfrm>
          <a:prstGeom prst="line">
            <a:avLst/>
          </a:prstGeom>
          <a:solidFill>
            <a:srgbClr val="CADBFE"/>
          </a:solidFill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stealth" w="med" len="med"/>
          </a:ln>
        </p:spPr>
        <p:txBody>
          <a:bodyPr lIns="0" tIns="0" rIns="0" bIns="0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 flipH="1">
            <a:off x="4476965" y="5416114"/>
            <a:ext cx="599093" cy="0"/>
          </a:xfrm>
          <a:prstGeom prst="line">
            <a:avLst/>
          </a:prstGeom>
          <a:solidFill>
            <a:srgbClr val="CADBFE"/>
          </a:solidFill>
          <a:ln w="38100" cap="flat">
            <a:solidFill>
              <a:schemeClr val="tx1"/>
            </a:solidFill>
            <a:prstDash val="dash"/>
            <a:miter lim="800000"/>
            <a:headEnd type="stealth" w="med" len="med"/>
            <a:tailEnd type="none" w="med" len="med"/>
          </a:ln>
        </p:spPr>
        <p:txBody>
          <a:bodyPr lIns="0" tIns="0" rIns="0" bIns="0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0" name="Line 37"/>
          <p:cNvSpPr>
            <a:spLocks noChangeShapeType="1"/>
          </p:cNvSpPr>
          <p:nvPr/>
        </p:nvSpPr>
        <p:spPr bwMode="auto">
          <a:xfrm rot="10800000">
            <a:off x="4420510" y="4725145"/>
            <a:ext cx="1" cy="1319435"/>
          </a:xfrm>
          <a:prstGeom prst="line">
            <a:avLst/>
          </a:prstGeom>
          <a:solidFill>
            <a:srgbClr val="CADBFE"/>
          </a:solidFill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</p:spPr>
        <p:txBody>
          <a:bodyPr lIns="0" tIns="0" rIns="0" bIns="0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1" name="Line 37"/>
          <p:cNvSpPr>
            <a:spLocks noChangeShapeType="1"/>
          </p:cNvSpPr>
          <p:nvPr/>
        </p:nvSpPr>
        <p:spPr bwMode="auto">
          <a:xfrm rot="10800000" flipH="1">
            <a:off x="2172807" y="4069526"/>
            <a:ext cx="5" cy="1964359"/>
          </a:xfrm>
          <a:prstGeom prst="line">
            <a:avLst/>
          </a:prstGeom>
          <a:solidFill>
            <a:srgbClr val="CADBFE"/>
          </a:solidFill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</p:spPr>
        <p:txBody>
          <a:bodyPr lIns="0" tIns="0" rIns="0" bIns="0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2" name="Rectangle 36"/>
          <p:cNvSpPr>
            <a:spLocks/>
          </p:cNvSpPr>
          <p:nvPr/>
        </p:nvSpPr>
        <p:spPr bwMode="auto">
          <a:xfrm>
            <a:off x="5564424" y="4238617"/>
            <a:ext cx="504056" cy="1692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1100" b="1" dirty="0">
                <a:solidFill>
                  <a:srgbClr val="343434"/>
                </a:solidFill>
                <a:latin typeface="Helvetica Neue Bold Condensed" charset="0"/>
                <a:ea typeface="Helvetica Neue Bold Condensed" charset="0"/>
                <a:cs typeface="Helvetica Neue Bold Condensed" charset="0"/>
                <a:sym typeface="Helvetica Neue Bold Condensed" charset="0"/>
              </a:rPr>
              <a:t>НЕТ</a:t>
            </a:r>
          </a:p>
        </p:txBody>
      </p:sp>
      <p:sp>
        <p:nvSpPr>
          <p:cNvPr id="53" name="Rectangle 31"/>
          <p:cNvSpPr>
            <a:spLocks/>
          </p:cNvSpPr>
          <p:nvPr/>
        </p:nvSpPr>
        <p:spPr bwMode="auto">
          <a:xfrm rot="10800000" flipV="1">
            <a:off x="7668346" y="5035282"/>
            <a:ext cx="1018455" cy="1692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1100" b="1" dirty="0">
                <a:solidFill>
                  <a:srgbClr val="343434"/>
                </a:solidFill>
                <a:latin typeface="Helvetica Neue Bold Condensed" charset="0"/>
                <a:ea typeface="Helvetica Neue Bold Condensed" charset="0"/>
                <a:cs typeface="Helvetica Neue Bold Condensed" charset="0"/>
                <a:sym typeface="Helvetica Neue Bold Condensed" charset="0"/>
              </a:rPr>
              <a:t>ДА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5765389" y="6453336"/>
            <a:ext cx="3378613" cy="400089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000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sz="2000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7" name="Прямая со стрелкой 56"/>
          <p:cNvCxnSpPr/>
          <p:nvPr/>
        </p:nvCxnSpPr>
        <p:spPr>
          <a:xfrm>
            <a:off x="7448907" y="3912206"/>
            <a:ext cx="0" cy="167593"/>
          </a:xfrm>
          <a:prstGeom prst="straightConnector1">
            <a:avLst/>
          </a:prstGeom>
          <a:solidFill>
            <a:srgbClr val="CADBFE"/>
          </a:solidFill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</p:spPr>
      </p:cxnSp>
      <p:cxnSp>
        <p:nvCxnSpPr>
          <p:cNvPr id="60" name="Прямая со стрелкой 59"/>
          <p:cNvCxnSpPr/>
          <p:nvPr/>
        </p:nvCxnSpPr>
        <p:spPr>
          <a:xfrm>
            <a:off x="6660234" y="2925847"/>
            <a:ext cx="829280" cy="0"/>
          </a:xfrm>
          <a:prstGeom prst="straightConnector1">
            <a:avLst/>
          </a:prstGeom>
          <a:solidFill>
            <a:srgbClr val="CADBFE"/>
          </a:solidFill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</p:spPr>
      </p:cxnSp>
      <p:cxnSp>
        <p:nvCxnSpPr>
          <p:cNvPr id="28" name="Прямая соединительная линия 27"/>
          <p:cNvCxnSpPr/>
          <p:nvPr/>
        </p:nvCxnSpPr>
        <p:spPr>
          <a:xfrm>
            <a:off x="7481336" y="2916780"/>
            <a:ext cx="0" cy="5234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Рисунок 45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4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1439248" y="5445469"/>
            <a:ext cx="7308622" cy="1072117"/>
          </a:xfrm>
          <a:prstGeom prst="roundRect">
            <a:avLst>
              <a:gd name="adj" fmla="val 8334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marL="342822" indent="-342822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1950" dirty="0">
                <a:solidFill>
                  <a:prstClr val="black"/>
                </a:solidFill>
              </a:rPr>
              <a:t>Приказ </a:t>
            </a:r>
            <a:r>
              <a:rPr lang="ru-RU" sz="1950" dirty="0" err="1">
                <a:solidFill>
                  <a:prstClr val="black"/>
                </a:solidFill>
              </a:rPr>
              <a:t>Минрегиона</a:t>
            </a:r>
            <a:r>
              <a:rPr lang="ru-RU" sz="1950" dirty="0">
                <a:solidFill>
                  <a:prstClr val="black"/>
                </a:solidFill>
              </a:rPr>
              <a:t> России от 26.07.2013 N 310 «Об утверждении Методических указаний по анализу показателей, используемых для оценки надежности систем теплоснабжения»</a:t>
            </a:r>
          </a:p>
        </p:txBody>
      </p:sp>
      <p:sp>
        <p:nvSpPr>
          <p:cNvPr id="3076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035" y="1427733"/>
            <a:ext cx="8835448" cy="461645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u="sng" dirty="0">
                <a:ln w="1905"/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Нормативные документы в сфере теплоснабжения: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39249" y="2531853"/>
            <a:ext cx="7308625" cy="576063"/>
          </a:xfrm>
          <a:prstGeom prst="roundRect">
            <a:avLst>
              <a:gd name="adj" fmla="val 12475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000" dirty="0">
              <a:solidFill>
                <a:prstClr val="black"/>
              </a:solidFill>
            </a:endParaRPr>
          </a:p>
          <a:p>
            <a:pPr marL="342822" indent="-342822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1950" dirty="0">
                <a:solidFill>
                  <a:prstClr val="black"/>
                </a:solidFill>
              </a:rPr>
              <a:t>Постановление Правительства РФ от 22.10.2012 №1075 «О ценообразовании и в сфере теплоснабжения»;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solidFill>
                  <a:prstClr val="black"/>
                </a:solidFill>
                <a:cs typeface="Arial" charset="0"/>
              </a:rPr>
              <a:t>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39245" y="4201280"/>
            <a:ext cx="7308625" cy="1152128"/>
          </a:xfrm>
          <a:prstGeom prst="roundRect">
            <a:avLst>
              <a:gd name="adj" fmla="val 12475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marL="342822" indent="-342822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ru-RU" sz="2400" dirty="0">
              <a:solidFill>
                <a:prstClr val="black"/>
              </a:solidFill>
              <a:cs typeface="Arial" charset="0"/>
            </a:endParaRPr>
          </a:p>
          <a:p>
            <a:pPr marL="342822" indent="-342822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1950" dirty="0">
                <a:solidFill>
                  <a:prstClr val="black"/>
                </a:solidFill>
              </a:rPr>
              <a:t>Приказ ФСТ России от 07.06.2013 №163 «Об утверждении Регламента открытия дел об установлении регулируемых цен (тарифов) и отмене регулирования тарифов в сфере теплоснабжения»;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39249" y="3212976"/>
            <a:ext cx="7308622" cy="911435"/>
          </a:xfrm>
          <a:prstGeom prst="roundRect">
            <a:avLst>
              <a:gd name="adj" fmla="val 12475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marL="342822" indent="-342822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1950" dirty="0">
                <a:solidFill>
                  <a:prstClr val="black"/>
                </a:solidFill>
                <a:cs typeface="Arial" charset="0"/>
              </a:rPr>
              <a:t>Методические указания по расчету регулируемых цен (тарифов) в сфере теплоснабжения, утвержденные приказом ФСТ России от 13.06.2013 №760-э;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39249" y="1956285"/>
            <a:ext cx="7308623" cy="461392"/>
          </a:xfrm>
          <a:prstGeom prst="roundRect">
            <a:avLst>
              <a:gd name="adj" fmla="val 12475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marL="342822" indent="-342822"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2000" dirty="0">
                <a:solidFill>
                  <a:prstClr val="black"/>
                </a:solidFill>
              </a:rPr>
              <a:t>ФЗ от 27.07.2012 №190 «О теплоснабжении»;</a:t>
            </a:r>
          </a:p>
        </p:txBody>
      </p:sp>
      <p:pic>
        <p:nvPicPr>
          <p:cNvPr id="12" name="Рисунок 10" descr="гер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5364039" y="648868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white">
                    <a:lumMod val="65000"/>
                  </a:prstClr>
                </a:solidFill>
              </a:rPr>
              <a:pPr>
                <a:defRPr/>
              </a:pPr>
              <a:t>5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21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052736"/>
            <a:ext cx="9144000" cy="1138753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r>
              <a:rPr lang="ru-RU" sz="1700" b="1" dirty="0">
                <a:solidFill>
                  <a:srgbClr val="002060"/>
                </a:solidFill>
              </a:rPr>
              <a:t>ИНДЕКСЫ ИЗМЕНЕНИЯ РАЗМЕРА ВНОСИМОЙ ГРАЖДАНАМИ </a:t>
            </a:r>
            <a:endParaRPr lang="ru-RU" sz="1700" b="1" dirty="0" smtClean="0">
              <a:solidFill>
                <a:srgbClr val="002060"/>
              </a:solidFill>
            </a:endParaRPr>
          </a:p>
          <a:p>
            <a:r>
              <a:rPr lang="ru-RU" sz="1700" b="1" dirty="0" smtClean="0">
                <a:solidFill>
                  <a:srgbClr val="002060"/>
                </a:solidFill>
              </a:rPr>
              <a:t>ПЛАТЫ </a:t>
            </a:r>
            <a:r>
              <a:rPr lang="ru-RU" sz="1700" b="1" dirty="0">
                <a:solidFill>
                  <a:srgbClr val="002060"/>
                </a:solidFill>
              </a:rPr>
              <a:t>ЗА КОММУНАЛЬНЫЕ УСЛУГИ ПО  РЕСПУБЛИКЕ ТАТАРСТАН И ПРЕДЕЛЬНО ДОПУСТИМЫЕ ОТКЛОНЕНИЯ ПО ОТДЕЛЬНЫМ МУНИЦИПАЛЬНЫМ ОБРАЗОВАНИЯМ ОТ </a:t>
            </a:r>
            <a:r>
              <a:rPr lang="ru-RU" sz="1700" b="1" dirty="0" smtClean="0">
                <a:solidFill>
                  <a:srgbClr val="002060"/>
                </a:solidFill>
              </a:rPr>
              <a:t>ВЕЛИЧИНЫ УКАЗАННЫХ </a:t>
            </a:r>
            <a:r>
              <a:rPr lang="ru-RU" sz="1700" b="1" dirty="0">
                <a:solidFill>
                  <a:srgbClr val="002060"/>
                </a:solidFill>
              </a:rPr>
              <a:t>ИНДЕКСОВ НА ПЕРИОД С 1 ИЮЛЯ 2014 Г. ПО 2018 ГОД 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127103"/>
              </p:ext>
            </p:extLst>
          </p:nvPr>
        </p:nvGraphicFramePr>
        <p:xfrm>
          <a:off x="125506" y="2148162"/>
          <a:ext cx="8892988" cy="2670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2112"/>
                <a:gridCol w="4159623"/>
                <a:gridCol w="2211253"/>
              </a:tblGrid>
              <a:tr h="8167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8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по РТ </a:t>
                      </a:r>
                      <a:endParaRPr lang="ru-RU" sz="2000" b="1" u="none" strike="noStrike" dirty="0" smtClean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 1 июля)</a:t>
                      </a:r>
                      <a:endParaRPr lang="ru-RU" sz="20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Предельно допустимое отклонение по отдельным муниципальным </a:t>
                      </a:r>
                      <a:r>
                        <a:rPr lang="ru-RU" sz="1400" b="1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образованиям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1235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2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4,7%</a:t>
                      </a:r>
                      <a:endParaRPr lang="ru-RU" sz="2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2,4%</a:t>
                      </a:r>
                      <a:endParaRPr lang="ru-RU" sz="2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1235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2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9%</a:t>
                      </a:r>
                      <a:endParaRPr lang="ru-RU" sz="2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2,4%</a:t>
                      </a:r>
                      <a:endParaRPr lang="ru-RU" sz="2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3497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2016-201</a:t>
                      </a:r>
                      <a:r>
                        <a:rPr lang="en-US" sz="28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80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2,4%</a:t>
                      </a:r>
                      <a:endParaRPr lang="ru-RU" sz="2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771800" y="4056518"/>
            <a:ext cx="4032448" cy="769421"/>
          </a:xfrm>
          <a:prstGeom prst="rect">
            <a:avLst/>
          </a:prstGeom>
          <a:noFill/>
        </p:spPr>
        <p:txBody>
          <a:bodyPr wrap="square" lIns="91420" tIns="45710" rIns="91420" bIns="45710" rtlCol="0">
            <a:spAutoFit/>
          </a:bodyPr>
          <a:lstStyle/>
          <a:p>
            <a:r>
              <a:rPr lang="ru-RU" sz="4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ИПЦ   *К  +0,5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013938" y="4460242"/>
            <a:ext cx="576064" cy="2653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g-1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57143" y="4460242"/>
            <a:ext cx="360040" cy="2653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g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5506" y="4951282"/>
            <a:ext cx="8892988" cy="9001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r>
              <a:rPr lang="ru-RU" dirty="0">
                <a:solidFill>
                  <a:srgbClr val="0000FF"/>
                </a:solidFill>
              </a:rPr>
              <a:t> </a:t>
            </a:r>
            <a:r>
              <a:rPr lang="ru-RU" b="1" dirty="0">
                <a:solidFill>
                  <a:srgbClr val="0000FF"/>
                </a:solidFill>
              </a:rPr>
              <a:t>ИПЦ</a:t>
            </a:r>
            <a:r>
              <a:rPr lang="ru-RU" dirty="0">
                <a:solidFill>
                  <a:srgbClr val="0000FF"/>
                </a:solidFill>
              </a:rPr>
              <a:t> </a:t>
            </a:r>
            <a:r>
              <a:rPr lang="ru-RU" sz="1000" dirty="0">
                <a:solidFill>
                  <a:srgbClr val="0000FF"/>
                </a:solidFill>
              </a:rPr>
              <a:t>    </a:t>
            </a:r>
            <a:r>
              <a:rPr lang="ru-RU" dirty="0">
                <a:solidFill>
                  <a:srgbClr val="0000FF"/>
                </a:solidFill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 потребительских цен (декабрь к декабрю) согласно прогнозу социально-экономического развития Российской Федерации на год, предшествующий g-</a:t>
            </a:r>
            <a:r>
              <a:rPr lang="ru-RU" sz="1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ru-RU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году, на который рассчитываются индексы по субъектам Российской Федерации (по итогам 9 месяцев), (процентов).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28272" y="5118417"/>
            <a:ext cx="3961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en-US" sz="1200" dirty="0">
                <a:solidFill>
                  <a:srgbClr val="0000FF"/>
                </a:solidFill>
              </a:rPr>
              <a:t>g</a:t>
            </a:r>
            <a:r>
              <a:rPr lang="ru-RU" sz="1200" dirty="0">
                <a:solidFill>
                  <a:srgbClr val="0000FF"/>
                </a:solidFill>
              </a:rPr>
              <a:t>-</a:t>
            </a:r>
            <a:r>
              <a:rPr lang="ru-RU" sz="10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25506" y="5898824"/>
            <a:ext cx="8892988" cy="6501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r>
              <a:rPr lang="ru-RU" sz="2000" dirty="0">
                <a:solidFill>
                  <a:srgbClr val="0000FF"/>
                </a:solidFill>
              </a:rPr>
              <a:t> </a:t>
            </a:r>
            <a:r>
              <a:rPr lang="ru-RU" sz="2000" b="1" dirty="0">
                <a:solidFill>
                  <a:srgbClr val="0000FF"/>
                </a:solidFill>
              </a:rPr>
              <a:t>К</a:t>
            </a:r>
            <a:r>
              <a:rPr lang="ru-RU" b="1" dirty="0">
                <a:solidFill>
                  <a:srgbClr val="0000FF"/>
                </a:solidFill>
              </a:rPr>
              <a:t> </a:t>
            </a:r>
            <a:r>
              <a:rPr lang="ru-RU" dirty="0">
                <a:solidFill>
                  <a:srgbClr val="0000FF"/>
                </a:solidFill>
              </a:rPr>
              <a:t>  </a:t>
            </a:r>
            <a:r>
              <a:rPr lang="en-US" dirty="0">
                <a:solidFill>
                  <a:srgbClr val="0000FF"/>
                </a:solidFill>
              </a:rPr>
              <a:t>  - </a:t>
            </a:r>
            <a:r>
              <a:rPr lang="ru-RU" sz="1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понижающий (повышающий) коэффициент на соответствующий год долгосрочного периода, определяемый с учетом прогноза социально-экономического развития Российской Федерации.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19634" y="6055135"/>
            <a:ext cx="90010" cy="288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rtlCol="0" anchor="ctr"/>
          <a:lstStyle/>
          <a:p>
            <a:pPr algn="ctr"/>
            <a:r>
              <a:rPr lang="en-US" sz="1200" dirty="0">
                <a:solidFill>
                  <a:srgbClr val="0000FF"/>
                </a:solidFill>
              </a:rPr>
              <a:t>g</a:t>
            </a:r>
            <a:endParaRPr lang="ru-RU" sz="1200" dirty="0">
              <a:solidFill>
                <a:srgbClr val="0000FF"/>
              </a:solidFill>
            </a:endParaRPr>
          </a:p>
        </p:txBody>
      </p:sp>
      <p:pic>
        <p:nvPicPr>
          <p:cNvPr id="12" name="Рисунок 11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5364039" y="648868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24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908720"/>
            <a:ext cx="9036496" cy="1169531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r>
              <a:rPr lang="ru-RU" sz="1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ИНДЕКСЫ ИЗМЕНЕНИЯ РАЗМЕРА ВНОСИМОЙ </a:t>
            </a:r>
            <a:endParaRPr lang="ru-RU" sz="1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ГРАЖДАНАМИ </a:t>
            </a:r>
            <a:r>
              <a:rPr lang="ru-RU" sz="1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ПЛАТЫ ЗА КОММУНАЛЬНЫЕ УСЛУГИ В СРЕДНЕМ </a:t>
            </a:r>
            <a:endParaRPr lang="ru-RU" sz="1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СУБЪЕКТАМ ПФО И ПРЕДЕЛЬНО ДОПУСТИМЫЕ ОТКЛОНЕНИЯ ПО ОТДЕЛЬНЫМ  МУНИЦИПАЛЬНЫМ ОБРАЗОВАНИЯМ ОТ ВЕЛИЧИНЫ УКАЗАННЫХ </a:t>
            </a:r>
            <a:r>
              <a:rPr lang="ru-RU" sz="1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ИНДЕКСОВ </a:t>
            </a:r>
            <a:r>
              <a:rPr lang="ru-RU" sz="1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ПЕРИОД </a:t>
            </a:r>
            <a:endParaRPr lang="ru-RU" sz="1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ИЮЛЯ 2015 г. 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281890"/>
              </p:ext>
            </p:extLst>
          </p:nvPr>
        </p:nvGraphicFramePr>
        <p:xfrm>
          <a:off x="197210" y="1412776"/>
          <a:ext cx="8712968" cy="502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гер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05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8865" y="1772816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j-ea"/>
                <a:cs typeface="+mj-cs"/>
              </a:rPr>
              <a:t>Спасибо за внимание</a:t>
            </a:r>
            <a:endParaRPr lang="ru-RU" sz="2400" dirty="0"/>
          </a:p>
        </p:txBody>
      </p:sp>
      <p:pic>
        <p:nvPicPr>
          <p:cNvPr id="5" name="Рисунок 4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6537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710F-F38B-421C-82DF-29F52CAF851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3212976"/>
            <a:ext cx="8568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Официальный сайт Государственного комитета РТ по тарифам 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kt.tatarstan.ru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11" r="611" b="4878"/>
          <a:stretch/>
        </p:blipFill>
        <p:spPr>
          <a:xfrm>
            <a:off x="1296000" y="4174045"/>
            <a:ext cx="6358152" cy="14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6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4321" y="1124744"/>
            <a:ext cx="8803481" cy="5353845"/>
          </a:xfrm>
          <a:prstGeom prst="roundRect">
            <a:avLst>
              <a:gd name="adj" fmla="val 12475"/>
            </a:avLst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500" b="1" dirty="0" smtClean="0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Регулирование тарифов в сфере теплоснабжения</a:t>
            </a:r>
            <a:endParaRPr lang="ru-RU" sz="2500" b="1" dirty="0">
              <a:solidFill>
                <a:srgbClr val="F7964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1004243" y="2060848"/>
            <a:ext cx="7488237" cy="461392"/>
          </a:xfrm>
          <a:prstGeom prst="roundRect">
            <a:avLst>
              <a:gd name="adj" fmla="val 12475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000" b="1" dirty="0">
              <a:solidFill>
                <a:prstClr val="black"/>
              </a:solidFill>
            </a:endParaRPr>
          </a:p>
          <a:p>
            <a:pPr lvl="1" algn="just" fontAlgn="base"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ru-RU" sz="2000" dirty="0">
                <a:solidFill>
                  <a:prstClr val="black"/>
                </a:solidFill>
              </a:rPr>
              <a:t>-     тарифы на тепловую энергию (мощность</a:t>
            </a:r>
            <a:r>
              <a:rPr lang="ru-RU" sz="2000" dirty="0" smtClean="0">
                <a:solidFill>
                  <a:prstClr val="black"/>
                </a:solidFill>
              </a:rPr>
              <a:t>)</a:t>
            </a: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69963" y="2723592"/>
            <a:ext cx="7488237" cy="461392"/>
          </a:xfrm>
          <a:prstGeom prst="roundRect">
            <a:avLst>
              <a:gd name="adj" fmla="val 12475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000" b="1" dirty="0">
              <a:solidFill>
                <a:prstClr val="black"/>
              </a:solidFill>
            </a:endParaRPr>
          </a:p>
          <a:p>
            <a:pPr lvl="1" algn="just" fontAlgn="base"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ru-RU" sz="2000" dirty="0">
                <a:solidFill>
                  <a:prstClr val="black"/>
                </a:solidFill>
              </a:rPr>
              <a:t>-     тарифы на </a:t>
            </a:r>
            <a:r>
              <a:rPr lang="ru-RU" sz="2000" dirty="0" smtClean="0">
                <a:solidFill>
                  <a:prstClr val="black"/>
                </a:solidFill>
              </a:rPr>
              <a:t>теплоноситель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69963" y="3356992"/>
            <a:ext cx="7488237" cy="660648"/>
          </a:xfrm>
          <a:prstGeom prst="roundRect">
            <a:avLst>
              <a:gd name="adj" fmla="val 12475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lvl="1" algn="just" fontAlgn="base"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ru-RU" sz="2000" dirty="0">
                <a:solidFill>
                  <a:prstClr val="black"/>
                </a:solidFill>
              </a:rPr>
              <a:t>- тарифы на услуги по передаче тепловой энергии, </a:t>
            </a:r>
            <a:r>
              <a:rPr lang="ru-RU" sz="2000" dirty="0" smtClean="0">
                <a:solidFill>
                  <a:prstClr val="black"/>
                </a:solidFill>
              </a:rPr>
              <a:t>теплоносителя</a:t>
            </a: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69963" y="4179145"/>
            <a:ext cx="7488237" cy="660648"/>
          </a:xfrm>
          <a:prstGeom prst="roundRect">
            <a:avLst>
              <a:gd name="adj" fmla="val 12475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lvl="1" algn="just" fontAlgn="base"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ru-RU" sz="2000" dirty="0">
                <a:solidFill>
                  <a:prstClr val="black"/>
                </a:solidFill>
              </a:rPr>
              <a:t>- плата за услуги по поддержанию резервной тепловой </a:t>
            </a:r>
            <a:r>
              <a:rPr lang="ru-RU" sz="2000" dirty="0" smtClean="0">
                <a:solidFill>
                  <a:prstClr val="black"/>
                </a:solidFill>
              </a:rPr>
              <a:t>мощности</a:t>
            </a: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69963" y="4983460"/>
            <a:ext cx="7488237" cy="660648"/>
          </a:xfrm>
          <a:prstGeom prst="roundRect">
            <a:avLst>
              <a:gd name="adj" fmla="val 12475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lvl="1" algn="just" fontAlgn="base"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ru-RU" sz="2000" dirty="0">
                <a:solidFill>
                  <a:prstClr val="black"/>
                </a:solidFill>
              </a:rPr>
              <a:t>- тарифы на горячую воду в открытых системах теплоснабжения (горячего водоснабжения)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969963" y="5805264"/>
            <a:ext cx="7488237" cy="576064"/>
          </a:xfrm>
          <a:prstGeom prst="roundRect">
            <a:avLst>
              <a:gd name="adj" fmla="val 12475"/>
            </a:avLst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b"/>
          <a:lstStyle/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lvl="1" algn="just" fontAlgn="base"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ru-RU" sz="2000" dirty="0">
                <a:solidFill>
                  <a:prstClr val="black"/>
                </a:solidFill>
              </a:rPr>
              <a:t>-     плата за подключение к системе </a:t>
            </a:r>
            <a:r>
              <a:rPr lang="ru-RU" sz="2000" dirty="0" smtClean="0">
                <a:solidFill>
                  <a:prstClr val="black"/>
                </a:solidFill>
              </a:rPr>
              <a:t>теплоснабжения</a:t>
            </a: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white">
                    <a:lumMod val="65000"/>
                  </a:prstClr>
                </a:solidFill>
              </a:rPr>
              <a:pPr>
                <a:defRPr/>
              </a:pPr>
              <a:t>6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73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5126" name="Прямоугольник 1"/>
          <p:cNvSpPr>
            <a:spLocks noChangeArrowheads="1"/>
          </p:cNvSpPr>
          <p:nvPr/>
        </p:nvSpPr>
        <p:spPr bwMode="auto">
          <a:xfrm>
            <a:off x="107950" y="1268760"/>
            <a:ext cx="8928546" cy="5078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0" tIns="45710" rIns="91420" bIns="45710"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соответствии с законодательством до 1 января 2016 года осуществляется поэтапный переход </a:t>
            </a:r>
            <a:endParaRPr lang="en-US" sz="36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долгосрочному </a:t>
            </a:r>
            <a:r>
              <a:rPr lang="ru-RU" sz="3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регулированию на основе долгосрочных параметров.</a:t>
            </a:r>
          </a:p>
        </p:txBody>
      </p:sp>
      <p:pic>
        <p:nvPicPr>
          <p:cNvPr id="7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white">
                    <a:lumMod val="65000"/>
                  </a:prstClr>
                </a:solidFill>
              </a:rPr>
              <a:pPr>
                <a:defRPr/>
              </a:pPr>
              <a:t>7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23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708" y="1268761"/>
            <a:ext cx="8674786" cy="1126442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800" b="1" dirty="0">
                <a:ln w="1905"/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регулировании тарифов </a:t>
            </a: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800" b="1" dirty="0">
                <a:ln w="1905"/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сфере теплоснабжения используются следующие методы:</a:t>
            </a:r>
            <a:endParaRPr lang="ru-RU" sz="2800" b="1" dirty="0">
              <a:ln w="1905"/>
              <a:solidFill>
                <a:srgbClr val="F7964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0690" y="5772027"/>
            <a:ext cx="8543800" cy="609600"/>
          </a:xfrm>
          <a:prstGeom prst="roundRect">
            <a:avLst>
              <a:gd name="adj" fmla="val 8334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700" dirty="0">
              <a:solidFill>
                <a:prstClr val="black"/>
              </a:solidFill>
              <a:cs typeface="Arial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200" dirty="0">
                <a:solidFill>
                  <a:prstClr val="black"/>
                </a:solidFill>
              </a:rPr>
              <a:t>    </a:t>
            </a:r>
            <a:r>
              <a:rPr lang="ru-RU" sz="2200" dirty="0" smtClean="0">
                <a:solidFill>
                  <a:prstClr val="black"/>
                </a:solidFill>
              </a:rPr>
              <a:t>- </a:t>
            </a:r>
            <a:r>
              <a:rPr lang="ru-RU" sz="2200" dirty="0">
                <a:solidFill>
                  <a:prstClr val="black"/>
                </a:solidFill>
              </a:rPr>
              <a:t>метод сравнения </a:t>
            </a:r>
            <a:r>
              <a:rPr lang="ru-RU" sz="2200" dirty="0" smtClean="0">
                <a:solidFill>
                  <a:prstClr val="black"/>
                </a:solidFill>
              </a:rPr>
              <a:t>аналогов</a:t>
            </a:r>
            <a:endParaRPr lang="ru-RU" sz="2200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0690" y="2492896"/>
            <a:ext cx="8543800" cy="723900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solidFill>
                  <a:prstClr val="black"/>
                </a:solidFill>
                <a:cs typeface="Arial" charset="0"/>
              </a:rPr>
              <a:t> 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200" dirty="0" smtClean="0">
                <a:solidFill>
                  <a:prstClr val="black"/>
                </a:solidFill>
              </a:rPr>
              <a:t>    - </a:t>
            </a:r>
            <a:r>
              <a:rPr lang="ru-RU" sz="2200" dirty="0">
                <a:solidFill>
                  <a:prstClr val="black"/>
                </a:solidFill>
              </a:rPr>
              <a:t>метод экономически обоснованных расходов (затрат) 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solidFill>
                  <a:prstClr val="black"/>
                </a:solidFill>
                <a:cs typeface="Arial" charset="0"/>
              </a:rPr>
              <a:t>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20690" y="4149080"/>
            <a:ext cx="8543800" cy="685800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solidFill>
                  <a:prstClr val="black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200" dirty="0">
                <a:solidFill>
                  <a:prstClr val="black"/>
                </a:solidFill>
              </a:rPr>
              <a:t>    -</a:t>
            </a:r>
            <a:r>
              <a:rPr lang="ru-RU" sz="2200" dirty="0" smtClean="0">
                <a:solidFill>
                  <a:prstClr val="black"/>
                </a:solidFill>
              </a:rPr>
              <a:t> </a:t>
            </a:r>
            <a:r>
              <a:rPr lang="ru-RU" sz="2200" dirty="0">
                <a:solidFill>
                  <a:prstClr val="black"/>
                </a:solidFill>
              </a:rPr>
              <a:t>метод обеспечения доходности инвестированного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200" dirty="0">
                <a:solidFill>
                  <a:prstClr val="black"/>
                </a:solidFill>
              </a:rPr>
              <a:t>   </a:t>
            </a:r>
            <a:r>
              <a:rPr lang="ru-RU" sz="2200" dirty="0" smtClean="0">
                <a:solidFill>
                  <a:prstClr val="black"/>
                </a:solidFill>
              </a:rPr>
              <a:t>капитала</a:t>
            </a:r>
            <a:endParaRPr lang="ru-RU" sz="2200" dirty="0">
              <a:solidFill>
                <a:prstClr val="black"/>
              </a:solidFill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0690" y="4941168"/>
            <a:ext cx="8543800" cy="685800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solidFill>
                  <a:prstClr val="black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200" dirty="0">
                <a:solidFill>
                  <a:prstClr val="black"/>
                </a:solidFill>
              </a:rPr>
              <a:t>    -</a:t>
            </a:r>
            <a:r>
              <a:rPr lang="ru-RU" sz="2200" dirty="0" smtClean="0">
                <a:solidFill>
                  <a:prstClr val="black"/>
                </a:solidFill>
              </a:rPr>
              <a:t> </a:t>
            </a:r>
            <a:r>
              <a:rPr lang="ru-RU" sz="2200" dirty="0">
                <a:solidFill>
                  <a:prstClr val="black"/>
                </a:solidFill>
              </a:rPr>
              <a:t>метод индексации установленных </a:t>
            </a:r>
            <a:r>
              <a:rPr lang="ru-RU" sz="2200" dirty="0" smtClean="0">
                <a:solidFill>
                  <a:prstClr val="black"/>
                </a:solidFill>
              </a:rPr>
              <a:t>тарифов</a:t>
            </a:r>
            <a:endParaRPr lang="ru-RU" sz="2200" dirty="0">
              <a:solidFill>
                <a:prstClr val="black"/>
              </a:solidFill>
            </a:endParaRPr>
          </a:p>
          <a:p>
            <a:pPr marL="342822" indent="-342822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ru-RU" sz="20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20690" y="3356992"/>
            <a:ext cx="8543800" cy="648072"/>
          </a:xfrm>
          <a:prstGeom prst="roundRect">
            <a:avLst>
              <a:gd name="adj" fmla="val 12475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0" tIns="45710" rIns="91420" bIns="45710" anchor="ctr"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dirty="0">
                <a:solidFill>
                  <a:prstClr val="black"/>
                </a:solidFill>
              </a:rPr>
              <a:t>Методы долгосрочного регулирования:</a:t>
            </a:r>
            <a:endParaRPr lang="ru-RU" sz="2400" dirty="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7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32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431584" y="4149080"/>
            <a:ext cx="8532904" cy="1944214"/>
          </a:xfrm>
          <a:prstGeom prst="roundRect">
            <a:avLst>
              <a:gd name="adj" fmla="val 1105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9365" tIns="50788" rIns="50788" bIns="50788" spcCol="1270" anchor="ctr"/>
          <a:lstStyle/>
          <a:p>
            <a:pPr algn="just" defTabSz="888800" fontAlgn="base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2200" dirty="0">
                <a:ln w="1905"/>
                <a:solidFill>
                  <a:srgbClr val="4F81BD">
                    <a:lumMod val="1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б) в случае если оставшийся срок действия всех договоров аренды в отношении производственных объектов регулируемой организации на момент подачи заявления об утверждении тарифов менее 3 лет.</a:t>
            </a:r>
          </a:p>
        </p:txBody>
      </p:sp>
      <p:sp>
        <p:nvSpPr>
          <p:cNvPr id="7172" name="Прямоугольник 7"/>
          <p:cNvSpPr>
            <a:spLocks noChangeArrowheads="1"/>
          </p:cNvSpPr>
          <p:nvPr/>
        </p:nvSpPr>
        <p:spPr bwMode="auto">
          <a:xfrm>
            <a:off x="8458200" y="-617536"/>
            <a:ext cx="7543800" cy="6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>
            <a:spAutoFit/>
          </a:bodyPr>
          <a:lstStyle/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  <a:p>
            <a:pPr marL="285686" indent="-285686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99993" y="-3565"/>
            <a:ext cx="4644008" cy="1384974"/>
          </a:xfrm>
          <a:prstGeom prst="rect">
            <a:avLst/>
          </a:prstGeom>
        </p:spPr>
        <p:txBody>
          <a:bodyPr wrap="square" lIns="91420" tIns="45710" rIns="91420" bIns="4571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>
                <a:ln w="1905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 экономически обоснованных расходов       (затрат)</a:t>
            </a:r>
            <a:endParaRPr lang="ru-RU" sz="2400" b="1" dirty="0">
              <a:ln w="1905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31584" y="2348880"/>
            <a:ext cx="8532905" cy="1512168"/>
          </a:xfrm>
          <a:prstGeom prst="roundRect">
            <a:avLst>
              <a:gd name="adj" fmla="val 1105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9365" tIns="50788" rIns="50788" bIns="50788" spcCol="1270"/>
          <a:lstStyle/>
          <a:p>
            <a:pPr defTabSz="888800" fontAlgn="base">
              <a:spcBef>
                <a:spcPct val="0"/>
              </a:spcBef>
              <a:defRPr/>
            </a:pPr>
            <a:r>
              <a:rPr lang="ru-RU" sz="2200" dirty="0">
                <a:ln w="1905"/>
                <a:solidFill>
                  <a:srgbClr val="4F81BD">
                    <a:lumMod val="1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а) в случае если в отношении организации, или оказываемого вида деятельности ранее не осуществлялось государственное регулирование тарифов;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1584" y="1556792"/>
            <a:ext cx="2988200" cy="571500"/>
          </a:xfrm>
          <a:prstGeom prst="roundRect">
            <a:avLst>
              <a:gd name="adj" fmla="val 1105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9365" tIns="50788" rIns="50788" bIns="50788" spcCol="12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>
                <a:ln w="1905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Применяется: </a:t>
            </a:r>
            <a:endParaRPr lang="ru-RU" sz="2000" b="1" dirty="0">
              <a:ln w="1905"/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Рисунок 10" descr="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648160" cy="6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5364039" y="6381328"/>
            <a:ext cx="3707905" cy="369312"/>
          </a:xfrm>
          <a:prstGeom prst="rect">
            <a:avLst/>
          </a:prstGeom>
        </p:spPr>
        <p:txBody>
          <a:bodyPr wrap="square" lIns="91420" tIns="45710" rIns="91420" bIns="4571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/>
                <a:solidFill>
                  <a:srgbClr val="8064A2">
                    <a:lumMod val="50000"/>
                  </a:srgbClr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kt.tatarstan.ru</a:t>
            </a:r>
            <a:endParaRPr lang="ru-RU" b="1" dirty="0">
              <a:ln/>
              <a:solidFill>
                <a:srgbClr val="8064A2">
                  <a:lumMod val="50000"/>
                </a:srgbClr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360491-E044-49B7-87DD-64704F8B816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1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Green and white abstract design template">
  <a:themeElements>
    <a:clrScheme name="Тема Office 1">
      <a:dk1>
        <a:srgbClr val="000000"/>
      </a:dk1>
      <a:lt1>
        <a:srgbClr val="FFFFFF"/>
      </a:lt1>
      <a:dk2>
        <a:srgbClr val="FFFFFF"/>
      </a:dk2>
      <a:lt2>
        <a:srgbClr val="969696"/>
      </a:lt2>
      <a:accent1>
        <a:srgbClr val="93D598"/>
      </a:accent1>
      <a:accent2>
        <a:srgbClr val="29A744"/>
      </a:accent2>
      <a:accent3>
        <a:srgbClr val="FFFFFF"/>
      </a:accent3>
      <a:accent4>
        <a:srgbClr val="000000"/>
      </a:accent4>
      <a:accent5>
        <a:srgbClr val="C8E7CA"/>
      </a:accent5>
      <a:accent6>
        <a:srgbClr val="24973D"/>
      </a:accent6>
      <a:hlink>
        <a:srgbClr val="556731"/>
      </a:hlink>
      <a:folHlink>
        <a:srgbClr val="1A3021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93D598"/>
        </a:accent1>
        <a:accent2>
          <a:srgbClr val="29A744"/>
        </a:accent2>
        <a:accent3>
          <a:srgbClr val="FFFFFF"/>
        </a:accent3>
        <a:accent4>
          <a:srgbClr val="000000"/>
        </a:accent4>
        <a:accent5>
          <a:srgbClr val="C8E7CA"/>
        </a:accent5>
        <a:accent6>
          <a:srgbClr val="24973D"/>
        </a:accent6>
        <a:hlink>
          <a:srgbClr val="556731"/>
        </a:hlink>
        <a:folHlink>
          <a:srgbClr val="1A3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  <a:fontScheme name="Аптека">
    <a:majorFont>
      <a:latin typeface="Book Antiqua"/>
      <a:ea typeface=""/>
      <a:cs typeface=""/>
      <a:font script="Jpan" typeface="HGS明朝B"/>
      <a:font script="Hang" typeface="HY견명조"/>
      <a:font script="Hans" typeface="宋体"/>
      <a:font script="Hant" typeface="新細明體"/>
      <a:font script="Arab" typeface="Times New Roman"/>
      <a:font script="Hebr" typeface="David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ＭＳ ゴシック"/>
      <a:font script="Hang" typeface="HY견명조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Трек">
    <a:fillStyleLst>
      <a:solidFill>
        <a:schemeClr val="phClr"/>
      </a:solidFill>
      <a:gradFill rotWithShape="1">
        <a:gsLst>
          <a:gs pos="0">
            <a:schemeClr val="phClr">
              <a:tint val="30000"/>
              <a:satMod val="250000"/>
            </a:schemeClr>
          </a:gs>
          <a:gs pos="72000">
            <a:schemeClr val="phClr">
              <a:tint val="75000"/>
              <a:satMod val="210000"/>
            </a:schemeClr>
          </a:gs>
          <a:gs pos="100000">
            <a:schemeClr val="phClr">
              <a:tint val="85000"/>
              <a:satMod val="210000"/>
            </a:schemeClr>
          </a:gs>
        </a:gsLst>
        <a:lin ang="5400000" scaled="1"/>
      </a:gradFill>
      <a:gradFill rotWithShape="1">
        <a:gsLst>
          <a:gs pos="0">
            <a:schemeClr val="phClr">
              <a:tint val="75000"/>
              <a:shade val="85000"/>
              <a:satMod val="230000"/>
            </a:schemeClr>
          </a:gs>
          <a:gs pos="25000">
            <a:schemeClr val="phClr">
              <a:tint val="90000"/>
              <a:shade val="70000"/>
              <a:satMod val="220000"/>
            </a:schemeClr>
          </a:gs>
          <a:gs pos="50000">
            <a:schemeClr val="phClr">
              <a:tint val="90000"/>
              <a:shade val="58000"/>
              <a:satMod val="225000"/>
            </a:schemeClr>
          </a:gs>
          <a:gs pos="65000">
            <a:schemeClr val="phClr">
              <a:tint val="90000"/>
              <a:shade val="58000"/>
              <a:satMod val="225000"/>
            </a:schemeClr>
          </a:gs>
          <a:gs pos="80000">
            <a:schemeClr val="phClr">
              <a:tint val="90000"/>
              <a:shade val="69000"/>
              <a:satMod val="220000"/>
            </a:schemeClr>
          </a:gs>
          <a:gs pos="100000">
            <a:schemeClr val="phClr">
              <a:tint val="77000"/>
              <a:shade val="80000"/>
              <a:satMod val="230000"/>
            </a:schemeClr>
          </a:gs>
        </a:gsLst>
        <a:lin ang="5400000" scaled="1"/>
      </a:gradFill>
    </a:fillStyleLst>
    <a:lnStyleLst>
      <a:ln w="100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phClr">
              <a:shade val="60000"/>
              <a:satMod val="110000"/>
            </a:schemeClr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05000"/>
            </a:schemeClr>
          </a:duotone>
        </a:blip>
        <a:tile tx="0" ty="0" sx="95000" sy="95000" flip="none" algn="t"/>
      </a:blipFill>
      <a:blipFill>
        <a:blip xmlns:r="http://schemas.openxmlformats.org/officeDocument/2006/relationships" r:embed="rId2">
          <a:duotone>
            <a:schemeClr val="phClr">
              <a:shade val="30000"/>
              <a:satMod val="455000"/>
            </a:schemeClr>
            <a:schemeClr val="phClr">
              <a:tint val="95000"/>
              <a:satMod val="120000"/>
            </a:schemeClr>
          </a:duotone>
        </a:blip>
        <a:stretch>
          <a:fillRect/>
        </a:stretch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3774</Words>
  <Application>Microsoft Office PowerPoint</Application>
  <PresentationFormat>Экран (4:3)</PresentationFormat>
  <Paragraphs>610</Paragraphs>
  <Slides>52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10</vt:i4>
      </vt:variant>
      <vt:variant>
        <vt:lpstr>Заголовки слайдов</vt:lpstr>
      </vt:variant>
      <vt:variant>
        <vt:i4>52</vt:i4>
      </vt:variant>
    </vt:vector>
  </HeadingPairs>
  <TitlesOfParts>
    <vt:vector size="62" baseType="lpstr">
      <vt:lpstr>Тема Office</vt:lpstr>
      <vt:lpstr>Оформление по умолчанию</vt:lpstr>
      <vt:lpstr>1_Тема Office</vt:lpstr>
      <vt:lpstr>2_Тема Office</vt:lpstr>
      <vt:lpstr>3_Тема Office</vt:lpstr>
      <vt:lpstr>2_Оформление по умолчанию</vt:lpstr>
      <vt:lpstr>Green and white abstract design template</vt:lpstr>
      <vt:lpstr>5_Тема Office</vt:lpstr>
      <vt:lpstr>4_Тема Office</vt:lpstr>
      <vt:lpstr>Трек</vt:lpstr>
      <vt:lpstr>Семинар-совещание  «Подходы к формированию тарифов на тепловую энергию, водоснабжение, водоотведение на 2016 год и последующие года»  Государственный комитет Республики Татарстан по тарифам  26 февраля 2015 года </vt:lpstr>
      <vt:lpstr> Выступающий:  заместитель председателя Государственного комитета Республики Татарстан по тарифам  Лилия Петровна Борисова  «Параметры прогноза социально-экономического развития Российской Федерации»</vt:lpstr>
      <vt:lpstr>  Параметры Прогноза социально-экономического развития Российской Федерации на плановый период 2016-2018 года </vt:lpstr>
      <vt:lpstr> Выступающий:  начальник отдела регулирования тарифов в области теплоснабжения  Елена Вадимовна Мартынова  «Особенности тарифного регулирования в области теплоснабжения»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Выступающий:  Заместитель начальника отдела регулирования тарифов в сфере водоснабжения, водоотведения и утилизации ТБО Ирина Александровна Устинова  «Особенности регулирования тарифов на услуги водоснабжения и водоотведения»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Выступающий: И.о. начальника управления регулирования организаций коммунальной сферы – начальник отдела мониторинга и наблюдения организаций коммунальной сферы  Нафися Равилевна Белалеева  «Стандарты раскрытия информации в сферах теплоснабжения, водоснабжения и водоотведения»</vt:lpstr>
      <vt:lpstr>Нормативные правовые акты</vt:lpstr>
      <vt:lpstr>Состав и сроки раскрытия информации в сфере теплоснабжения</vt:lpstr>
      <vt:lpstr>Состав и сроки раскрытия информации в сфере водоснабжения и водоотведения</vt:lpstr>
      <vt:lpstr>Административная ответственность</vt:lpstr>
      <vt:lpstr> Выступающий: Заместитель начальника отдела технического аудита и инвестиционных программ Лилия Владимировна Трегубенко  «Формирование инвестиционных программ в сферах теплоснабжения, водоснабжения и водоотведения регулируемых организаций»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Выступающий: Начальник отдела регулирования и контроля платы за технологическое присоединение Ильвира Хамидовна Шакирзянова  «Тарифы на подключение к централизованным системам водоснабжения, водоотведения и теплоснабжения»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Выступающий:  заместитель председателя Государственного комитета Республики Татарстан по тарифам  Лилия Петровна Борисова  «Предельные индексы платы граждан за коммунальные услуги»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Зиятова Мария Владимировна</dc:creator>
  <cp:lastModifiedBy>Зиятова Мария Владимировна</cp:lastModifiedBy>
  <cp:revision>72</cp:revision>
  <cp:lastPrinted>2015-02-25T09:55:14Z</cp:lastPrinted>
  <dcterms:created xsi:type="dcterms:W3CDTF">2015-02-24T06:23:06Z</dcterms:created>
  <dcterms:modified xsi:type="dcterms:W3CDTF">2015-02-26T14:06:32Z</dcterms:modified>
</cp:coreProperties>
</file>