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38" r:id="rId3"/>
    <p:sldId id="473" r:id="rId4"/>
    <p:sldId id="474" r:id="rId5"/>
    <p:sldId id="475" r:id="rId6"/>
    <p:sldId id="472" r:id="rId7"/>
    <p:sldId id="454" r:id="rId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9A7"/>
    <a:srgbClr val="98D0D4"/>
    <a:srgbClr val="333399"/>
    <a:srgbClr val="FFFFFF"/>
    <a:srgbClr val="62B7BE"/>
    <a:srgbClr val="46A1A8"/>
    <a:srgbClr val="FF0066"/>
    <a:srgbClr val="58DFE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71" autoAdjust="0"/>
  </p:normalViewPr>
  <p:slideViewPr>
    <p:cSldViewPr>
      <p:cViewPr varScale="1">
        <p:scale>
          <a:sx n="112" d="100"/>
          <a:sy n="112" d="100"/>
        </p:scale>
        <p:origin x="155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7030" cy="496886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591" y="0"/>
            <a:ext cx="2947029" cy="496886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73688F-7D38-4873-8C25-E763EF404503}" type="datetimeFigureOut">
              <a:rPr lang="ru-RU"/>
              <a:pPr>
                <a:defRPr/>
              </a:pPr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7533"/>
            <a:ext cx="2947030" cy="496886"/>
          </a:xfrm>
          <a:prstGeom prst="rect">
            <a:avLst/>
          </a:prstGeom>
        </p:spPr>
        <p:txBody>
          <a:bodyPr vert="horz" lIns="91408" tIns="45703" rIns="91408" bIns="45703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591" y="9427533"/>
            <a:ext cx="2947029" cy="496886"/>
          </a:xfrm>
          <a:prstGeom prst="rect">
            <a:avLst/>
          </a:prstGeom>
        </p:spPr>
        <p:txBody>
          <a:bodyPr vert="horz" wrap="square" lIns="91408" tIns="45703" rIns="91408" bIns="457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51E831-3A09-4D86-8FA5-E9FF0C7264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62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921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49" rIns="93102" bIns="46549" numCol="1" anchor="t" anchorCtr="0" compatLnSpc="1">
            <a:prstTxWarp prst="textNoShape">
              <a:avLst/>
            </a:prstTxWarp>
          </a:bodyPr>
          <a:lstStyle>
            <a:lvl1pPr defTabSz="93115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591" y="0"/>
            <a:ext cx="2947029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49" rIns="93102" bIns="46549" numCol="1" anchor="t" anchorCtr="0" compatLnSpc="1">
            <a:prstTxWarp prst="textNoShape">
              <a:avLst/>
            </a:prstTxWarp>
          </a:bodyPr>
          <a:lstStyle>
            <a:lvl1pPr algn="r" defTabSz="93115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38" y="4715988"/>
            <a:ext cx="5437507" cy="446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49" rIns="93102" bIns="46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2"/>
            <a:ext cx="2944921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49" rIns="93102" bIns="46549" numCol="1" anchor="b" anchorCtr="0" compatLnSpc="1">
            <a:prstTxWarp prst="textNoShape">
              <a:avLst/>
            </a:prstTxWarp>
          </a:bodyPr>
          <a:lstStyle>
            <a:lvl1pPr defTabSz="93115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591" y="9429752"/>
            <a:ext cx="2947029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2" tIns="46549" rIns="93102" bIns="46549" numCol="1" anchor="b" anchorCtr="0" compatLnSpc="1">
            <a:prstTxWarp prst="textNoShape">
              <a:avLst/>
            </a:prstTxWarp>
          </a:bodyPr>
          <a:lstStyle>
            <a:lvl1pPr algn="r" defTabSz="929264" eaLnBrk="1" hangingPunct="1">
              <a:defRPr sz="1200">
                <a:ea typeface="MS PGothic" pitchFamily="34" charset="-128"/>
              </a:defRPr>
            </a:lvl1pPr>
          </a:lstStyle>
          <a:p>
            <a:fld id="{8AD2137F-A7A0-423C-ACE0-A3E7137EB2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547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6C3CF-1000-40A5-A494-5A3062B8751A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09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6F3A2-A883-4A94-9921-07166FF3D7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CBF0A-2BDF-4930-B379-A5F11DBCC32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5DAA3-1453-439D-92A4-18C355B18F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BD8A3-BF3D-4FCC-9F35-D2F4910475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C7A37-5231-430A-9E57-354AD2F47FE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7E1DE-1C0E-4224-A05F-B5743729B8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C18D-87ED-4478-A443-32E6B80302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595F8-0C2F-459D-940A-4729C012B8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9ADBF-0918-466A-BCFC-10104A0FAC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81009-9508-4976-A737-76B24CB42E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1F132-97DE-4B1C-B6BA-812B3AB7D6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5E697-F7A6-4028-8FA9-64D67A0B18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EFA9A-1D5E-4CA3-9397-3FA51FBB08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ea typeface="MS PGothic" pitchFamily="34" charset="-128"/>
              </a:defRPr>
            </a:lvl1pPr>
          </a:lstStyle>
          <a:p>
            <a:fld id="{B1A09751-4893-4769-916E-C1D0A6229B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10" r:id="rId2"/>
    <p:sldLayoutId id="2147484911" r:id="rId3"/>
    <p:sldLayoutId id="2147484912" r:id="rId4"/>
    <p:sldLayoutId id="2147484913" r:id="rId5"/>
    <p:sldLayoutId id="2147484914" r:id="rId6"/>
    <p:sldLayoutId id="2147484915" r:id="rId7"/>
    <p:sldLayoutId id="2147484916" r:id="rId8"/>
    <p:sldLayoutId id="2147484917" r:id="rId9"/>
    <p:sldLayoutId id="2147484918" r:id="rId10"/>
    <p:sldLayoutId id="2147484919" r:id="rId11"/>
    <p:sldLayoutId id="2147484920" r:id="rId12"/>
    <p:sldLayoutId id="2147484921" r:id="rId13"/>
    <p:sldLayoutId id="214748492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792163" y="1412776"/>
            <a:ext cx="83518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ru-RU" sz="24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Татарстанское УФАС России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636912"/>
            <a:ext cx="8976414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Антимонопольное регулирование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деятельности региональных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операторов</a:t>
            </a:r>
            <a:endParaRPr lang="ru-RU" sz="2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210218" y="4509120"/>
            <a:ext cx="4933782" cy="15015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MS PGothic" pitchFamily="34" charset="-128"/>
              </a:rPr>
              <a:t>Заместитель руководителя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MS PGothic" pitchFamily="34" charset="-128"/>
              </a:rPr>
              <a:t>Татарстанского УФАС России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MS PGothic" pitchFamily="34" charset="-128"/>
              </a:rPr>
              <a:t>А.Н. Розенталь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2000" b="1" kern="0" dirty="0" smtClean="0">
              <a:solidFill>
                <a:schemeClr val="accent5">
                  <a:lumMod val="50000"/>
                </a:schemeClr>
              </a:solidFill>
              <a:latin typeface="+mn-lt"/>
              <a:ea typeface="MS PGothic" pitchFamily="34" charset="-128"/>
              <a:cs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2000" b="1" kern="0" dirty="0">
              <a:solidFill>
                <a:schemeClr val="accent5">
                  <a:lumMod val="50000"/>
                </a:schemeClr>
              </a:solidFill>
              <a:latin typeface="+mn-lt"/>
              <a:ea typeface="MS PGothic" pitchFamily="34" charset="-128"/>
              <a:cs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2000" b="1" kern="0" dirty="0">
              <a:solidFill>
                <a:schemeClr val="accent5">
                  <a:lumMod val="50000"/>
                </a:schemeClr>
              </a:solidFill>
              <a:latin typeface="+mn-lt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03237"/>
          </a:xfrm>
        </p:spPr>
        <p:txBody>
          <a:bodyPr/>
          <a:lstStyle/>
          <a:p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endParaRPr lang="ru-RU" altLang="ru-RU" sz="3200" b="1" dirty="0" smtClean="0"/>
          </a:p>
        </p:txBody>
      </p:sp>
      <p:sp>
        <p:nvSpPr>
          <p:cNvPr id="618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13AD13-3636-4996-9048-C8E9F5555C54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59632" y="-57270"/>
            <a:ext cx="875077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3200" b="1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MS PGothic" pitchFamily="34" charset="-128"/>
                <a:cs typeface="MS PGothic" pitchFamily="34" charset="-128"/>
              </a:rPr>
              <a:t>Новая </a:t>
            </a:r>
            <a:r>
              <a:rPr lang="ru-RU" sz="3200" b="1" kern="0" dirty="0">
                <a:solidFill>
                  <a:schemeClr val="accent1">
                    <a:lumMod val="25000"/>
                  </a:schemeClr>
                </a:solidFill>
                <a:latin typeface="+mj-lt"/>
                <a:ea typeface="MS PGothic" pitchFamily="34" charset="-128"/>
                <a:cs typeface="MS PGothic" pitchFamily="34" charset="-128"/>
              </a:rPr>
              <a:t>система обращения с </a:t>
            </a:r>
            <a:r>
              <a:rPr lang="ru-RU" sz="3200" b="1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MS PGothic" pitchFamily="34" charset="-128"/>
                <a:cs typeface="MS PGothic" pitchFamily="34" charset="-128"/>
              </a:rPr>
              <a:t>ТКО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928662" y="1428736"/>
            <a:ext cx="7615262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714348" y="3143248"/>
            <a:ext cx="761526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3" descr="C:\Users\to16-nigmetzyanova\Desktop\рабочий стол\reg_oper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527" y="3092725"/>
            <a:ext cx="5959532" cy="348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3966" y="1061400"/>
            <a:ext cx="84960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Внесение поправок в:</a:t>
            </a:r>
          </a:p>
          <a:p>
            <a:pPr marL="342900" indent="-342900" algn="just">
              <a:buFontTx/>
              <a:buChar char="-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Федеральный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закон от 31.12.2017 года №503-ФЗ «О внесении изменений в Федеральный закон «Об отходах производства и потребления» и отдельным законодательным актам Российской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Федерации</a:t>
            </a:r>
          </a:p>
          <a:p>
            <a:pPr marL="342900" indent="-342900" algn="just">
              <a:buFontTx/>
              <a:buChar char="-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Федеральный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закон от 24.06.1998 №89-ФЗ «Об отходах производства и потребления». </a:t>
            </a:r>
            <a:endParaRPr lang="ru-RU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7950" y="903288"/>
            <a:ext cx="8928100" cy="979487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ЗЛОУПОТРЕБЛЕНИЕ</a:t>
            </a:r>
            <a:b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ДОМИНИРУЮЩИМ ПОЛОЖЕНИЕМ 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37590F-0A1C-4D78-A4AD-8841DC4354DA}" type="slidenum">
              <a:rPr lang="ru-RU" altLang="ru-RU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600" smtClean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250825" y="1919288"/>
            <a:ext cx="86423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Tx/>
              <a:buNone/>
              <a:defRPr/>
            </a:pPr>
            <a:r>
              <a:rPr lang="ru-RU" sz="255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представленных полномочий Татарстанским УФАС России ведется контроль за деятельностью региональных операторов.</a:t>
            </a:r>
          </a:p>
          <a:p>
            <a:pPr algn="just">
              <a:buFontTx/>
              <a:buNone/>
              <a:defRPr/>
            </a:pPr>
            <a:r>
              <a:rPr lang="ru-RU" sz="2550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55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550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году Татарстанским УФАС России рассмотрено более 150 обращений граждан и организаций с жалобами на деятельность региональных операторов на территории Республики Татарстан.</a:t>
            </a:r>
            <a:endParaRPr lang="ru-RU" sz="2550" dirty="0" smtClean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5072063"/>
            <a:ext cx="2447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24400"/>
            <a:ext cx="467836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24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80186"/>
            <a:ext cx="6208167" cy="866850"/>
          </a:xfr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Жалобы граждан</a:t>
            </a:r>
            <a:b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вопросам </a:t>
            </a:r>
            <a:r>
              <a:rPr lang="ru-RU" sz="2800" b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обращения с ТКО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744148-1D79-407C-A707-526D5DFDB23F}" type="slidenum">
              <a:rPr lang="ru-RU" altLang="ru-RU" sz="1600" smtClean="0">
                <a:solidFill>
                  <a:schemeClr val="bg1"/>
                </a:solidFill>
              </a:rPr>
              <a:pPr/>
              <a:t>4</a:t>
            </a:fld>
            <a:endParaRPr lang="ru-RU" altLang="ru-RU" sz="1600" smtClean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00563" y="2676401"/>
            <a:ext cx="0" cy="536575"/>
          </a:xfrm>
          <a:prstGeom prst="straightConnector1">
            <a:avLst/>
          </a:prstGeom>
          <a:ln w="76200"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70211" y="1990581"/>
            <a:ext cx="5882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</a:rPr>
              <a:t>Основная масса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</a:rPr>
              <a:t>обращений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выставление счетов в отсутствие договора</a:t>
            </a:r>
            <a:endParaRPr lang="ru-RU" sz="1800" b="1" i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6075" y="3226742"/>
            <a:ext cx="84963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</a:rPr>
              <a:t>Нет нарушения действующего законодательства ввиду предусмотренной обязанности по заключению договора с региональным оператором (ст. 24.7 Закона об отходах, ст. 30 ЖК РФ) </a:t>
            </a:r>
            <a:endParaRPr lang="ru-RU" sz="1800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3319" name="Picture 13" descr="ÐÐ°ÑÑÐ¸Ð½ÐºÐ¸ Ð¿Ð¾ Ð·Ð°Ð¿ÑÐ¾ÑÑ ÐºÐ°Ð»ÑÐºÑÐ»ÑÑÐ¾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93741"/>
            <a:ext cx="1871663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 descr="ÐÐ°ÑÑÐ¸Ð½ÐºÐ¸ Ð¿Ð¾ Ð·Ð°Ð¿ÑÐ¾ÑÑ ÐºÐ¾Ð¼Ð¼ÐµÑÑÐµÑÐºÐ¾Ð³Ð¾ ÑÑÐµÑÐ° Ð¾Ð±ÑÐµÐ¼Ð° Ð¸ (Ð¸Ð»Ð¸) Ð¼Ð°ÑÑÑ Ð¢ÐÐ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4159969"/>
            <a:ext cx="3303587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6" descr="ÐÐ°ÑÑÐ¸Ð½ÐºÐ¸ Ð¿Ð¾ Ð·Ð°Ð¿ÑÐ¾ÑÑ Ð·Ð°ÐºÐ»ÑÑÐµÐ½Ð¸Ðµ Ð´Ð¾Ð³Ð¾Ð²Ð¾Ñ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92625"/>
            <a:ext cx="19446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1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8957E5-FA27-4DB2-A353-FA4075B1A3BD}" type="slidenum">
              <a:rPr lang="ru-RU" altLang="ru-RU" sz="1600" smtClean="0">
                <a:solidFill>
                  <a:schemeClr val="bg1"/>
                </a:solidFill>
              </a:rPr>
              <a:pPr/>
              <a:t>5</a:t>
            </a:fld>
            <a:endParaRPr lang="ru-RU" altLang="ru-RU" sz="1600" smtClean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76825" y="-265113"/>
            <a:ext cx="4067175" cy="1143001"/>
          </a:xfrm>
        </p:spPr>
        <p:txBody>
          <a:bodyPr/>
          <a:lstStyle/>
          <a:p>
            <a:pPr algn="just">
              <a:defRPr/>
            </a:pP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   </a:t>
            </a:r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АМЗ</a:t>
            </a:r>
            <a:endParaRPr lang="ru-RU" sz="3200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0" name="AutoShape 5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951692"/>
            <a:ext cx="4151709" cy="67710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Обращения ЮЛ</a:t>
            </a:r>
            <a:endParaRPr lang="ru-RU" sz="3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325688"/>
            <a:ext cx="3654425" cy="160043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AutoNum type="arabicPeriod"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Расчет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исходя из нормативов с лицами, для которых норматив не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ru-RU" sz="14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400" b="1" i="1" u="sng" dirty="0" smtClean="0">
                <a:solidFill>
                  <a:schemeClr val="accent6">
                    <a:lumMod val="75000"/>
                  </a:schemeClr>
                </a:solidFill>
              </a:rPr>
              <a:t>Действие </a:t>
            </a:r>
            <a:r>
              <a:rPr lang="ru-RU" sz="1400" b="1" i="1" u="sng" dirty="0">
                <a:solidFill>
                  <a:schemeClr val="accent6">
                    <a:lumMod val="75000"/>
                  </a:schemeClr>
                </a:solidFill>
              </a:rPr>
              <a:t>Татарстанского УФАС России: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 выдано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предупреждение</a:t>
            </a:r>
          </a:p>
          <a:p>
            <a:pPr>
              <a:defRPr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Итог: предупреждение исполнено</a:t>
            </a:r>
            <a:endParaRPr lang="ru-RU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29" y="1020763"/>
            <a:ext cx="1768475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8850"/>
            <a:ext cx="1697038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4057478" y="1768112"/>
            <a:ext cx="270700" cy="244827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07562" y="4312618"/>
            <a:ext cx="4133850" cy="203132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Выставление счетов за вывоз ТКО в период самоизоляции за фактически невыполняемый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вывоз</a:t>
            </a:r>
          </a:p>
          <a:p>
            <a:pPr>
              <a:defRPr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1400" b="1" i="1" u="sng" dirty="0">
                <a:solidFill>
                  <a:schemeClr val="accent6">
                    <a:lumMod val="75000"/>
                  </a:schemeClr>
                </a:solidFill>
              </a:rPr>
              <a:t>Действие Татарстанского УФАС России: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 действия регионального оператора признаны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незаконными</a:t>
            </a:r>
          </a:p>
          <a:p>
            <a:pPr>
              <a:defRPr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Итог: Решение проходит судебную проверку</a:t>
            </a:r>
            <a:endParaRPr lang="ru-RU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799174" y="1768112"/>
            <a:ext cx="273371" cy="244827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774198" y="4346501"/>
            <a:ext cx="3614226" cy="160043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Нарушение в области порядка отбора операторов, транспортирующих отходы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ru-RU" sz="14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400" b="1" i="1" u="sng" dirty="0" smtClean="0">
                <a:solidFill>
                  <a:schemeClr val="accent6">
                    <a:lumMod val="75000"/>
                  </a:schemeClr>
                </a:solidFill>
              </a:rPr>
              <a:t>Действие </a:t>
            </a:r>
            <a:r>
              <a:rPr lang="ru-RU" sz="1400" b="1" i="1" u="sng" dirty="0">
                <a:solidFill>
                  <a:schemeClr val="accent6">
                    <a:lumMod val="75000"/>
                  </a:schemeClr>
                </a:solidFill>
              </a:rPr>
              <a:t>Татарстанского УФАС России: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 возбуждено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дело о нарушении АМЗ</a:t>
            </a:r>
            <a:endParaRPr lang="ru-RU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507983" y="1757982"/>
            <a:ext cx="647600" cy="476176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276044" y="2325688"/>
            <a:ext cx="3760452" cy="160043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Бездействие органов местного самоуправления в сфере организации обращения с ТКО</a:t>
            </a:r>
          </a:p>
          <a:p>
            <a:pPr>
              <a:defRPr/>
            </a:pPr>
            <a:endParaRPr lang="ru-RU" sz="14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400" b="1" i="1" u="sng" dirty="0" smtClean="0">
                <a:solidFill>
                  <a:schemeClr val="accent6">
                    <a:lumMod val="75000"/>
                  </a:schemeClr>
                </a:solidFill>
              </a:rPr>
              <a:t>Действие </a:t>
            </a:r>
            <a:r>
              <a:rPr lang="ru-RU" sz="1400" b="1" i="1" u="sng" dirty="0">
                <a:solidFill>
                  <a:schemeClr val="accent6">
                    <a:lumMod val="75000"/>
                  </a:schemeClr>
                </a:solidFill>
              </a:rPr>
              <a:t>Татарстанского УФАС России: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 выданы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предупреждения</a:t>
            </a:r>
          </a:p>
          <a:p>
            <a:pPr>
              <a:defRPr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Итог: предупреждения исполнены</a:t>
            </a:r>
            <a:endParaRPr lang="ru-RU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588224" y="1772816"/>
            <a:ext cx="647601" cy="446509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2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E1DE-1C0E-4224-A05F-B5743729B827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05262" y="-239807"/>
            <a:ext cx="4683301" cy="1143000"/>
          </a:xfrm>
        </p:spPr>
        <p:txBody>
          <a:bodyPr/>
          <a:lstStyle/>
          <a:p>
            <a:pPr algn="just"/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   Предупреждения</a:t>
            </a:r>
            <a:endParaRPr lang="ru-RU" sz="32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8" name="AutoShape 5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3936884"/>
            <a:ext cx="5544617" cy="2123658"/>
          </a:xfrm>
          <a:prstGeom prst="rect">
            <a:avLst/>
          </a:prstGeom>
          <a:ln>
            <a:solidFill>
              <a:schemeClr val="accent5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Суть нарушения: навязывание невыгодных условий в отношении потребителя – хозяйствующего субъекта</a:t>
            </a:r>
          </a:p>
          <a:p>
            <a:pPr algn="just"/>
            <a:r>
              <a:rPr lang="ru-RU" sz="1800" b="1" i="1" u="sng" dirty="0" smtClean="0">
                <a:solidFill>
                  <a:schemeClr val="accent6">
                    <a:lumMod val="75000"/>
                  </a:schemeClr>
                </a:solidFill>
              </a:rPr>
              <a:t>Действие Татарстанского УФАС России: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выдано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предупреждения</a:t>
            </a:r>
          </a:p>
          <a:p>
            <a:pPr algn="just"/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Итог: Предупреждение исполнено</a:t>
            </a:r>
            <a:endParaRPr lang="ru-RU" sz="1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sz="1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68" y="1062820"/>
            <a:ext cx="2599457" cy="265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ÐÐ°ÑÑÐ¸Ð½ÐºÐ¸ Ð¿Ð¾ Ð·Ð°Ð¿ÑÐ¾ÑÑ Ð½Ð¾ÑÐ¼Ð°ÑÐ¸Ð² Ð½Ð°ÐºÐ¾Ð¿Ð»ÐµÐ½Ð¸Ñ ÑÐº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2" y="4153856"/>
            <a:ext cx="2897221" cy="16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all - Free commerce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6" y="1270153"/>
            <a:ext cx="2507398" cy="25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Русполимет предпринимает превентивные меры (видео) - Новости металлургии -  Металлоснабжение и сбы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27" y="1321209"/>
            <a:ext cx="2628669" cy="213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2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8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E1DE-1C0E-4224-A05F-B5743729B827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2066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20246</TotalTime>
  <Words>281</Words>
  <Application>Microsoft Office PowerPoint</Application>
  <PresentationFormat>Экран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MS PGothic</vt:lpstr>
      <vt:lpstr>Arial</vt:lpstr>
      <vt:lpstr>Tahoma</vt:lpstr>
      <vt:lpstr>Оформление по умолчанию</vt:lpstr>
      <vt:lpstr>Презентация PowerPoint</vt:lpstr>
      <vt:lpstr>   </vt:lpstr>
      <vt:lpstr>ЗЛОУПОТРЕБЛЕНИЕ  ДОМИНИРУЮЩИМ ПОЛОЖЕНИЕМ </vt:lpstr>
      <vt:lpstr>Жалобы граждан по вопросам обращения с ТКО</vt:lpstr>
      <vt:lpstr>    Нарушения АМЗ</vt:lpstr>
      <vt:lpstr>    Предупреждения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Зухра Ринатовна Нигмедзянова</cp:lastModifiedBy>
  <cp:revision>1510</cp:revision>
  <cp:lastPrinted>2021-06-22T13:16:15Z</cp:lastPrinted>
  <dcterms:created xsi:type="dcterms:W3CDTF">2011-08-24T07:02:51Z</dcterms:created>
  <dcterms:modified xsi:type="dcterms:W3CDTF">2021-08-26T04:41:23Z</dcterms:modified>
</cp:coreProperties>
</file>