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5" r:id="rId5"/>
    <p:sldId id="264" r:id="rId6"/>
    <p:sldId id="259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E98DAF98-4048-4524-A477-9DF3D407D006}">
          <p14:sldIdLst>
            <p14:sldId id="257"/>
            <p14:sldId id="261"/>
            <p14:sldId id="262"/>
            <p14:sldId id="265"/>
            <p14:sldId id="264"/>
            <p14:sldId id="25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7E"/>
    <a:srgbClr val="002E58"/>
    <a:srgbClr val="333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59" autoAdjust="0"/>
    <p:restoredTop sz="94660"/>
  </p:normalViewPr>
  <p:slideViewPr>
    <p:cSldViewPr snapToGrid="0">
      <p:cViewPr varScale="1">
        <p:scale>
          <a:sx n="68" d="100"/>
          <a:sy n="68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50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971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09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4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71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32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8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6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46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6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13A2-0EDB-4E49-86F5-ED3A06A98E36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D4A56-882A-433E-B2BE-11077FE3AD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38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2.jpeg"/><Relationship Id="rId16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sv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E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8093" y="2065044"/>
            <a:ext cx="10635813" cy="215450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3600" b="1" dirty="0">
                <a:solidFill>
                  <a:srgbClr val="00B0F0"/>
                </a:solidFill>
              </a:rPr>
              <a:t>МЕХАНИЗМЫ ПОДГОТОВКИ И РЕАЛИЗАЦИИ НАУЧНО-ИССЛЕДОВАТЕЛЬСКИХ РАБОТ </a:t>
            </a:r>
            <a:br>
              <a:rPr lang="ru-RU" sz="3600" b="1" dirty="0">
                <a:solidFill>
                  <a:srgbClr val="00B0F0"/>
                </a:solidFill>
              </a:rPr>
            </a:br>
            <a:r>
              <a:rPr lang="ru-RU" sz="3600" b="1" dirty="0">
                <a:solidFill>
                  <a:srgbClr val="00B0F0"/>
                </a:solidFill>
              </a:rPr>
              <a:t>В СФЕРЕ ОБРАЩЕНИЯ С ТКО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85232" y="387013"/>
            <a:ext cx="95212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white"/>
                </a:solidFill>
                <a:ea typeface="+mj-ea"/>
                <a:cs typeface="+mj-cs"/>
              </a:rPr>
              <a:t>РОССИЙСКИЙ ЭКОНОМИЧЕСКИЙ УНИВЕРСИТЕТ имени Г. В. ПЛЕХАНОВА</a:t>
            </a:r>
            <a:endParaRPr lang="ru-RU" sz="32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404" y="157694"/>
            <a:ext cx="1254077" cy="1170473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B2F181D-C972-4063-9240-F23F9F9A35C5}"/>
              </a:ext>
            </a:extLst>
          </p:cNvPr>
          <p:cNvCxnSpPr/>
          <p:nvPr/>
        </p:nvCxnSpPr>
        <p:spPr>
          <a:xfrm>
            <a:off x="866775" y="1524000"/>
            <a:ext cx="10915656" cy="0"/>
          </a:xfrm>
          <a:prstGeom prst="line">
            <a:avLst/>
          </a:prstGeom>
          <a:ln w="34925">
            <a:solidFill>
              <a:schemeClr val="bg1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39FFA2B-A6A5-4F25-862B-EEEE80536218}"/>
              </a:ext>
            </a:extLst>
          </p:cNvPr>
          <p:cNvSpPr txBox="1"/>
          <p:nvPr/>
        </p:nvSpPr>
        <p:spPr>
          <a:xfrm>
            <a:off x="4757740" y="6070877"/>
            <a:ext cx="3133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B0F0"/>
                </a:solidFill>
              </a:rPr>
              <a:t>26 августа 2021 года</a:t>
            </a:r>
          </a:p>
        </p:txBody>
      </p:sp>
      <p:graphicFrame>
        <p:nvGraphicFramePr>
          <p:cNvPr id="17" name="Таблица 17">
            <a:extLst>
              <a:ext uri="{FF2B5EF4-FFF2-40B4-BE49-F238E27FC236}">
                <a16:creationId xmlns:a16="http://schemas.microsoft.com/office/drawing/2014/main" id="{800CA4EC-B55B-4B91-BF48-336123966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462427"/>
              </p:ext>
            </p:extLst>
          </p:nvPr>
        </p:nvGraphicFramePr>
        <p:xfrm>
          <a:off x="866775" y="4632960"/>
          <a:ext cx="1072515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>
                  <a:extLst>
                    <a:ext uri="{9D8B030D-6E8A-4147-A177-3AD203B41FA5}">
                      <a16:colId xmlns:a16="http://schemas.microsoft.com/office/drawing/2014/main" val="477757268"/>
                    </a:ext>
                  </a:extLst>
                </a:gridCol>
                <a:gridCol w="4248150">
                  <a:extLst>
                    <a:ext uri="{9D8B030D-6E8A-4147-A177-3AD203B41FA5}">
                      <a16:colId xmlns:a16="http://schemas.microsoft.com/office/drawing/2014/main" val="419653827"/>
                    </a:ext>
                  </a:extLst>
                </a:gridCol>
                <a:gridCol w="4476750">
                  <a:extLst>
                    <a:ext uri="{9D8B030D-6E8A-4147-A177-3AD203B41FA5}">
                      <a16:colId xmlns:a16="http://schemas.microsoft.com/office/drawing/2014/main" val="1498695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/>
                        <a:t>Докладчик: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chemeClr val="bg1"/>
                          </a:solidFill>
                        </a:rPr>
                        <a:t>Кулясов Николай Сергеевич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bg1"/>
                          </a:solidFill>
                        </a:rPr>
                        <a:t>к.э.н., ведущий научный сотрудник</a:t>
                      </a:r>
                      <a:br>
                        <a:rPr lang="ru-RU" sz="20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ФГБОУ ВО «РЭУ им. Г.В. Плеханова»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124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84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7956" y="304041"/>
            <a:ext cx="1419224" cy="139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017103-79C8-45CF-8222-97C4342EA94B}"/>
              </a:ext>
            </a:extLst>
          </p:cNvPr>
          <p:cNvSpPr txBox="1"/>
          <p:nvPr/>
        </p:nvSpPr>
        <p:spPr>
          <a:xfrm>
            <a:off x="378266" y="516101"/>
            <a:ext cx="94202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ru-RU" sz="2800" b="1" dirty="0">
                <a:solidFill>
                  <a:srgbClr val="00417E"/>
                </a:solidFill>
              </a:rPr>
              <a:t>АКТУАЛЬНОСТЬ СОЗДАНИЯ ЦЕНТРА ТАРИФНОГО РЕГУЛИРОВАНИЯ В СФЕРЕ ОБРАЩЕНИЯ С ТКО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703561B-8809-4EAC-8A7A-9F67EE768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6159" y="2018057"/>
            <a:ext cx="1481381" cy="2047875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1D3403E-AAD4-475B-BB17-CDD89FC7FECD}"/>
              </a:ext>
            </a:extLst>
          </p:cNvPr>
          <p:cNvSpPr txBox="1"/>
          <p:nvPr/>
        </p:nvSpPr>
        <p:spPr>
          <a:xfrm>
            <a:off x="375161" y="4120448"/>
            <a:ext cx="4143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</a:rPr>
              <a:t>ФЗ "Об отходах производства </a:t>
            </a:r>
            <a:br>
              <a:rPr lang="ru-RU" b="1" i="0" dirty="0">
                <a:solidFill>
                  <a:srgbClr val="000000"/>
                </a:solidFill>
                <a:effectLst/>
              </a:rPr>
            </a:br>
            <a:r>
              <a:rPr lang="ru-RU" b="1" i="0" dirty="0">
                <a:solidFill>
                  <a:srgbClr val="000000"/>
                </a:solidFill>
                <a:effectLst/>
              </a:rPr>
              <a:t>и потребления" от 24.06.1998 № 89-ФЗ</a:t>
            </a:r>
            <a:br>
              <a:rPr lang="ru-RU" b="1" i="0" dirty="0">
                <a:solidFill>
                  <a:srgbClr val="000000"/>
                </a:solidFill>
                <a:effectLst/>
              </a:rPr>
            </a:br>
            <a:r>
              <a:rPr lang="ru-RU" b="1" i="0" dirty="0">
                <a:solidFill>
                  <a:srgbClr val="000000"/>
                </a:solidFill>
                <a:effectLst/>
              </a:rPr>
              <a:t>(ред. от 02.07.2021) </a:t>
            </a:r>
          </a:p>
          <a:p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80CE3E-8DC5-4F96-B239-174224C42873}"/>
              </a:ext>
            </a:extLst>
          </p:cNvPr>
          <p:cNvSpPr txBox="1"/>
          <p:nvPr/>
        </p:nvSpPr>
        <p:spPr>
          <a:xfrm>
            <a:off x="7726804" y="4120448"/>
            <a:ext cx="4143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</a:rPr>
              <a:t>Правила обращения с твердыми коммунальными отходами, утв. </a:t>
            </a:r>
            <a:r>
              <a:rPr lang="ru-RU" b="1" dirty="0">
                <a:solidFill>
                  <a:srgbClr val="000000"/>
                </a:solidFill>
              </a:rPr>
              <a:t>п</a:t>
            </a:r>
            <a:r>
              <a:rPr lang="ru-RU" b="1" i="0" dirty="0">
                <a:solidFill>
                  <a:srgbClr val="000000"/>
                </a:solidFill>
                <a:effectLst/>
              </a:rPr>
              <a:t>остановлением Правительства РФ </a:t>
            </a:r>
            <a:br>
              <a:rPr lang="ru-RU" b="1" i="0" dirty="0">
                <a:solidFill>
                  <a:srgbClr val="000000"/>
                </a:solidFill>
                <a:effectLst/>
              </a:rPr>
            </a:br>
            <a:r>
              <a:rPr lang="ru-RU" b="1" i="0" dirty="0">
                <a:solidFill>
                  <a:srgbClr val="000000"/>
                </a:solidFill>
                <a:effectLst/>
              </a:rPr>
              <a:t>от 12.11.2016 № 1156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AE2364-895F-4954-B44A-C735D9F39789}"/>
              </a:ext>
            </a:extLst>
          </p:cNvPr>
          <p:cNvSpPr txBox="1"/>
          <p:nvPr/>
        </p:nvSpPr>
        <p:spPr>
          <a:xfrm>
            <a:off x="4078243" y="1783435"/>
            <a:ext cx="4143375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</a:rPr>
              <a:t>Национальный проект «Экология»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F977766-4F8F-48FE-BE7C-DD8B33E60D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0894" y="2026854"/>
            <a:ext cx="1481381" cy="203907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C65E08-88E5-420E-BAD4-C45A92694613}"/>
              </a:ext>
            </a:extLst>
          </p:cNvPr>
          <p:cNvSpPr txBox="1"/>
          <p:nvPr/>
        </p:nvSpPr>
        <p:spPr>
          <a:xfrm>
            <a:off x="4409237" y="2875002"/>
            <a:ext cx="3549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ПЕРЕХОД НА НОВУЮ СИСТЕМУ ОБРАЩЕНИЯ С ТВЕРДЫМИ КОММУНАЛЬНЫМИ ОТХОДАМИ</a:t>
            </a:r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854F9B50-1AD6-4E44-890F-9EC9D0CBE026}"/>
              </a:ext>
            </a:extLst>
          </p:cNvPr>
          <p:cNvSpPr/>
          <p:nvPr/>
        </p:nvSpPr>
        <p:spPr>
          <a:xfrm>
            <a:off x="3195753" y="2857328"/>
            <a:ext cx="6067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1EDAAA01-0092-4792-B9A6-C2432B3AEC14}"/>
              </a:ext>
            </a:extLst>
          </p:cNvPr>
          <p:cNvSpPr/>
          <p:nvPr/>
        </p:nvSpPr>
        <p:spPr>
          <a:xfrm rot="10800000">
            <a:off x="8471292" y="2857328"/>
            <a:ext cx="6067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A4D4C1A7-0F65-4507-A055-E3CBC6A53810}"/>
              </a:ext>
            </a:extLst>
          </p:cNvPr>
          <p:cNvSpPr/>
          <p:nvPr/>
        </p:nvSpPr>
        <p:spPr>
          <a:xfrm rot="5400000">
            <a:off x="5795717" y="2279355"/>
            <a:ext cx="606742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2EE5AAE-DA02-4F31-B65C-EBE6A006C551}"/>
              </a:ext>
            </a:extLst>
          </p:cNvPr>
          <p:cNvSpPr/>
          <p:nvPr/>
        </p:nvSpPr>
        <p:spPr>
          <a:xfrm>
            <a:off x="528976" y="5373137"/>
            <a:ext cx="11198204" cy="269755"/>
          </a:xfrm>
          <a:prstGeom prst="rect">
            <a:avLst/>
          </a:prstGeom>
          <a:pattFill prst="dkUpDiag">
            <a:fgClr>
              <a:srgbClr val="0070C0"/>
            </a:fgClr>
            <a:bgClr>
              <a:srgbClr val="00B0F0"/>
            </a:bgClr>
          </a:patt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НОВЫЕ ПРОБЛЕМНЫЕ ВОПРОСЫ</a:t>
            </a:r>
          </a:p>
        </p:txBody>
      </p:sp>
      <p:graphicFrame>
        <p:nvGraphicFramePr>
          <p:cNvPr id="25" name="Таблица 25">
            <a:extLst>
              <a:ext uri="{FF2B5EF4-FFF2-40B4-BE49-F238E27FC236}">
                <a16:creationId xmlns:a16="http://schemas.microsoft.com/office/drawing/2014/main" id="{0FD9037D-03ED-4854-B41D-53729A755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872083"/>
              </p:ext>
            </p:extLst>
          </p:nvPr>
        </p:nvGraphicFramePr>
        <p:xfrm>
          <a:off x="1175385" y="5802077"/>
          <a:ext cx="984123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1125">
                  <a:extLst>
                    <a:ext uri="{9D8B030D-6E8A-4147-A177-3AD203B41FA5}">
                      <a16:colId xmlns:a16="http://schemas.microsoft.com/office/drawing/2014/main" val="3581193498"/>
                    </a:ext>
                  </a:extLst>
                </a:gridCol>
                <a:gridCol w="4650105">
                  <a:extLst>
                    <a:ext uri="{9D8B030D-6E8A-4147-A177-3AD203B41FA5}">
                      <a16:colId xmlns:a16="http://schemas.microsoft.com/office/drawing/2014/main" val="274174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В СФЕРЕ НОРМАТИВНОГО ПРАВОВОГО РЕГУЛИРОВАНИЯ</a:t>
                      </a:r>
                    </a:p>
                  </a:txBody>
                  <a:tcPr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В СФЕРЕ </a:t>
                      </a:r>
                      <a:br>
                        <a:rPr lang="ru-RU" dirty="0">
                          <a:solidFill>
                            <a:schemeClr val="tx1"/>
                          </a:solidFill>
                        </a:rPr>
                      </a:b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ТАРИФНОГО РЕГУЛИРОВАНИЯ</a:t>
                      </a: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941265"/>
                  </a:ext>
                </a:extLst>
              </a:tr>
            </a:tbl>
          </a:graphicData>
        </a:graphic>
      </p:graphicFrame>
      <p:sp>
        <p:nvSpPr>
          <p:cNvPr id="26" name="Стрелка: пятиугольник 25">
            <a:extLst>
              <a:ext uri="{FF2B5EF4-FFF2-40B4-BE49-F238E27FC236}">
                <a16:creationId xmlns:a16="http://schemas.microsoft.com/office/drawing/2014/main" id="{A219760D-F0CB-4849-A248-2C6B535E6A16}"/>
              </a:ext>
            </a:extLst>
          </p:cNvPr>
          <p:cNvSpPr/>
          <p:nvPr/>
        </p:nvSpPr>
        <p:spPr>
          <a:xfrm>
            <a:off x="375161" y="492167"/>
            <a:ext cx="9648949" cy="902198"/>
          </a:xfrm>
          <a:prstGeom prst="homePlat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275" y="322908"/>
            <a:ext cx="1419224" cy="139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017103-79C8-45CF-8222-97C4342EA94B}"/>
              </a:ext>
            </a:extLst>
          </p:cNvPr>
          <p:cNvSpPr txBox="1"/>
          <p:nvPr/>
        </p:nvSpPr>
        <p:spPr>
          <a:xfrm>
            <a:off x="321821" y="541889"/>
            <a:ext cx="10328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417E"/>
                </a:solidFill>
              </a:rPr>
              <a:t>ЦЕНТР ТАРИФНОГО РЕГУЛИРОВАНИЯ В СФЕРЕ ОБРАЩЕНИЯ </a:t>
            </a:r>
            <a:br>
              <a:rPr lang="ru-RU" sz="2800" b="1" dirty="0">
                <a:solidFill>
                  <a:srgbClr val="00417E"/>
                </a:solidFill>
              </a:rPr>
            </a:br>
            <a:r>
              <a:rPr lang="ru-RU" sz="2800" b="1" dirty="0">
                <a:solidFill>
                  <a:srgbClr val="00417E"/>
                </a:solidFill>
              </a:rPr>
              <a:t>С ТКО ВЫСШЕЙ ШКОЛЫ ТАРИФНОГО РЕГУЛИРОВАНИЯ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2EE5AAE-DA02-4F31-B65C-EBE6A006C551}"/>
              </a:ext>
            </a:extLst>
          </p:cNvPr>
          <p:cNvSpPr/>
          <p:nvPr/>
        </p:nvSpPr>
        <p:spPr>
          <a:xfrm>
            <a:off x="4089682" y="2123865"/>
            <a:ext cx="4012636" cy="975154"/>
          </a:xfrm>
          <a:prstGeom prst="rect">
            <a:avLst/>
          </a:prstGeom>
          <a:pattFill prst="dkUpDiag">
            <a:fgClr>
              <a:srgbClr val="0070C0"/>
            </a:fgClr>
            <a:bgClr>
              <a:srgbClr val="00B0F0"/>
            </a:bgClr>
          </a:patt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</a:rPr>
              <a:t>МИССИЯ ЦЕНТРА</a:t>
            </a:r>
          </a:p>
        </p:txBody>
      </p:sp>
      <p:graphicFrame>
        <p:nvGraphicFramePr>
          <p:cNvPr id="25" name="Таблица 25">
            <a:extLst>
              <a:ext uri="{FF2B5EF4-FFF2-40B4-BE49-F238E27FC236}">
                <a16:creationId xmlns:a16="http://schemas.microsoft.com/office/drawing/2014/main" id="{0FD9037D-03ED-4854-B41D-53729A755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541862"/>
              </p:ext>
            </p:extLst>
          </p:nvPr>
        </p:nvGraphicFramePr>
        <p:xfrm>
          <a:off x="744718" y="3648173"/>
          <a:ext cx="10878531" cy="2168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8531">
                  <a:extLst>
                    <a:ext uri="{9D8B030D-6E8A-4147-A177-3AD203B41FA5}">
                      <a16:colId xmlns:a16="http://schemas.microsoft.com/office/drawing/2014/main" val="3581193498"/>
                    </a:ext>
                  </a:extLst>
                </a:gridCol>
              </a:tblGrid>
              <a:tr h="2168166">
                <a:tc>
                  <a:txBody>
                    <a:bodyPr/>
                    <a:lstStyle/>
                    <a:p>
                      <a:pPr algn="just"/>
                      <a:r>
                        <a:rPr lang="ru-RU" sz="3200" b="0" dirty="0">
                          <a:solidFill>
                            <a:schemeClr val="tx1"/>
                          </a:solidFill>
                        </a:rPr>
                        <a:t>Подготовка и реализация научно-исследовательских работ, подготовка и переподготовка высококвалифицированных кадров по проблематике тарифного регулирования в области обращения с ТКО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1941265"/>
                  </a:ext>
                </a:extLst>
              </a:tr>
            </a:tbl>
          </a:graphicData>
        </a:graphic>
      </p:graphicFrame>
      <p:sp>
        <p:nvSpPr>
          <p:cNvPr id="23" name="Стрелка: пятиугольник 22">
            <a:extLst>
              <a:ext uri="{FF2B5EF4-FFF2-40B4-BE49-F238E27FC236}">
                <a16:creationId xmlns:a16="http://schemas.microsoft.com/office/drawing/2014/main" id="{256275A3-53E3-43D5-B383-7023038498FB}"/>
              </a:ext>
            </a:extLst>
          </p:cNvPr>
          <p:cNvSpPr/>
          <p:nvPr/>
        </p:nvSpPr>
        <p:spPr>
          <a:xfrm>
            <a:off x="321821" y="556697"/>
            <a:ext cx="10328910" cy="902198"/>
          </a:xfrm>
          <a:prstGeom prst="homePlat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74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2270" y="422910"/>
            <a:ext cx="1419224" cy="139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017103-79C8-45CF-8222-97C4342EA94B}"/>
              </a:ext>
            </a:extLst>
          </p:cNvPr>
          <p:cNvSpPr txBox="1"/>
          <p:nvPr/>
        </p:nvSpPr>
        <p:spPr>
          <a:xfrm>
            <a:off x="365635" y="534205"/>
            <a:ext cx="10328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417E"/>
                </a:solidFill>
              </a:rPr>
              <a:t>ПРОБЛЕМЫ, НАД КОТОРЫМИ РАБОТАЕТ ЦЕНТР ТАРИФНОГО РЕГУЛИРОВАНИЯ В СФЕРЕ ОБРАЩЕНИЯ С ТКО</a:t>
            </a:r>
          </a:p>
        </p:txBody>
      </p:sp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64E5A436-AF1A-4985-BCF7-8AC790C19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116196"/>
              </p:ext>
            </p:extLst>
          </p:nvPr>
        </p:nvGraphicFramePr>
        <p:xfrm>
          <a:off x="336171" y="1623536"/>
          <a:ext cx="11493879" cy="4811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0785">
                  <a:extLst>
                    <a:ext uri="{9D8B030D-6E8A-4147-A177-3AD203B41FA5}">
                      <a16:colId xmlns:a16="http://schemas.microsoft.com/office/drawing/2014/main" val="854533105"/>
                    </a:ext>
                  </a:extLst>
                </a:gridCol>
                <a:gridCol w="3900312">
                  <a:extLst>
                    <a:ext uri="{9D8B030D-6E8A-4147-A177-3AD203B41FA5}">
                      <a16:colId xmlns:a16="http://schemas.microsoft.com/office/drawing/2014/main" val="2738174584"/>
                    </a:ext>
                  </a:extLst>
                </a:gridCol>
                <a:gridCol w="4082782">
                  <a:extLst>
                    <a:ext uri="{9D8B030D-6E8A-4147-A177-3AD203B41FA5}">
                      <a16:colId xmlns:a16="http://schemas.microsoft.com/office/drawing/2014/main" val="2528385354"/>
                    </a:ext>
                  </a:extLst>
                </a:gridCol>
              </a:tblGrid>
              <a:tr h="10668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980141"/>
                  </a:ext>
                </a:extLst>
              </a:tr>
              <a:tr h="1439156"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НАУЧНО-МЕТОДИЧЕСКОГО И ЭКСПЕРТНОГО ОБОСНОВАНИЯ ТАРИФОВ И ПРОЦЕССОВ ТАРИФООБРАЗОВАНИЯ</a:t>
                      </a:r>
                      <a:endParaRPr lang="ru-RU" sz="1400" b="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УСТРАНЕНИЕ НЕДОСТАТОЧНОГО РЕГУЛИРОВАНИЯ ТАРИФОВ НА УТИЛИЗАЦИЮ ОТХОДОВ И КАК СЛЕДСТВИЕ РЕШЕНИЕ ПРОБЛЕМЫ НЕДОВОЛЬСТВА НАСЕЛЕНИЯ – ОСНОВНОГО ПРОИЗВОДИТЕЛЯ ТКО</a:t>
                      </a:r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ПРОБЛЕМЫ НЕСПОСОБНОСТИ РЕГИОНАЛЬНЫХ ОПЕРАТОРОВ, ПОЛУЧИВШИХ УВЕЛИЧЕННЫЕ ТАРИФЫ, АРГУМЕНТИРОВАННО ВОЙТИ В ДИАЛОГ С НАСЕЛЕНИЕМ И ХОЗЯЙСТВУЮЩИМИ СУБЪЕКТАМИ ПО ВОПРОСАМ ФОРМИРОВАНИЯ СИСТЕМЫ ТАРИФОВ</a:t>
                      </a:r>
                      <a:endParaRPr lang="ru-RU" sz="1400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0095458"/>
                  </a:ext>
                </a:extLst>
              </a:tr>
              <a:tr h="1067374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636476"/>
                  </a:ext>
                </a:extLst>
              </a:tr>
              <a:tr h="1238149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И РАЗВИТИЕ ЦИФРОВОЙ ПЛАТФОРМЫ ДЛЯ ВОЗМОЖНОСТИ НАСЕЛЕНИЯ РЕАЛЬНО ОТСЛЕЖИВАТЬ ТАРИФНЫЕ ИЗМЕНЕНИЯ В СФЕРЕ ОБРАЩЕНИЯ С ТКО</a:t>
                      </a:r>
                      <a:endParaRPr lang="ru-RU" sz="1400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ПРОЗРАЧНОСТИ РАСХОДОВАНИЯ СРЕДСТВ, ПОЛУЧЕННЫХ ОТ НАСЕЛЕНИЯ ДЛЯ УТИЛИЗАЦИИ ОТХОДОВ</a:t>
                      </a:r>
                      <a:endParaRPr lang="ru-RU" sz="1400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ПРОБЛЕМЫ НЕДОСТАТОЧНОГО ФИНАНСИРОВАНИЯ ОПЕРАТОРОВ И СУБЪЕКТОВ </a:t>
                      </a:r>
                      <a:b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СФЕРЕ ОБРАЩЕНИЯ С ТКО, НЕСМОТРЯ НА УВЕЛИЧИВАЮЩИЕСЯ СБОРЫ С НАСЕЛЕНИЯ, </a:t>
                      </a:r>
                      <a:b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УТИЛИЗАЦИИ ОТХОДОВ</a:t>
                      </a:r>
                      <a:endParaRPr lang="ru-RU" sz="1400" dirty="0"/>
                    </a:p>
                  </a:txBody>
                  <a:tcPr>
                    <a:lnL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556608"/>
                  </a:ext>
                </a:extLst>
              </a:tr>
            </a:tbl>
          </a:graphicData>
        </a:graphic>
      </p:graphicFrame>
      <p:sp>
        <p:nvSpPr>
          <p:cNvPr id="12" name="Стрелка: пятиугольник 11">
            <a:extLst>
              <a:ext uri="{FF2B5EF4-FFF2-40B4-BE49-F238E27FC236}">
                <a16:creationId xmlns:a16="http://schemas.microsoft.com/office/drawing/2014/main" id="{ECA3E49D-53D3-40A7-B3CD-FC09B2784C64}"/>
              </a:ext>
            </a:extLst>
          </p:cNvPr>
          <p:cNvSpPr/>
          <p:nvPr/>
        </p:nvSpPr>
        <p:spPr>
          <a:xfrm>
            <a:off x="321821" y="541889"/>
            <a:ext cx="9991849" cy="902198"/>
          </a:xfrm>
          <a:prstGeom prst="homePlat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Книги со сплошной заливкой">
            <a:extLst>
              <a:ext uri="{FF2B5EF4-FFF2-40B4-BE49-F238E27FC236}">
                <a16:creationId xmlns:a16="http://schemas.microsoft.com/office/drawing/2014/main" id="{387C93E0-842D-4CA8-9F24-092C23D484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49730" y="1714976"/>
            <a:ext cx="914400" cy="914400"/>
          </a:xfrm>
          <a:prstGeom prst="rect">
            <a:avLst/>
          </a:prstGeom>
        </p:spPr>
      </p:pic>
      <p:pic>
        <p:nvPicPr>
          <p:cNvPr id="15" name="Рисунок 14" descr="Схема со сплошной заливкой">
            <a:extLst>
              <a:ext uri="{FF2B5EF4-FFF2-40B4-BE49-F238E27FC236}">
                <a16:creationId xmlns:a16="http://schemas.microsoft.com/office/drawing/2014/main" id="{1FB18964-D9F1-415B-ABD7-E2F8A89055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53507" y="4289105"/>
            <a:ext cx="914400" cy="914400"/>
          </a:xfrm>
          <a:prstGeom prst="rect">
            <a:avLst/>
          </a:prstGeom>
        </p:spPr>
      </p:pic>
      <p:pic>
        <p:nvPicPr>
          <p:cNvPr id="17" name="Рисунок 16" descr="Рубль со сплошной заливкой">
            <a:extLst>
              <a:ext uri="{FF2B5EF4-FFF2-40B4-BE49-F238E27FC236}">
                <a16:creationId xmlns:a16="http://schemas.microsoft.com/office/drawing/2014/main" id="{E2CF1DD7-EF52-4D2D-BB4F-A5391C037F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62109" y="4314825"/>
            <a:ext cx="862965" cy="862965"/>
          </a:xfrm>
          <a:prstGeom prst="rect">
            <a:avLst/>
          </a:prstGeom>
        </p:spPr>
      </p:pic>
      <p:pic>
        <p:nvPicPr>
          <p:cNvPr id="19" name="Рисунок 18" descr="Монеты контур">
            <a:extLst>
              <a:ext uri="{FF2B5EF4-FFF2-40B4-BE49-F238E27FC236}">
                <a16:creationId xmlns:a16="http://schemas.microsoft.com/office/drawing/2014/main" id="{318728BB-8457-4BDF-9671-781D71DA571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950767" y="4499515"/>
            <a:ext cx="725805" cy="725805"/>
          </a:xfrm>
          <a:prstGeom prst="rect">
            <a:avLst/>
          </a:prstGeom>
        </p:spPr>
      </p:pic>
      <p:pic>
        <p:nvPicPr>
          <p:cNvPr id="21" name="Рисунок 20" descr="Рукопожатие со сплошной заливкой">
            <a:extLst>
              <a:ext uri="{FF2B5EF4-FFF2-40B4-BE49-F238E27FC236}">
                <a16:creationId xmlns:a16="http://schemas.microsoft.com/office/drawing/2014/main" id="{F070355A-4979-4DC1-B7BB-A7C359669B3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317745" y="1558790"/>
            <a:ext cx="1185925" cy="1185925"/>
          </a:xfrm>
          <a:prstGeom prst="rect">
            <a:avLst/>
          </a:prstGeom>
        </p:spPr>
      </p:pic>
      <p:pic>
        <p:nvPicPr>
          <p:cNvPr id="22" name="Рисунок 21" descr="Интернет">
            <a:extLst>
              <a:ext uri="{FF2B5EF4-FFF2-40B4-BE49-F238E27FC236}">
                <a16:creationId xmlns:a16="http://schemas.microsoft.com/office/drawing/2014/main" id="{E9648319-77FA-4297-A053-E2C9A26B9B9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54837" y="4261475"/>
            <a:ext cx="1123866" cy="1123866"/>
          </a:xfrm>
          <a:prstGeom prst="rect">
            <a:avLst/>
          </a:prstGeom>
        </p:spPr>
      </p:pic>
      <p:pic>
        <p:nvPicPr>
          <p:cNvPr id="24" name="Рисунок 23" descr="Зал заседаний со сплошной заливкой">
            <a:extLst>
              <a:ext uri="{FF2B5EF4-FFF2-40B4-BE49-F238E27FC236}">
                <a16:creationId xmlns:a16="http://schemas.microsoft.com/office/drawing/2014/main" id="{BF42266F-CFB4-4C31-8426-F884E6600F1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257285" y="1508833"/>
            <a:ext cx="1235882" cy="123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779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8662" y="371581"/>
            <a:ext cx="1290556" cy="126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017103-79C8-45CF-8222-97C4342EA94B}"/>
              </a:ext>
            </a:extLst>
          </p:cNvPr>
          <p:cNvSpPr txBox="1"/>
          <p:nvPr/>
        </p:nvSpPr>
        <p:spPr>
          <a:xfrm>
            <a:off x="321821" y="541889"/>
            <a:ext cx="103289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417E"/>
                </a:solidFill>
              </a:rPr>
              <a:t>ОСНОВНЫЕ НАПРАВЛЕНИЯ ДЕЯТЕЛЬНОСТИ ЦЕНТРА ТАРИФНОГО РЕГУЛИРОВАНИЯ В СФЕРЕ ОБРАЩЕНИЯ С ТКО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C3C11AB8-82A7-4D45-B528-250190CDC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477050"/>
              </p:ext>
            </p:extLst>
          </p:nvPr>
        </p:nvGraphicFramePr>
        <p:xfrm>
          <a:off x="477519" y="1588770"/>
          <a:ext cx="11272521" cy="4983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324">
                  <a:extLst>
                    <a:ext uri="{9D8B030D-6E8A-4147-A177-3AD203B41FA5}">
                      <a16:colId xmlns:a16="http://schemas.microsoft.com/office/drawing/2014/main" val="229761434"/>
                    </a:ext>
                  </a:extLst>
                </a:gridCol>
                <a:gridCol w="9794197">
                  <a:extLst>
                    <a:ext uri="{9D8B030D-6E8A-4147-A177-3AD203B41FA5}">
                      <a16:colId xmlns:a16="http://schemas.microsoft.com/office/drawing/2014/main" val="2397371797"/>
                    </a:ext>
                  </a:extLst>
                </a:gridCol>
              </a:tblGrid>
              <a:tr h="122243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РАЗРАБОТКА МЕТОДИЧЕСКИХ РЕКОМЕНДАЦИЙ </a:t>
                      </a:r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в области обращения с ТКО в соответствии </a:t>
                      </a:r>
                      <a:br>
                        <a:rPr lang="ru-RU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с Федеральным законом от 24.06.1998 № 89-ФЗ «Об отходах производства и потребления» (вопросы обработки, обезвреживания, энергетической утилизации, захоронения твердых коммунальных отходов, а также оказания региональным операторам услуг по обращению с ТКО)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143886"/>
                  </a:ext>
                </a:extLst>
              </a:tr>
              <a:tr h="9403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РАЗРАБОТКА ВЕРХНЕЙ И НИЖНЕЙ ГРАНИЦЫ ТАРИФОВ </a:t>
                      </a:r>
                      <a:r>
                        <a:rPr lang="ru-RU" dirty="0"/>
                        <a:t>для субъектов Российской Федерации в системе обращения с ТКО через механизмы подготовки и реализации научно-исследовательских работ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3360860"/>
                  </a:ext>
                </a:extLst>
              </a:tr>
              <a:tr h="9403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ПОДГОТОВКА ПРОФЕССИОНАЛЬНЫХ СТАНДАРТОВ </a:t>
                      </a:r>
                      <a:r>
                        <a:rPr lang="ru-RU" dirty="0"/>
                        <a:t>(квалификационных требований к специалистам по </a:t>
                      </a:r>
                      <a:r>
                        <a:rPr lang="ru-RU" dirty="0" err="1"/>
                        <a:t>тарифообразованию</a:t>
                      </a:r>
                      <a:r>
                        <a:rPr lang="ru-RU" dirty="0"/>
                        <a:t>) в сфере обращения с ТКО в соответствии с Федеральным законом от 03.07.2016 № 238-ФЗ «О независимой оценке квалификации». 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5910171"/>
                  </a:ext>
                </a:extLst>
              </a:tr>
              <a:tr h="9403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СОЗДАНИЕ ФЕДЕРАЛЬНОГО ТАРИФНОГО КАЛЬКУЛЯТОРА </a:t>
                      </a:r>
                      <a:r>
                        <a:rPr lang="ru-RU" dirty="0"/>
                        <a:t>каждого субъекта, региона и муниципального образования с целью получения гражданами Российской Федерации данной информации на портале государственных услуг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57777"/>
                  </a:ext>
                </a:extLst>
              </a:tr>
              <a:tr h="9403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ОБЕСПЕЧЕНИЕ ПОВЫШЕНИЯ КВАЛИФИКАЦИИ СОТРУДНИКОВ </a:t>
                      </a:r>
                      <a:r>
                        <a:rPr lang="ru-RU" dirty="0"/>
                        <a:t>федеральных и региональных органов исполнительной власти, представителей корпораций ключевых отраслей и сфер в области обращения с твёрдыми коммунальными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41705"/>
                  </a:ext>
                </a:extLst>
              </a:tr>
            </a:tbl>
          </a:graphicData>
        </a:graphic>
      </p:graphicFrame>
      <p:pic>
        <p:nvPicPr>
          <p:cNvPr id="10" name="Рисунок 9" descr="Открытая книга">
            <a:extLst>
              <a:ext uri="{FF2B5EF4-FFF2-40B4-BE49-F238E27FC236}">
                <a16:creationId xmlns:a16="http://schemas.microsoft.com/office/drawing/2014/main" id="{5D95B8A3-DBC9-4C37-ADE6-F451C500BD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8060" y="1637443"/>
            <a:ext cx="914400" cy="1018401"/>
          </a:xfrm>
          <a:prstGeom prst="rect">
            <a:avLst/>
          </a:prstGeom>
        </p:spPr>
      </p:pic>
      <p:pic>
        <p:nvPicPr>
          <p:cNvPr id="11" name="Рисунок 10" descr="Математика">
            <a:extLst>
              <a:ext uri="{FF2B5EF4-FFF2-40B4-BE49-F238E27FC236}">
                <a16:creationId xmlns:a16="http://schemas.microsoft.com/office/drawing/2014/main" id="{6AD7E5ED-BC49-47A4-8786-890C9E62BF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8060" y="4749061"/>
            <a:ext cx="914400" cy="914400"/>
          </a:xfrm>
          <a:prstGeom prst="rect">
            <a:avLst/>
          </a:prstGeom>
        </p:spPr>
      </p:pic>
      <p:pic>
        <p:nvPicPr>
          <p:cNvPr id="13" name="Рисунок 12" descr="Схема игры">
            <a:extLst>
              <a:ext uri="{FF2B5EF4-FFF2-40B4-BE49-F238E27FC236}">
                <a16:creationId xmlns:a16="http://schemas.microsoft.com/office/drawing/2014/main" id="{C6E7EC53-F512-4904-B7E5-E2E6155ECD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6619" y="2755582"/>
            <a:ext cx="1018401" cy="1018401"/>
          </a:xfrm>
          <a:prstGeom prst="rect">
            <a:avLst/>
          </a:prstGeom>
        </p:spPr>
      </p:pic>
      <p:pic>
        <p:nvPicPr>
          <p:cNvPr id="5" name="Рисунок 4" descr="Расширение бизнеса со сплошной заливкой">
            <a:extLst>
              <a:ext uri="{FF2B5EF4-FFF2-40B4-BE49-F238E27FC236}">
                <a16:creationId xmlns:a16="http://schemas.microsoft.com/office/drawing/2014/main" id="{73FF2F39-FEDC-4202-B871-047605CF9B4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8060" y="5683652"/>
            <a:ext cx="914400" cy="914400"/>
          </a:xfrm>
          <a:prstGeom prst="rect">
            <a:avLst/>
          </a:prstGeom>
        </p:spPr>
      </p:pic>
      <p:pic>
        <p:nvPicPr>
          <p:cNvPr id="7" name="Рисунок 6" descr="Контрольный список со сплошной заливкой">
            <a:extLst>
              <a:ext uri="{FF2B5EF4-FFF2-40B4-BE49-F238E27FC236}">
                <a16:creationId xmlns:a16="http://schemas.microsoft.com/office/drawing/2014/main" id="{8D4F36AE-E706-4A25-8F4B-66021B1BD09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8060" y="3770032"/>
            <a:ext cx="914400" cy="914400"/>
          </a:xfrm>
          <a:prstGeom prst="rect">
            <a:avLst/>
          </a:prstGeom>
        </p:spPr>
      </p:pic>
      <p:sp>
        <p:nvSpPr>
          <p:cNvPr id="17" name="Стрелка: пятиугольник 16">
            <a:extLst>
              <a:ext uri="{FF2B5EF4-FFF2-40B4-BE49-F238E27FC236}">
                <a16:creationId xmlns:a16="http://schemas.microsoft.com/office/drawing/2014/main" id="{6208D52A-0B82-4EB8-B9D3-F212D41F38EF}"/>
              </a:ext>
            </a:extLst>
          </p:cNvPr>
          <p:cNvSpPr/>
          <p:nvPr/>
        </p:nvSpPr>
        <p:spPr>
          <a:xfrm>
            <a:off x="321821" y="554265"/>
            <a:ext cx="10422379" cy="902198"/>
          </a:xfrm>
          <a:prstGeom prst="homePlat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585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5">
            <a:extLst>
              <a:ext uri="{FF2B5EF4-FFF2-40B4-BE49-F238E27FC236}">
                <a16:creationId xmlns:a16="http://schemas.microsoft.com/office/drawing/2014/main" id="{0D022EDD-2D1E-42FC-948B-8830FC38A285}"/>
              </a:ext>
            </a:extLst>
          </p:cNvPr>
          <p:cNvSpPr txBox="1">
            <a:spLocks/>
          </p:cNvSpPr>
          <p:nvPr/>
        </p:nvSpPr>
        <p:spPr>
          <a:xfrm>
            <a:off x="221880" y="599041"/>
            <a:ext cx="10391775" cy="37740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kern="1200">
                <a:solidFill>
                  <a:schemeClr val="bg1"/>
                </a:solidFill>
                <a:latin typeface="Book Antiqua" panose="02040602050305030304" pitchFamily="18" charset="0"/>
                <a:ea typeface="+mj-ea"/>
                <a:cs typeface="+mj-cs"/>
              </a:defRPr>
            </a:lvl1pPr>
          </a:lstStyle>
          <a:p>
            <a:r>
              <a:rPr lang="ru-RU" dirty="0"/>
              <a:t>1.  ЭТАПЫ СОЗДАНИЯ НОВОГО ПРЕДПРИЯТИЯ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7D98CDE-3F60-468E-9EEA-1DE26BA02889}"/>
              </a:ext>
            </a:extLst>
          </p:cNvPr>
          <p:cNvSpPr/>
          <p:nvPr/>
        </p:nvSpPr>
        <p:spPr>
          <a:xfrm>
            <a:off x="1000125" y="1809750"/>
            <a:ext cx="2962275" cy="9715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        Обращение заказчика в Центр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658C731-E095-4138-8918-F251EA73C5BC}"/>
              </a:ext>
            </a:extLst>
          </p:cNvPr>
          <p:cNvSpPr/>
          <p:nvPr/>
        </p:nvSpPr>
        <p:spPr>
          <a:xfrm>
            <a:off x="4614862" y="1809750"/>
            <a:ext cx="3149356" cy="9715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ru-RU" dirty="0"/>
              <a:t>  Проведение </a:t>
            </a:r>
            <a:br>
              <a:rPr lang="ru-RU" dirty="0"/>
            </a:br>
            <a:r>
              <a:rPr lang="ru-RU" dirty="0"/>
              <a:t>сотрудниками центра анкетирования и опроса заказчика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0DE88C7C-644C-4592-933E-A28F2E2DBEA8}"/>
              </a:ext>
            </a:extLst>
          </p:cNvPr>
          <p:cNvSpPr/>
          <p:nvPr/>
        </p:nvSpPr>
        <p:spPr>
          <a:xfrm>
            <a:off x="8229600" y="1809750"/>
            <a:ext cx="3149356" cy="9715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      Выявление проблемных </a:t>
            </a:r>
            <a:br>
              <a:rPr lang="ru-RU" dirty="0"/>
            </a:br>
            <a:r>
              <a:rPr lang="ru-RU" dirty="0"/>
              <a:t>  вопросов заказчика </a:t>
            </a:r>
            <a:br>
              <a:rPr lang="ru-RU" dirty="0"/>
            </a:br>
            <a:r>
              <a:rPr lang="ru-RU" dirty="0"/>
              <a:t>в сфере ТКО 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FA2482BF-A980-43A0-89E4-4E42A1463935}"/>
              </a:ext>
            </a:extLst>
          </p:cNvPr>
          <p:cNvSpPr/>
          <p:nvPr/>
        </p:nvSpPr>
        <p:spPr>
          <a:xfrm>
            <a:off x="3962400" y="2143125"/>
            <a:ext cx="652462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A4B223E3-B9F5-4DC1-8E6D-E582CDC2BAE9}"/>
              </a:ext>
            </a:extLst>
          </p:cNvPr>
          <p:cNvSpPr/>
          <p:nvPr/>
        </p:nvSpPr>
        <p:spPr>
          <a:xfrm>
            <a:off x="7764217" y="2143125"/>
            <a:ext cx="465381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5E0346CC-CE78-423B-B588-A92F970DB247}"/>
              </a:ext>
            </a:extLst>
          </p:cNvPr>
          <p:cNvSpPr/>
          <p:nvPr/>
        </p:nvSpPr>
        <p:spPr>
          <a:xfrm>
            <a:off x="1000125" y="3419475"/>
            <a:ext cx="2962275" cy="9715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Согласование ТЗ </a:t>
            </a:r>
            <a:br>
              <a:rPr lang="ru-RU" dirty="0"/>
            </a:br>
            <a:r>
              <a:rPr lang="ru-RU" dirty="0"/>
              <a:t>на НИР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BC01351C-51C4-4D21-ADF9-5584BCFF9DBC}"/>
              </a:ext>
            </a:extLst>
          </p:cNvPr>
          <p:cNvSpPr/>
          <p:nvPr/>
        </p:nvSpPr>
        <p:spPr>
          <a:xfrm>
            <a:off x="4614862" y="3419474"/>
            <a:ext cx="2962275" cy="14055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dirty="0"/>
              <a:t>Предложение   </a:t>
            </a:r>
            <a:br>
              <a:rPr lang="ru-RU" dirty="0"/>
            </a:br>
            <a:r>
              <a:rPr lang="ru-RU" dirty="0"/>
              <a:t>     сотрудниками Центра инструментов и методик, позволяющих решить обозначенные проблемы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D73BB15-4F5D-488D-8B74-1C08D1EF3E7E}"/>
              </a:ext>
            </a:extLst>
          </p:cNvPr>
          <p:cNvSpPr/>
          <p:nvPr/>
        </p:nvSpPr>
        <p:spPr>
          <a:xfrm>
            <a:off x="8229600" y="3419475"/>
            <a:ext cx="3149356" cy="13920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dirty="0"/>
              <a:t>     Оценка экспертами </a:t>
            </a:r>
            <a:br>
              <a:rPr lang="ru-RU" dirty="0"/>
            </a:br>
            <a:r>
              <a:rPr lang="ru-RU" dirty="0"/>
              <a:t>      Центра предоставленных материалов Заказчика на предмет возможности выполнения НИР</a:t>
            </a:r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CBC49635-4AF8-4008-8895-C28F6ABFDE01}"/>
              </a:ext>
            </a:extLst>
          </p:cNvPr>
          <p:cNvSpPr/>
          <p:nvPr/>
        </p:nvSpPr>
        <p:spPr>
          <a:xfrm rot="10800000">
            <a:off x="3962400" y="3752850"/>
            <a:ext cx="652462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F742B8B5-AE05-493B-8705-272156B31EAB}"/>
              </a:ext>
            </a:extLst>
          </p:cNvPr>
          <p:cNvSpPr/>
          <p:nvPr/>
        </p:nvSpPr>
        <p:spPr>
          <a:xfrm rot="10800000">
            <a:off x="7577137" y="3752850"/>
            <a:ext cx="652462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низ 19">
            <a:extLst>
              <a:ext uri="{FF2B5EF4-FFF2-40B4-BE49-F238E27FC236}">
                <a16:creationId xmlns:a16="http://schemas.microsoft.com/office/drawing/2014/main" id="{45718F77-68E9-4F8D-ACB2-897609B7664D}"/>
              </a:ext>
            </a:extLst>
          </p:cNvPr>
          <p:cNvSpPr/>
          <p:nvPr/>
        </p:nvSpPr>
        <p:spPr>
          <a:xfrm>
            <a:off x="9544050" y="2781300"/>
            <a:ext cx="342900" cy="63817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8E337333-4863-4C91-A6E4-6092FB392B7E}"/>
              </a:ext>
            </a:extLst>
          </p:cNvPr>
          <p:cNvSpPr/>
          <p:nvPr/>
        </p:nvSpPr>
        <p:spPr>
          <a:xfrm>
            <a:off x="1000125" y="5310055"/>
            <a:ext cx="2962275" cy="108432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Согласование </a:t>
            </a:r>
            <a:br>
              <a:rPr lang="ru-RU" dirty="0"/>
            </a:br>
            <a:r>
              <a:rPr lang="ru-RU" dirty="0"/>
              <a:t>условий договора на НИР </a:t>
            </a:r>
            <a:br>
              <a:rPr lang="ru-RU" dirty="0"/>
            </a:br>
            <a:r>
              <a:rPr lang="ru-RU" dirty="0"/>
              <a:t>и его подписание</a:t>
            </a: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68587127-E4E0-4D0B-87FA-54982C9FBC8D}"/>
              </a:ext>
            </a:extLst>
          </p:cNvPr>
          <p:cNvSpPr/>
          <p:nvPr/>
        </p:nvSpPr>
        <p:spPr>
          <a:xfrm>
            <a:off x="4614862" y="5310056"/>
            <a:ext cx="2962275" cy="9715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Выполнение НИР, </a:t>
            </a:r>
            <a:br>
              <a:rPr lang="ru-RU" dirty="0"/>
            </a:br>
            <a:r>
              <a:rPr lang="ru-RU" dirty="0"/>
              <a:t>ее этапов</a:t>
            </a:r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98983098-4D1B-4843-A23D-88A06D4F1030}"/>
              </a:ext>
            </a:extLst>
          </p:cNvPr>
          <p:cNvSpPr/>
          <p:nvPr/>
        </p:nvSpPr>
        <p:spPr>
          <a:xfrm>
            <a:off x="3962400" y="5643431"/>
            <a:ext cx="652462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id="{763DA0DC-3801-40D5-A336-9D006EB87F0B}"/>
              </a:ext>
            </a:extLst>
          </p:cNvPr>
          <p:cNvSpPr/>
          <p:nvPr/>
        </p:nvSpPr>
        <p:spPr>
          <a:xfrm>
            <a:off x="2309812" y="4391025"/>
            <a:ext cx="338137" cy="91903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34D9ED46-CB93-4606-9A85-61EB70CA183D}"/>
              </a:ext>
            </a:extLst>
          </p:cNvPr>
          <p:cNvSpPr/>
          <p:nvPr/>
        </p:nvSpPr>
        <p:spPr>
          <a:xfrm>
            <a:off x="1108275" y="1981959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0F1C2367-CB5F-4CEB-AEC6-EEE6D61566C7}"/>
              </a:ext>
            </a:extLst>
          </p:cNvPr>
          <p:cNvSpPr/>
          <p:nvPr/>
        </p:nvSpPr>
        <p:spPr>
          <a:xfrm>
            <a:off x="4648244" y="1849369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89CD2B12-ACCC-4DB1-A8B6-DBFEF707B5E2}"/>
              </a:ext>
            </a:extLst>
          </p:cNvPr>
          <p:cNvSpPr/>
          <p:nvPr/>
        </p:nvSpPr>
        <p:spPr>
          <a:xfrm>
            <a:off x="8262981" y="1857637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E568DDD2-E851-46CF-8AFD-B4D8E0EB1A37}"/>
              </a:ext>
            </a:extLst>
          </p:cNvPr>
          <p:cNvSpPr/>
          <p:nvPr/>
        </p:nvSpPr>
        <p:spPr>
          <a:xfrm>
            <a:off x="8286794" y="3473250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1BFEA80A-44DB-4926-B6CF-3BA339769AAE}"/>
              </a:ext>
            </a:extLst>
          </p:cNvPr>
          <p:cNvSpPr/>
          <p:nvPr/>
        </p:nvSpPr>
        <p:spPr>
          <a:xfrm>
            <a:off x="4725093" y="3488925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52E22356-D1A0-4412-8A76-3782844FC230}"/>
              </a:ext>
            </a:extLst>
          </p:cNvPr>
          <p:cNvSpPr/>
          <p:nvPr/>
        </p:nvSpPr>
        <p:spPr>
          <a:xfrm>
            <a:off x="1103418" y="3501825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A22A616A-D8EF-4919-A659-362C494C5199}"/>
              </a:ext>
            </a:extLst>
          </p:cNvPr>
          <p:cNvSpPr/>
          <p:nvPr/>
        </p:nvSpPr>
        <p:spPr>
          <a:xfrm>
            <a:off x="1033507" y="5310055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7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15544D9-72C5-4102-82A9-CA96289F2968}"/>
              </a:ext>
            </a:extLst>
          </p:cNvPr>
          <p:cNvSpPr/>
          <p:nvPr/>
        </p:nvSpPr>
        <p:spPr>
          <a:xfrm>
            <a:off x="4648244" y="5355562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D0060EE-2421-44D9-AA02-4C17947DB17A}"/>
              </a:ext>
            </a:extLst>
          </p:cNvPr>
          <p:cNvSpPr txBox="1"/>
          <p:nvPr/>
        </p:nvSpPr>
        <p:spPr>
          <a:xfrm>
            <a:off x="674492" y="638676"/>
            <a:ext cx="86296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417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МЕХАНИЗМ ПОДГОТОВКИ И РЕАЛИЗАЦИИ НАУЧНО-ИССЛЕДОВАТЕЛЬСКИХ РАБОТ В СФЕРЕ ОБРАЩЕНИЯ С ТКО </a:t>
            </a:r>
            <a:endParaRPr lang="ru-RU" sz="2400" b="1" dirty="0">
              <a:solidFill>
                <a:srgbClr val="00417E"/>
              </a:solidFill>
            </a:endParaRPr>
          </a:p>
        </p:txBody>
      </p:sp>
      <p:sp>
        <p:nvSpPr>
          <p:cNvPr id="36" name="Стрелка: пятиугольник 35">
            <a:extLst>
              <a:ext uri="{FF2B5EF4-FFF2-40B4-BE49-F238E27FC236}">
                <a16:creationId xmlns:a16="http://schemas.microsoft.com/office/drawing/2014/main" id="{EBDB11D8-6989-4C2A-BDC8-7516528FAED0}"/>
              </a:ext>
            </a:extLst>
          </p:cNvPr>
          <p:cNvSpPr/>
          <p:nvPr/>
        </p:nvSpPr>
        <p:spPr>
          <a:xfrm>
            <a:off x="559118" y="624779"/>
            <a:ext cx="9194482" cy="902198"/>
          </a:xfrm>
          <a:prstGeom prst="homePlate">
            <a:avLst/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Picture 40">
            <a:extLst>
              <a:ext uri="{FF2B5EF4-FFF2-40B4-BE49-F238E27FC236}">
                <a16:creationId xmlns:a16="http://schemas.microsoft.com/office/drawing/2014/main" id="{23E2CF8F-3C62-4300-AC8F-AC050AF44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1" y="379844"/>
            <a:ext cx="1419224" cy="139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5BA12C5D-AAEA-4BD4-87EF-2C689F928903}"/>
              </a:ext>
            </a:extLst>
          </p:cNvPr>
          <p:cNvSpPr/>
          <p:nvPr/>
        </p:nvSpPr>
        <p:spPr>
          <a:xfrm>
            <a:off x="8229598" y="5310055"/>
            <a:ext cx="2962275" cy="118986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900"/>
              </a:lnSpc>
            </a:pPr>
            <a:r>
              <a:rPr lang="ru-RU" dirty="0"/>
              <a:t>Передача отчетных    </a:t>
            </a:r>
            <a:br>
              <a:rPr lang="ru-RU" dirty="0"/>
            </a:br>
            <a:r>
              <a:rPr lang="ru-RU" dirty="0"/>
              <a:t>     материалов заказчику </a:t>
            </a:r>
            <a:br>
              <a:rPr lang="ru-RU" dirty="0"/>
            </a:br>
            <a:r>
              <a:rPr lang="ru-RU" dirty="0"/>
              <a:t>  с предложениями по </a:t>
            </a:r>
            <a:br>
              <a:rPr lang="ru-RU" dirty="0"/>
            </a:br>
            <a:r>
              <a:rPr lang="ru-RU" dirty="0"/>
              <a:t> решению проблемы</a:t>
            </a:r>
          </a:p>
        </p:txBody>
      </p:sp>
      <p:sp>
        <p:nvSpPr>
          <p:cNvPr id="39" name="Стрелка: вправо 38">
            <a:extLst>
              <a:ext uri="{FF2B5EF4-FFF2-40B4-BE49-F238E27FC236}">
                <a16:creationId xmlns:a16="http://schemas.microsoft.com/office/drawing/2014/main" id="{F81D1712-8777-4872-979F-82FEC1C62B8C}"/>
              </a:ext>
            </a:extLst>
          </p:cNvPr>
          <p:cNvSpPr/>
          <p:nvPr/>
        </p:nvSpPr>
        <p:spPr>
          <a:xfrm>
            <a:off x="7577136" y="5643431"/>
            <a:ext cx="652462" cy="3048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2A74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id="{657FBEFB-57AD-4964-BCAA-FA5359F60634}"/>
              </a:ext>
            </a:extLst>
          </p:cNvPr>
          <p:cNvSpPr/>
          <p:nvPr/>
        </p:nvSpPr>
        <p:spPr>
          <a:xfrm>
            <a:off x="8262980" y="5355562"/>
            <a:ext cx="432000" cy="43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0972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7956" y="304041"/>
            <a:ext cx="1419224" cy="139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A017103-79C8-45CF-8222-97C4342EA94B}"/>
              </a:ext>
            </a:extLst>
          </p:cNvPr>
          <p:cNvSpPr txBox="1"/>
          <p:nvPr/>
        </p:nvSpPr>
        <p:spPr>
          <a:xfrm>
            <a:off x="1166812" y="845687"/>
            <a:ext cx="942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417E"/>
                </a:solidFill>
              </a:rPr>
              <a:t>КОНТАКТНАЯ ИНФОРМАЦИЯ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CFCCBD3E-E095-4BBF-9F97-209A89219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71815"/>
              </p:ext>
            </p:extLst>
          </p:nvPr>
        </p:nvGraphicFramePr>
        <p:xfrm>
          <a:off x="4331970" y="2349817"/>
          <a:ext cx="7018020" cy="313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561">
                  <a:extLst>
                    <a:ext uri="{9D8B030D-6E8A-4147-A177-3AD203B41FA5}">
                      <a16:colId xmlns:a16="http://schemas.microsoft.com/office/drawing/2014/main" val="2019236329"/>
                    </a:ext>
                  </a:extLst>
                </a:gridCol>
                <a:gridCol w="4287459">
                  <a:extLst>
                    <a:ext uri="{9D8B030D-6E8A-4147-A177-3AD203B41FA5}">
                      <a16:colId xmlns:a16="http://schemas.microsoft.com/office/drawing/2014/main" val="4113811465"/>
                    </a:ext>
                  </a:extLst>
                </a:gridCol>
              </a:tblGrid>
              <a:tr h="757791">
                <a:tc>
                  <a:txBody>
                    <a:bodyPr/>
                    <a:lstStyle/>
                    <a:p>
                      <a:r>
                        <a:rPr lang="ru-RU" sz="2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Директор Центра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Епишов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Андрей Павлович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330331"/>
                  </a:ext>
                </a:extLst>
              </a:tr>
              <a:tr h="610443">
                <a:tc>
                  <a:txBody>
                    <a:bodyPr/>
                    <a:lstStyle/>
                    <a:p>
                      <a:r>
                        <a:rPr lang="ru-RU" sz="2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Телефон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+7 (495) 800-12-00 (доб. 23-67) 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7001735"/>
                  </a:ext>
                </a:extLst>
              </a:tr>
              <a:tr h="582322">
                <a:tc>
                  <a:txBody>
                    <a:bodyPr/>
                    <a:lstStyle/>
                    <a:p>
                      <a:r>
                        <a:rPr lang="ru-RU" sz="2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Эл. почта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VSHTR@rea.ru </a:t>
                      </a:r>
                      <a:endParaRPr lang="ru-RU" sz="2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50928"/>
                  </a:ext>
                </a:extLst>
              </a:tr>
              <a:tr h="10945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Адрес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​Россия, 117997, г. Москва,</a:t>
                      </a:r>
                      <a:b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Стремянный пер., д. 28, стр. 1, </a:t>
                      </a:r>
                      <a:r>
                        <a:rPr lang="ru-RU" sz="24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каб</a:t>
                      </a:r>
                      <a:r>
                        <a:rPr lang="ru-RU" sz="24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247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101604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3DEEF4F-3839-401E-89BB-37F77F62CD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812" y="2349817"/>
            <a:ext cx="2935067" cy="291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4886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673</TotalTime>
  <Words>605</Words>
  <Application>Microsoft Office PowerPoint</Application>
  <PresentationFormat>Широкоэкранный</PresentationFormat>
  <Paragraphs>59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РОССИЙСКИЙ ЭКОНОМИЧЕСКИЙ УНИВЕРСИТЕТ имени Г. В. ПЛЕХАНОВА</dc:title>
  <dc:creator>user</dc:creator>
  <cp:lastModifiedBy>6081</cp:lastModifiedBy>
  <cp:revision>32</cp:revision>
  <dcterms:created xsi:type="dcterms:W3CDTF">2016-09-22T06:56:31Z</dcterms:created>
  <dcterms:modified xsi:type="dcterms:W3CDTF">2021-08-26T05:01:31Z</dcterms:modified>
</cp:coreProperties>
</file>