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265" r:id="rId3"/>
    <p:sldId id="279" r:id="rId4"/>
    <p:sldId id="278" r:id="rId5"/>
    <p:sldId id="280" r:id="rId6"/>
    <p:sldId id="282" r:id="rId7"/>
    <p:sldId id="284" r:id="rId8"/>
    <p:sldId id="285" r:id="rId9"/>
    <p:sldId id="283" r:id="rId10"/>
    <p:sldId id="287" r:id="rId11"/>
  </p:sldIdLst>
  <p:sldSz cx="9144000" cy="6858000" type="screen4x3"/>
  <p:notesSz cx="6805613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719641401792988E-2"/>
          <c:y val="0.1923076131320689"/>
          <c:w val="0.53137734311328444"/>
          <c:h val="0.65560583207642031"/>
        </c:manualLayout>
      </c:layout>
      <c:pieChart>
        <c:varyColors val="1"/>
        <c:ser>
          <c:idx val="0"/>
          <c:order val="0"/>
          <c:tx>
            <c:strRef>
              <c:f>Лист1!$A$2:$A$9</c:f>
              <c:strCache>
                <c:ptCount val="1"/>
                <c:pt idx="0">
                  <c:v>Захоронение твердых коммунальных отходов, с учетом расходов на обработку отходов  Сбор и транспортирование твердых коммунальных отходов Заработная плата Аренда офисного помещения, аренда офисных помещений для ЦОНов, содержание и эксплуатация Услуги печати</c:v>
                </c:pt>
              </c:strCache>
            </c:strRef>
          </c:tx>
          <c:explosion val="1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(Лист1!$A$2:$A$9;Лист1!$D$2:$D$9)</c:f>
              <c:strCache>
                <c:ptCount val="16"/>
                <c:pt idx="0">
                  <c:v>Захоронение твердых коммунальных отходов, с учетом расходов на обработку отходов </c:v>
                </c:pt>
                <c:pt idx="1">
                  <c:v>Сбор и транспортирование твердых коммунальных отходов</c:v>
                </c:pt>
                <c:pt idx="2">
                  <c:v>Заработная плата</c:v>
                </c:pt>
                <c:pt idx="3">
                  <c:v>Аренда офисного помещения, аренда офисных помещений для ЦОНов, содержание и эксплуатация</c:v>
                </c:pt>
                <c:pt idx="4">
                  <c:v>Услуги печати, конвертации и доставки квитанций потребителям, курьерскую службу и прочие почтовые услуги</c:v>
                </c:pt>
                <c:pt idx="5">
                  <c:v>Банковская гарантия</c:v>
                </c:pt>
                <c:pt idx="6">
                  <c:v>Расходы на соблюдение требований 54-ФЗ</c:v>
                </c:pt>
                <c:pt idx="7">
                  <c:v>Административные расходы</c:v>
                </c:pt>
                <c:pt idx="8">
                  <c:v>26,84%</c:v>
                </c:pt>
                <c:pt idx="9">
                  <c:v>67,00%</c:v>
                </c:pt>
                <c:pt idx="10">
                  <c:v>1,84%</c:v>
                </c:pt>
                <c:pt idx="11">
                  <c:v>0,15%</c:v>
                </c:pt>
                <c:pt idx="12">
                  <c:v>2,07%</c:v>
                </c:pt>
                <c:pt idx="13">
                  <c:v>0,11%</c:v>
                </c:pt>
                <c:pt idx="14">
                  <c:v>0,05%</c:v>
                </c:pt>
                <c:pt idx="15">
                  <c:v>1,94%</c:v>
                </c:pt>
              </c:strCache>
            </c:strRef>
          </c:cat>
          <c:val>
            <c:numRef>
              <c:f>Лист1!$D$2:$D$9</c:f>
              <c:numCache>
                <c:formatCode>0.00%</c:formatCode>
                <c:ptCount val="8"/>
                <c:pt idx="0">
                  <c:v>0.26844041557780235</c:v>
                </c:pt>
                <c:pt idx="1">
                  <c:v>0.66998310214875356</c:v>
                </c:pt>
                <c:pt idx="2">
                  <c:v>1.8410982242755329E-2</c:v>
                </c:pt>
                <c:pt idx="3">
                  <c:v>1.4676736861455714E-3</c:v>
                </c:pt>
                <c:pt idx="4">
                  <c:v>2.0734375334808795E-2</c:v>
                </c:pt>
                <c:pt idx="5">
                  <c:v>1.0937178704224315E-3</c:v>
                </c:pt>
                <c:pt idx="6">
                  <c:v>4.6825779995390658E-4</c:v>
                </c:pt>
                <c:pt idx="7">
                  <c:v>1.9401475339357935E-2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Сбор и транспортирование твердых коммунальных отходов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(Лист1!$A$2:$A$9;Лист1!$D$2:$D$9)</c:f>
              <c:strCache>
                <c:ptCount val="16"/>
                <c:pt idx="0">
                  <c:v>Захоронение твердых коммунальных отходов, с учетом расходов на обработку отходов </c:v>
                </c:pt>
                <c:pt idx="1">
                  <c:v>Сбор и транспортирование твердых коммунальных отходов</c:v>
                </c:pt>
                <c:pt idx="2">
                  <c:v>Заработная плата</c:v>
                </c:pt>
                <c:pt idx="3">
                  <c:v>Аренда офисного помещения, аренда офисных помещений для ЦОНов, содержание и эксплуатация</c:v>
                </c:pt>
                <c:pt idx="4">
                  <c:v>Услуги печати, конвертации и доставки квитанций потребителям, курьерскую службу и прочие почтовые услуги</c:v>
                </c:pt>
                <c:pt idx="5">
                  <c:v>Банковская гарантия</c:v>
                </c:pt>
                <c:pt idx="6">
                  <c:v>Расходы на соблюдение требований 54-ФЗ</c:v>
                </c:pt>
                <c:pt idx="7">
                  <c:v>Административные расходы</c:v>
                </c:pt>
                <c:pt idx="8">
                  <c:v>26,84%</c:v>
                </c:pt>
                <c:pt idx="9">
                  <c:v>67,00%</c:v>
                </c:pt>
                <c:pt idx="10">
                  <c:v>1,84%</c:v>
                </c:pt>
                <c:pt idx="11">
                  <c:v>0,15%</c:v>
                </c:pt>
                <c:pt idx="12">
                  <c:v>2,07%</c:v>
                </c:pt>
                <c:pt idx="13">
                  <c:v>0,11%</c:v>
                </c:pt>
                <c:pt idx="14">
                  <c:v>0,05%</c:v>
                </c:pt>
                <c:pt idx="15">
                  <c:v>1,94%</c:v>
                </c:pt>
              </c:strCache>
            </c:strRef>
          </c:cat>
          <c:val>
            <c:numRef>
              <c:f>Лист1!$D$3</c:f>
              <c:numCache>
                <c:formatCode>0.00%</c:formatCode>
                <c:ptCount val="1"/>
                <c:pt idx="0">
                  <c:v>0.66998310214875356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Заработная плата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(Лист1!$A$2:$A$9;Лист1!$D$2:$D$9)</c:f>
              <c:strCache>
                <c:ptCount val="16"/>
                <c:pt idx="0">
                  <c:v>Захоронение твердых коммунальных отходов, с учетом расходов на обработку отходов </c:v>
                </c:pt>
                <c:pt idx="1">
                  <c:v>Сбор и транспортирование твердых коммунальных отходов</c:v>
                </c:pt>
                <c:pt idx="2">
                  <c:v>Заработная плата</c:v>
                </c:pt>
                <c:pt idx="3">
                  <c:v>Аренда офисного помещения, аренда офисных помещений для ЦОНов, содержание и эксплуатация</c:v>
                </c:pt>
                <c:pt idx="4">
                  <c:v>Услуги печати, конвертации и доставки квитанций потребителям, курьерскую службу и прочие почтовые услуги</c:v>
                </c:pt>
                <c:pt idx="5">
                  <c:v>Банковская гарантия</c:v>
                </c:pt>
                <c:pt idx="6">
                  <c:v>Расходы на соблюдение требований 54-ФЗ</c:v>
                </c:pt>
                <c:pt idx="7">
                  <c:v>Административные расходы</c:v>
                </c:pt>
                <c:pt idx="8">
                  <c:v>26,84%</c:v>
                </c:pt>
                <c:pt idx="9">
                  <c:v>67,00%</c:v>
                </c:pt>
                <c:pt idx="10">
                  <c:v>1,84%</c:v>
                </c:pt>
                <c:pt idx="11">
                  <c:v>0,15%</c:v>
                </c:pt>
                <c:pt idx="12">
                  <c:v>2,07%</c:v>
                </c:pt>
                <c:pt idx="13">
                  <c:v>0,11%</c:v>
                </c:pt>
                <c:pt idx="14">
                  <c:v>0,05%</c:v>
                </c:pt>
                <c:pt idx="15">
                  <c:v>1,94%</c:v>
                </c:pt>
              </c:strCache>
            </c:strRef>
          </c:cat>
          <c:val>
            <c:numRef>
              <c:f>Лист1!$D$4</c:f>
              <c:numCache>
                <c:formatCode>0.00%</c:formatCode>
                <c:ptCount val="1"/>
                <c:pt idx="0">
                  <c:v>1.8410982242755329E-2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Аренда офисного помещения, аренда офисных помещений для ЦОНов, содержание и эксплуатация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(Лист1!$A$2:$A$9;Лист1!$D$2:$D$9)</c:f>
              <c:strCache>
                <c:ptCount val="16"/>
                <c:pt idx="0">
                  <c:v>Захоронение твердых коммунальных отходов, с учетом расходов на обработку отходов </c:v>
                </c:pt>
                <c:pt idx="1">
                  <c:v>Сбор и транспортирование твердых коммунальных отходов</c:v>
                </c:pt>
                <c:pt idx="2">
                  <c:v>Заработная плата</c:v>
                </c:pt>
                <c:pt idx="3">
                  <c:v>Аренда офисного помещения, аренда офисных помещений для ЦОНов, содержание и эксплуатация</c:v>
                </c:pt>
                <c:pt idx="4">
                  <c:v>Услуги печати, конвертации и доставки квитанций потребителям, курьерскую службу и прочие почтовые услуги</c:v>
                </c:pt>
                <c:pt idx="5">
                  <c:v>Банковская гарантия</c:v>
                </c:pt>
                <c:pt idx="6">
                  <c:v>Расходы на соблюдение требований 54-ФЗ</c:v>
                </c:pt>
                <c:pt idx="7">
                  <c:v>Административные расходы</c:v>
                </c:pt>
                <c:pt idx="8">
                  <c:v>26,84%</c:v>
                </c:pt>
                <c:pt idx="9">
                  <c:v>67,00%</c:v>
                </c:pt>
                <c:pt idx="10">
                  <c:v>1,84%</c:v>
                </c:pt>
                <c:pt idx="11">
                  <c:v>0,15%</c:v>
                </c:pt>
                <c:pt idx="12">
                  <c:v>2,07%</c:v>
                </c:pt>
                <c:pt idx="13">
                  <c:v>0,11%</c:v>
                </c:pt>
                <c:pt idx="14">
                  <c:v>0,05%</c:v>
                </c:pt>
                <c:pt idx="15">
                  <c:v>1,94%</c:v>
                </c:pt>
              </c:strCache>
            </c:strRef>
          </c:cat>
          <c:val>
            <c:numRef>
              <c:f>Лист1!$D$5</c:f>
              <c:numCache>
                <c:formatCode>0.00%</c:formatCode>
                <c:ptCount val="1"/>
                <c:pt idx="0">
                  <c:v>1.4676736861455714E-3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Услуги печати, конвертации и доставки квитанций потребителям, курьерскую службу и прочие почтовые услуги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(Лист1!$A$2:$A$9;Лист1!$D$2:$D$9)</c:f>
              <c:strCache>
                <c:ptCount val="16"/>
                <c:pt idx="0">
                  <c:v>Захоронение твердых коммунальных отходов, с учетом расходов на обработку отходов </c:v>
                </c:pt>
                <c:pt idx="1">
                  <c:v>Сбор и транспортирование твердых коммунальных отходов</c:v>
                </c:pt>
                <c:pt idx="2">
                  <c:v>Заработная плата</c:v>
                </c:pt>
                <c:pt idx="3">
                  <c:v>Аренда офисного помещения, аренда офисных помещений для ЦОНов, содержание и эксплуатация</c:v>
                </c:pt>
                <c:pt idx="4">
                  <c:v>Услуги печати, конвертации и доставки квитанций потребителям, курьерскую службу и прочие почтовые услуги</c:v>
                </c:pt>
                <c:pt idx="5">
                  <c:v>Банковская гарантия</c:v>
                </c:pt>
                <c:pt idx="6">
                  <c:v>Расходы на соблюдение требований 54-ФЗ</c:v>
                </c:pt>
                <c:pt idx="7">
                  <c:v>Административные расходы</c:v>
                </c:pt>
                <c:pt idx="8">
                  <c:v>26,84%</c:v>
                </c:pt>
                <c:pt idx="9">
                  <c:v>67,00%</c:v>
                </c:pt>
                <c:pt idx="10">
                  <c:v>1,84%</c:v>
                </c:pt>
                <c:pt idx="11">
                  <c:v>0,15%</c:v>
                </c:pt>
                <c:pt idx="12">
                  <c:v>2,07%</c:v>
                </c:pt>
                <c:pt idx="13">
                  <c:v>0,11%</c:v>
                </c:pt>
                <c:pt idx="14">
                  <c:v>0,05%</c:v>
                </c:pt>
                <c:pt idx="15">
                  <c:v>1,94%</c:v>
                </c:pt>
              </c:strCache>
            </c:strRef>
          </c:cat>
          <c:val>
            <c:numRef>
              <c:f>Лист1!$D$6</c:f>
              <c:numCache>
                <c:formatCode>0.00%</c:formatCode>
                <c:ptCount val="1"/>
                <c:pt idx="0">
                  <c:v>2.0734375334808795E-2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Банковская гарантия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(Лист1!$A$2:$A$9;Лист1!$D$2:$D$9)</c:f>
              <c:strCache>
                <c:ptCount val="16"/>
                <c:pt idx="0">
                  <c:v>Захоронение твердых коммунальных отходов, с учетом расходов на обработку отходов </c:v>
                </c:pt>
                <c:pt idx="1">
                  <c:v>Сбор и транспортирование твердых коммунальных отходов</c:v>
                </c:pt>
                <c:pt idx="2">
                  <c:v>Заработная плата</c:v>
                </c:pt>
                <c:pt idx="3">
                  <c:v>Аренда офисного помещения, аренда офисных помещений для ЦОНов, содержание и эксплуатация</c:v>
                </c:pt>
                <c:pt idx="4">
                  <c:v>Услуги печати, конвертации и доставки квитанций потребителям, курьерскую службу и прочие почтовые услуги</c:v>
                </c:pt>
                <c:pt idx="5">
                  <c:v>Банковская гарантия</c:v>
                </c:pt>
                <c:pt idx="6">
                  <c:v>Расходы на соблюдение требований 54-ФЗ</c:v>
                </c:pt>
                <c:pt idx="7">
                  <c:v>Административные расходы</c:v>
                </c:pt>
                <c:pt idx="8">
                  <c:v>26,84%</c:v>
                </c:pt>
                <c:pt idx="9">
                  <c:v>67,00%</c:v>
                </c:pt>
                <c:pt idx="10">
                  <c:v>1,84%</c:v>
                </c:pt>
                <c:pt idx="11">
                  <c:v>0,15%</c:v>
                </c:pt>
                <c:pt idx="12">
                  <c:v>2,07%</c:v>
                </c:pt>
                <c:pt idx="13">
                  <c:v>0,11%</c:v>
                </c:pt>
                <c:pt idx="14">
                  <c:v>0,05%</c:v>
                </c:pt>
                <c:pt idx="15">
                  <c:v>1,94%</c:v>
                </c:pt>
              </c:strCache>
            </c:strRef>
          </c:cat>
          <c:val>
            <c:numRef>
              <c:f>Лист1!$D$7</c:f>
              <c:numCache>
                <c:formatCode>0.00%</c:formatCode>
                <c:ptCount val="1"/>
                <c:pt idx="0">
                  <c:v>1.0937178704224315E-3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Расходы на соблюдение требований 54-ФЗ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(Лист1!$A$2:$A$9;Лист1!$D$2:$D$9)</c:f>
              <c:strCache>
                <c:ptCount val="16"/>
                <c:pt idx="0">
                  <c:v>Захоронение твердых коммунальных отходов, с учетом расходов на обработку отходов </c:v>
                </c:pt>
                <c:pt idx="1">
                  <c:v>Сбор и транспортирование твердых коммунальных отходов</c:v>
                </c:pt>
                <c:pt idx="2">
                  <c:v>Заработная плата</c:v>
                </c:pt>
                <c:pt idx="3">
                  <c:v>Аренда офисного помещения, аренда офисных помещений для ЦОНов, содержание и эксплуатация</c:v>
                </c:pt>
                <c:pt idx="4">
                  <c:v>Услуги печати, конвертации и доставки квитанций потребителям, курьерскую службу и прочие почтовые услуги</c:v>
                </c:pt>
                <c:pt idx="5">
                  <c:v>Банковская гарантия</c:v>
                </c:pt>
                <c:pt idx="6">
                  <c:v>Расходы на соблюдение требований 54-ФЗ</c:v>
                </c:pt>
                <c:pt idx="7">
                  <c:v>Административные расходы</c:v>
                </c:pt>
                <c:pt idx="8">
                  <c:v>26,84%</c:v>
                </c:pt>
                <c:pt idx="9">
                  <c:v>67,00%</c:v>
                </c:pt>
                <c:pt idx="10">
                  <c:v>1,84%</c:v>
                </c:pt>
                <c:pt idx="11">
                  <c:v>0,15%</c:v>
                </c:pt>
                <c:pt idx="12">
                  <c:v>2,07%</c:v>
                </c:pt>
                <c:pt idx="13">
                  <c:v>0,11%</c:v>
                </c:pt>
                <c:pt idx="14">
                  <c:v>0,05%</c:v>
                </c:pt>
                <c:pt idx="15">
                  <c:v>1,94%</c:v>
                </c:pt>
              </c:strCache>
            </c:strRef>
          </c:cat>
          <c:val>
            <c:numRef>
              <c:f>Лист1!$D$8</c:f>
              <c:numCache>
                <c:formatCode>0.00%</c:formatCode>
                <c:ptCount val="1"/>
                <c:pt idx="0">
                  <c:v>4.6825779995390658E-4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Административные расходы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(Лист1!$A$2:$A$9;Лист1!$D$2:$D$9)</c:f>
              <c:strCache>
                <c:ptCount val="16"/>
                <c:pt idx="0">
                  <c:v>Захоронение твердых коммунальных отходов, с учетом расходов на обработку отходов </c:v>
                </c:pt>
                <c:pt idx="1">
                  <c:v>Сбор и транспортирование твердых коммунальных отходов</c:v>
                </c:pt>
                <c:pt idx="2">
                  <c:v>Заработная плата</c:v>
                </c:pt>
                <c:pt idx="3">
                  <c:v>Аренда офисного помещения, аренда офисных помещений для ЦОНов, содержание и эксплуатация</c:v>
                </c:pt>
                <c:pt idx="4">
                  <c:v>Услуги печати, конвертации и доставки квитанций потребителям, курьерскую службу и прочие почтовые услуги</c:v>
                </c:pt>
                <c:pt idx="5">
                  <c:v>Банковская гарантия</c:v>
                </c:pt>
                <c:pt idx="6">
                  <c:v>Расходы на соблюдение требований 54-ФЗ</c:v>
                </c:pt>
                <c:pt idx="7">
                  <c:v>Административные расходы</c:v>
                </c:pt>
                <c:pt idx="8">
                  <c:v>26,84%</c:v>
                </c:pt>
                <c:pt idx="9">
                  <c:v>67,00%</c:v>
                </c:pt>
                <c:pt idx="10">
                  <c:v>1,84%</c:v>
                </c:pt>
                <c:pt idx="11">
                  <c:v>0,15%</c:v>
                </c:pt>
                <c:pt idx="12">
                  <c:v>2,07%</c:v>
                </c:pt>
                <c:pt idx="13">
                  <c:v>0,11%</c:v>
                </c:pt>
                <c:pt idx="14">
                  <c:v>0,05%</c:v>
                </c:pt>
                <c:pt idx="15">
                  <c:v>1,94%</c:v>
                </c:pt>
              </c:strCache>
            </c:strRef>
          </c:cat>
          <c:val>
            <c:numRef>
              <c:f>Лист1!$D$9</c:f>
              <c:numCache>
                <c:formatCode>0.00%</c:formatCode>
                <c:ptCount val="1"/>
                <c:pt idx="0">
                  <c:v>1.9401475339357935E-2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5279736047464179"/>
          <c:y val="0.11240402475016237"/>
          <c:w val="0.41330043615238299"/>
          <c:h val="0.77125122022554704"/>
        </c:manualLayout>
      </c:layout>
      <c:overlay val="0"/>
      <c:txPr>
        <a:bodyPr/>
        <a:lstStyle/>
        <a:p>
          <a:pPr>
            <a:defRPr sz="1200" spc="0" baseline="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0.28381</cdr:x>
      <cdr:y>0.47586</cdr:y>
    </cdr:from>
    <cdr:to>
      <cdr:x>0.40594</cdr:x>
      <cdr:y>0.56002</cdr:y>
    </cdr:to>
    <cdr:sp macro="" textlink="">
      <cdr:nvSpPr>
        <cdr:cNvPr id="2" name="TextBox 3"/>
        <cdr:cNvSpPr txBox="1"/>
      </cdr:nvSpPr>
      <cdr:spPr>
        <a:xfrm xmlns:a="http://schemas.openxmlformats.org/drawingml/2006/main">
          <a:off x="2592288" y="2088232"/>
          <a:ext cx="1115496" cy="369359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/>
        </a:solidFill>
        <a:ln xmlns:a="http://schemas.openxmlformats.org/drawingml/2006/main">
          <a:solidFill>
            <a:schemeClr val="accent1">
              <a:lumMod val="75000"/>
            </a:schemeClr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598,16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0.76097</cdr:x>
      <cdr:y>0.91471</cdr:y>
    </cdr:from>
    <cdr:to>
      <cdr:x>0.9856</cdr:x>
      <cdr:y>1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6950543" y="4014085"/>
          <a:ext cx="2051720" cy="374287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СЛАЙД 2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1666F2-ABB2-4164-A203-678C5263DE0E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D885F5-F8F9-4F0F-9FAB-5F9F82FAE7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357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0" y="746125"/>
            <a:ext cx="4965700" cy="37258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FC40D-6FB9-1648-B027-EAD4E7DC4F2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069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D885F5-F8F9-4F0F-9FAB-5F9F82FAE78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300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D885F5-F8F9-4F0F-9FAB-5F9F82FAE78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3009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D885F5-F8F9-4F0F-9FAB-5F9F82FAE789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500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6_Пользовательский макет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Рисунок 31"/>
          <p:cNvSpPr>
            <a:spLocks noGrp="1"/>
          </p:cNvSpPr>
          <p:nvPr>
            <p:ph type="pic" sz="quarter" idx="24"/>
          </p:nvPr>
        </p:nvSpPr>
        <p:spPr>
          <a:xfrm>
            <a:off x="576076" y="0"/>
            <a:ext cx="8567924" cy="6858000"/>
          </a:xfrm>
          <a:custGeom>
            <a:avLst/>
            <a:gdLst>
              <a:gd name="connsiteX0" fmla="*/ 6158212 w 22850772"/>
              <a:gd name="connsiteY0" fmla="*/ 0 h 13717588"/>
              <a:gd name="connsiteX1" fmla="*/ 7238331 w 22850772"/>
              <a:gd name="connsiteY1" fmla="*/ 0 h 13717588"/>
              <a:gd name="connsiteX2" fmla="*/ 21770652 w 22850772"/>
              <a:gd name="connsiteY2" fmla="*/ 0 h 13717588"/>
              <a:gd name="connsiteX3" fmla="*/ 22850772 w 22850772"/>
              <a:gd name="connsiteY3" fmla="*/ 0 h 13717588"/>
              <a:gd name="connsiteX4" fmla="*/ 22850772 w 22850772"/>
              <a:gd name="connsiteY4" fmla="*/ 13717588 h 13717588"/>
              <a:gd name="connsiteX5" fmla="*/ 21770652 w 22850772"/>
              <a:gd name="connsiteY5" fmla="*/ 13717588 h 13717588"/>
              <a:gd name="connsiteX6" fmla="*/ 1080120 w 22850772"/>
              <a:gd name="connsiteY6" fmla="*/ 13717588 h 13717588"/>
              <a:gd name="connsiteX7" fmla="*/ 0 w 22850772"/>
              <a:gd name="connsiteY7" fmla="*/ 13717588 h 13717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850772" h="13717588">
                <a:moveTo>
                  <a:pt x="6158212" y="0"/>
                </a:moveTo>
                <a:lnTo>
                  <a:pt x="7238331" y="0"/>
                </a:lnTo>
                <a:lnTo>
                  <a:pt x="21770652" y="0"/>
                </a:lnTo>
                <a:lnTo>
                  <a:pt x="22850772" y="0"/>
                </a:lnTo>
                <a:lnTo>
                  <a:pt x="22850772" y="13717588"/>
                </a:lnTo>
                <a:lnTo>
                  <a:pt x="21770652" y="13717588"/>
                </a:lnTo>
                <a:lnTo>
                  <a:pt x="1080120" y="13717588"/>
                </a:lnTo>
                <a:lnTo>
                  <a:pt x="0" y="13717588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3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 dirty="0"/>
          </a:p>
        </p:txBody>
      </p:sp>
      <p:sp>
        <p:nvSpPr>
          <p:cNvPr id="7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032010" y="1622463"/>
            <a:ext cx="3293937" cy="1014541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1023987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529237" algn="l"/>
              </a:tabLst>
              <a:defRPr sz="5500" b="1" i="0" baseline="0">
                <a:solidFill>
                  <a:schemeClr val="bg1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r>
              <a:rPr lang="en-US" dirty="0" smtClean="0"/>
              <a:t>Name file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1804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Группа 77"/>
          <p:cNvGrpSpPr/>
          <p:nvPr/>
        </p:nvGrpSpPr>
        <p:grpSpPr>
          <a:xfrm>
            <a:off x="3707904" y="1052736"/>
            <a:ext cx="7746401" cy="7632180"/>
            <a:chOff x="3761074" y="2262729"/>
            <a:chExt cx="20659758" cy="15266128"/>
          </a:xfrm>
        </p:grpSpPr>
        <p:sp>
          <p:nvSpPr>
            <p:cNvPr id="75" name="Полилиния 74"/>
            <p:cNvSpPr/>
            <p:nvPr/>
          </p:nvSpPr>
          <p:spPr>
            <a:xfrm rot="1817963">
              <a:off x="3761074" y="10020346"/>
              <a:ext cx="12694044" cy="7508511"/>
            </a:xfrm>
            <a:custGeom>
              <a:avLst/>
              <a:gdLst>
                <a:gd name="connsiteX0" fmla="*/ 6481799 w 17908860"/>
                <a:gd name="connsiteY0" fmla="*/ 224664 h 10464834"/>
                <a:gd name="connsiteX1" fmla="*/ 7029763 w 17908860"/>
                <a:gd name="connsiteY1" fmla="*/ 88424 h 10464834"/>
                <a:gd name="connsiteX2" fmla="*/ 17908860 w 17908860"/>
                <a:gd name="connsiteY2" fmla="*/ 0 h 10464834"/>
                <a:gd name="connsiteX3" fmla="*/ 0 w 17908860"/>
                <a:gd name="connsiteY3" fmla="*/ 10464834 h 10464834"/>
                <a:gd name="connsiteX4" fmla="*/ 6073037 w 17908860"/>
                <a:gd name="connsiteY4" fmla="*/ 614349 h 10464834"/>
                <a:gd name="connsiteX5" fmla="*/ 6481799 w 17908860"/>
                <a:gd name="connsiteY5" fmla="*/ 224664 h 10464834"/>
                <a:gd name="connsiteX0" fmla="*/ 6481799 w 17908860"/>
                <a:gd name="connsiteY0" fmla="*/ 224664 h 10464834"/>
                <a:gd name="connsiteX1" fmla="*/ 7029763 w 17908860"/>
                <a:gd name="connsiteY1" fmla="*/ 88424 h 10464834"/>
                <a:gd name="connsiteX2" fmla="*/ 17908860 w 17908860"/>
                <a:gd name="connsiteY2" fmla="*/ 0 h 10464834"/>
                <a:gd name="connsiteX3" fmla="*/ 1470404 w 17908860"/>
                <a:gd name="connsiteY3" fmla="*/ 9614859 h 10464834"/>
                <a:gd name="connsiteX4" fmla="*/ 0 w 17908860"/>
                <a:gd name="connsiteY4" fmla="*/ 10464834 h 10464834"/>
                <a:gd name="connsiteX5" fmla="*/ 6073037 w 17908860"/>
                <a:gd name="connsiteY5" fmla="*/ 614349 h 10464834"/>
                <a:gd name="connsiteX6" fmla="*/ 6481799 w 17908860"/>
                <a:gd name="connsiteY6" fmla="*/ 224664 h 10464834"/>
                <a:gd name="connsiteX0" fmla="*/ 1470404 w 17908860"/>
                <a:gd name="connsiteY0" fmla="*/ 9614859 h 10464834"/>
                <a:gd name="connsiteX1" fmla="*/ 0 w 17908860"/>
                <a:gd name="connsiteY1" fmla="*/ 10464834 h 10464834"/>
                <a:gd name="connsiteX2" fmla="*/ 6073037 w 17908860"/>
                <a:gd name="connsiteY2" fmla="*/ 614349 h 10464834"/>
                <a:gd name="connsiteX3" fmla="*/ 6481799 w 17908860"/>
                <a:gd name="connsiteY3" fmla="*/ 224664 h 10464834"/>
                <a:gd name="connsiteX4" fmla="*/ 7029763 w 17908860"/>
                <a:gd name="connsiteY4" fmla="*/ 88424 h 10464834"/>
                <a:gd name="connsiteX5" fmla="*/ 17908860 w 17908860"/>
                <a:gd name="connsiteY5" fmla="*/ 0 h 10464834"/>
                <a:gd name="connsiteX6" fmla="*/ 1561844 w 17908860"/>
                <a:gd name="connsiteY6" fmla="*/ 9706299 h 10464834"/>
                <a:gd name="connsiteX0" fmla="*/ 1470404 w 17908860"/>
                <a:gd name="connsiteY0" fmla="*/ 9614859 h 10464834"/>
                <a:gd name="connsiteX1" fmla="*/ 0 w 17908860"/>
                <a:gd name="connsiteY1" fmla="*/ 10464834 h 10464834"/>
                <a:gd name="connsiteX2" fmla="*/ 6073037 w 17908860"/>
                <a:gd name="connsiteY2" fmla="*/ 614349 h 10464834"/>
                <a:gd name="connsiteX3" fmla="*/ 6481799 w 17908860"/>
                <a:gd name="connsiteY3" fmla="*/ 224664 h 10464834"/>
                <a:gd name="connsiteX4" fmla="*/ 7029763 w 17908860"/>
                <a:gd name="connsiteY4" fmla="*/ 88424 h 10464834"/>
                <a:gd name="connsiteX5" fmla="*/ 17908860 w 17908860"/>
                <a:gd name="connsiteY5" fmla="*/ 0 h 10464834"/>
                <a:gd name="connsiteX0" fmla="*/ 0 w 17908860"/>
                <a:gd name="connsiteY0" fmla="*/ 10464834 h 10464834"/>
                <a:gd name="connsiteX1" fmla="*/ 6073037 w 17908860"/>
                <a:gd name="connsiteY1" fmla="*/ 614349 h 10464834"/>
                <a:gd name="connsiteX2" fmla="*/ 6481799 w 17908860"/>
                <a:gd name="connsiteY2" fmla="*/ 224664 h 10464834"/>
                <a:gd name="connsiteX3" fmla="*/ 7029763 w 17908860"/>
                <a:gd name="connsiteY3" fmla="*/ 88424 h 10464834"/>
                <a:gd name="connsiteX4" fmla="*/ 17908860 w 17908860"/>
                <a:gd name="connsiteY4" fmla="*/ 0 h 10464834"/>
                <a:gd name="connsiteX0" fmla="*/ 0 w 18445035"/>
                <a:gd name="connsiteY0" fmla="*/ 11502767 h 11502767"/>
                <a:gd name="connsiteX1" fmla="*/ 6609212 w 18445035"/>
                <a:gd name="connsiteY1" fmla="*/ 614349 h 11502767"/>
                <a:gd name="connsiteX2" fmla="*/ 7017974 w 18445035"/>
                <a:gd name="connsiteY2" fmla="*/ 224664 h 11502767"/>
                <a:gd name="connsiteX3" fmla="*/ 7565938 w 18445035"/>
                <a:gd name="connsiteY3" fmla="*/ 88424 h 11502767"/>
                <a:gd name="connsiteX4" fmla="*/ 18445035 w 18445035"/>
                <a:gd name="connsiteY4" fmla="*/ 0 h 11502767"/>
                <a:gd name="connsiteX0" fmla="*/ 0 w 18531644"/>
                <a:gd name="connsiteY0" fmla="*/ 11497635 h 11497635"/>
                <a:gd name="connsiteX1" fmla="*/ 6695821 w 18531644"/>
                <a:gd name="connsiteY1" fmla="*/ 614349 h 11497635"/>
                <a:gd name="connsiteX2" fmla="*/ 7104583 w 18531644"/>
                <a:gd name="connsiteY2" fmla="*/ 224664 h 11497635"/>
                <a:gd name="connsiteX3" fmla="*/ 7652547 w 18531644"/>
                <a:gd name="connsiteY3" fmla="*/ 88424 h 11497635"/>
                <a:gd name="connsiteX4" fmla="*/ 18531644 w 18531644"/>
                <a:gd name="connsiteY4" fmla="*/ 0 h 11497635"/>
                <a:gd name="connsiteX0" fmla="*/ 0 w 15415594"/>
                <a:gd name="connsiteY0" fmla="*/ 11488370 h 11488370"/>
                <a:gd name="connsiteX1" fmla="*/ 6695821 w 15415594"/>
                <a:gd name="connsiteY1" fmla="*/ 605084 h 11488370"/>
                <a:gd name="connsiteX2" fmla="*/ 7104583 w 15415594"/>
                <a:gd name="connsiteY2" fmla="*/ 215399 h 11488370"/>
                <a:gd name="connsiteX3" fmla="*/ 7652547 w 15415594"/>
                <a:gd name="connsiteY3" fmla="*/ 79159 h 11488370"/>
                <a:gd name="connsiteX4" fmla="*/ 15415594 w 15415594"/>
                <a:gd name="connsiteY4" fmla="*/ 0 h 11488370"/>
                <a:gd name="connsiteX0" fmla="*/ 0 w 15242376"/>
                <a:gd name="connsiteY0" fmla="*/ 11498632 h 11498632"/>
                <a:gd name="connsiteX1" fmla="*/ 6695821 w 15242376"/>
                <a:gd name="connsiteY1" fmla="*/ 615346 h 11498632"/>
                <a:gd name="connsiteX2" fmla="*/ 7104583 w 15242376"/>
                <a:gd name="connsiteY2" fmla="*/ 225661 h 11498632"/>
                <a:gd name="connsiteX3" fmla="*/ 7652547 w 15242376"/>
                <a:gd name="connsiteY3" fmla="*/ 89421 h 11498632"/>
                <a:gd name="connsiteX4" fmla="*/ 15242376 w 15242376"/>
                <a:gd name="connsiteY4" fmla="*/ 0 h 11498632"/>
                <a:gd name="connsiteX0" fmla="*/ 0 w 12811693"/>
                <a:gd name="connsiteY0" fmla="*/ 7597843 h 7597843"/>
                <a:gd name="connsiteX1" fmla="*/ 4265138 w 12811693"/>
                <a:gd name="connsiteY1" fmla="*/ 615346 h 7597843"/>
                <a:gd name="connsiteX2" fmla="*/ 4673900 w 12811693"/>
                <a:gd name="connsiteY2" fmla="*/ 225661 h 7597843"/>
                <a:gd name="connsiteX3" fmla="*/ 5221864 w 12811693"/>
                <a:gd name="connsiteY3" fmla="*/ 89421 h 7597843"/>
                <a:gd name="connsiteX4" fmla="*/ 12811693 w 12811693"/>
                <a:gd name="connsiteY4" fmla="*/ 0 h 7597843"/>
                <a:gd name="connsiteX0" fmla="*/ 0 w 12694044"/>
                <a:gd name="connsiteY0" fmla="*/ 7508511 h 7508511"/>
                <a:gd name="connsiteX1" fmla="*/ 4265138 w 12694044"/>
                <a:gd name="connsiteY1" fmla="*/ 526014 h 7508511"/>
                <a:gd name="connsiteX2" fmla="*/ 4673900 w 12694044"/>
                <a:gd name="connsiteY2" fmla="*/ 136329 h 7508511"/>
                <a:gd name="connsiteX3" fmla="*/ 5221864 w 12694044"/>
                <a:gd name="connsiteY3" fmla="*/ 89 h 7508511"/>
                <a:gd name="connsiteX4" fmla="*/ 12694044 w 12694044"/>
                <a:gd name="connsiteY4" fmla="*/ 90896 h 7508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94044" h="7508511">
                  <a:moveTo>
                    <a:pt x="0" y="7508511"/>
                  </a:moveTo>
                  <a:lnTo>
                    <a:pt x="4265138" y="526014"/>
                  </a:lnTo>
                  <a:cubicBezTo>
                    <a:pt x="4365861" y="359496"/>
                    <a:pt x="4508279" y="226791"/>
                    <a:pt x="4673900" y="136329"/>
                  </a:cubicBezTo>
                  <a:cubicBezTo>
                    <a:pt x="4839518" y="45866"/>
                    <a:pt x="5028339" y="-2356"/>
                    <a:pt x="5221864" y="89"/>
                  </a:cubicBezTo>
                  <a:lnTo>
                    <a:pt x="12694044" y="90896"/>
                  </a:lnTo>
                </a:path>
              </a:pathLst>
            </a:custGeom>
            <a:noFill/>
            <a:ln w="38100" cap="flat">
              <a:solidFill>
                <a:schemeClr val="accent1">
                  <a:lumMod val="20000"/>
                  <a:lumOff val="80000"/>
                  <a:alpha val="3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6" name="Полилиния 75"/>
            <p:cNvSpPr>
              <a:spLocks/>
            </p:cNvSpPr>
            <p:nvPr/>
          </p:nvSpPr>
          <p:spPr bwMode="auto">
            <a:xfrm>
              <a:off x="11451446" y="2262729"/>
              <a:ext cx="12969386" cy="11551111"/>
            </a:xfrm>
            <a:custGeom>
              <a:avLst/>
              <a:gdLst>
                <a:gd name="connsiteX0" fmla="*/ 12584375 w 12584375"/>
                <a:gd name="connsiteY0" fmla="*/ 0 h 12850523"/>
                <a:gd name="connsiteX1" fmla="*/ 12560311 w 12584375"/>
                <a:gd name="connsiteY1" fmla="*/ 12850523 h 12850523"/>
                <a:gd name="connsiteX2" fmla="*/ 9726831 w 12584375"/>
                <a:gd name="connsiteY2" fmla="*/ 12850523 h 12850523"/>
                <a:gd name="connsiteX3" fmla="*/ 195219 w 12584375"/>
                <a:gd name="connsiteY3" fmla="*/ 7276685 h 12850523"/>
                <a:gd name="connsiteX4" fmla="*/ 216832 w 12584375"/>
                <a:gd name="connsiteY4" fmla="*/ 6556807 h 12850523"/>
                <a:gd name="connsiteX5" fmla="*/ 12584375 w 12584375"/>
                <a:gd name="connsiteY5" fmla="*/ 0 h 12850523"/>
                <a:gd name="connsiteX0" fmla="*/ 12584375 w 13496041"/>
                <a:gd name="connsiteY0" fmla="*/ 225112 h 13075635"/>
                <a:gd name="connsiteX1" fmla="*/ 12568320 w 13496041"/>
                <a:gd name="connsiteY1" fmla="*/ 2616137 h 13075635"/>
                <a:gd name="connsiteX2" fmla="*/ 12560311 w 13496041"/>
                <a:gd name="connsiteY2" fmla="*/ 13075635 h 13075635"/>
                <a:gd name="connsiteX3" fmla="*/ 9726831 w 13496041"/>
                <a:gd name="connsiteY3" fmla="*/ 13075635 h 13075635"/>
                <a:gd name="connsiteX4" fmla="*/ 195219 w 13496041"/>
                <a:gd name="connsiteY4" fmla="*/ 7501797 h 13075635"/>
                <a:gd name="connsiteX5" fmla="*/ 216832 w 13496041"/>
                <a:gd name="connsiteY5" fmla="*/ 6781919 h 13075635"/>
                <a:gd name="connsiteX6" fmla="*/ 12584375 w 13496041"/>
                <a:gd name="connsiteY6" fmla="*/ 225112 h 13075635"/>
                <a:gd name="connsiteX0" fmla="*/ 12568320 w 13499422"/>
                <a:gd name="connsiteY0" fmla="*/ 2615195 h 13074693"/>
                <a:gd name="connsiteX1" fmla="*/ 12560311 w 13499422"/>
                <a:gd name="connsiteY1" fmla="*/ 13074693 h 13074693"/>
                <a:gd name="connsiteX2" fmla="*/ 9726831 w 13499422"/>
                <a:gd name="connsiteY2" fmla="*/ 13074693 h 13074693"/>
                <a:gd name="connsiteX3" fmla="*/ 195219 w 13499422"/>
                <a:gd name="connsiteY3" fmla="*/ 7500855 h 13074693"/>
                <a:gd name="connsiteX4" fmla="*/ 216832 w 13499422"/>
                <a:gd name="connsiteY4" fmla="*/ 6780977 h 13074693"/>
                <a:gd name="connsiteX5" fmla="*/ 12584375 w 13499422"/>
                <a:gd name="connsiteY5" fmla="*/ 224170 h 13074693"/>
                <a:gd name="connsiteX6" fmla="*/ 12659760 w 13499422"/>
                <a:gd name="connsiteY6" fmla="*/ 2706635 h 13074693"/>
                <a:gd name="connsiteX0" fmla="*/ 12568320 w 12771984"/>
                <a:gd name="connsiteY0" fmla="*/ 2391025 h 12850523"/>
                <a:gd name="connsiteX1" fmla="*/ 12560311 w 12771984"/>
                <a:gd name="connsiteY1" fmla="*/ 12850523 h 12850523"/>
                <a:gd name="connsiteX2" fmla="*/ 9726831 w 12771984"/>
                <a:gd name="connsiteY2" fmla="*/ 12850523 h 12850523"/>
                <a:gd name="connsiteX3" fmla="*/ 195219 w 12771984"/>
                <a:gd name="connsiteY3" fmla="*/ 7276685 h 12850523"/>
                <a:gd name="connsiteX4" fmla="*/ 216832 w 12771984"/>
                <a:gd name="connsiteY4" fmla="*/ 6556807 h 12850523"/>
                <a:gd name="connsiteX5" fmla="*/ 12584375 w 12771984"/>
                <a:gd name="connsiteY5" fmla="*/ 0 h 12850523"/>
                <a:gd name="connsiteX0" fmla="*/ 12560311 w 12584375"/>
                <a:gd name="connsiteY0" fmla="*/ 12850523 h 12850523"/>
                <a:gd name="connsiteX1" fmla="*/ 9726831 w 12584375"/>
                <a:gd name="connsiteY1" fmla="*/ 12850523 h 12850523"/>
                <a:gd name="connsiteX2" fmla="*/ 195219 w 12584375"/>
                <a:gd name="connsiteY2" fmla="*/ 7276685 h 12850523"/>
                <a:gd name="connsiteX3" fmla="*/ 216832 w 12584375"/>
                <a:gd name="connsiteY3" fmla="*/ 6556807 h 12850523"/>
                <a:gd name="connsiteX4" fmla="*/ 12584375 w 12584375"/>
                <a:gd name="connsiteY4" fmla="*/ 0 h 12850523"/>
                <a:gd name="connsiteX0" fmla="*/ 9726831 w 12584375"/>
                <a:gd name="connsiteY0" fmla="*/ 12850523 h 12850523"/>
                <a:gd name="connsiteX1" fmla="*/ 195219 w 12584375"/>
                <a:gd name="connsiteY1" fmla="*/ 7276685 h 12850523"/>
                <a:gd name="connsiteX2" fmla="*/ 216832 w 12584375"/>
                <a:gd name="connsiteY2" fmla="*/ 6556807 h 12850523"/>
                <a:gd name="connsiteX3" fmla="*/ 12584375 w 12584375"/>
                <a:gd name="connsiteY3" fmla="*/ 0 h 12850523"/>
                <a:gd name="connsiteX0" fmla="*/ 6911442 w 12584375"/>
                <a:gd name="connsiteY0" fmla="*/ 11190165 h 11190165"/>
                <a:gd name="connsiteX1" fmla="*/ 195219 w 12584375"/>
                <a:gd name="connsiteY1" fmla="*/ 7276685 h 11190165"/>
                <a:gd name="connsiteX2" fmla="*/ 216832 w 12584375"/>
                <a:gd name="connsiteY2" fmla="*/ 6556807 h 11190165"/>
                <a:gd name="connsiteX3" fmla="*/ 12584375 w 12584375"/>
                <a:gd name="connsiteY3" fmla="*/ 0 h 11190165"/>
                <a:gd name="connsiteX0" fmla="*/ 6911442 w 12969386"/>
                <a:gd name="connsiteY0" fmla="*/ 11454859 h 11454859"/>
                <a:gd name="connsiteX1" fmla="*/ 195219 w 12969386"/>
                <a:gd name="connsiteY1" fmla="*/ 7541379 h 11454859"/>
                <a:gd name="connsiteX2" fmla="*/ 216832 w 12969386"/>
                <a:gd name="connsiteY2" fmla="*/ 6821501 h 11454859"/>
                <a:gd name="connsiteX3" fmla="*/ 12969386 w 12969386"/>
                <a:gd name="connsiteY3" fmla="*/ 0 h 11454859"/>
                <a:gd name="connsiteX0" fmla="*/ 6767064 w 12969386"/>
                <a:gd name="connsiteY0" fmla="*/ 11551111 h 11551111"/>
                <a:gd name="connsiteX1" fmla="*/ 195219 w 12969386"/>
                <a:gd name="connsiteY1" fmla="*/ 7541379 h 11551111"/>
                <a:gd name="connsiteX2" fmla="*/ 216832 w 12969386"/>
                <a:gd name="connsiteY2" fmla="*/ 6821501 h 11551111"/>
                <a:gd name="connsiteX3" fmla="*/ 12969386 w 12969386"/>
                <a:gd name="connsiteY3" fmla="*/ 0 h 11551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969386" h="11551111">
                  <a:moveTo>
                    <a:pt x="6767064" y="11551111"/>
                  </a:moveTo>
                  <a:lnTo>
                    <a:pt x="195219" y="7541379"/>
                  </a:lnTo>
                  <a:cubicBezTo>
                    <a:pt x="-72789" y="7370408"/>
                    <a:pt x="-64144" y="6977046"/>
                    <a:pt x="216832" y="6821501"/>
                  </a:cubicBezTo>
                  <a:cubicBezTo>
                    <a:pt x="4331325" y="4347140"/>
                    <a:pt x="8806766" y="2257792"/>
                    <a:pt x="12969386" y="0"/>
                  </a:cubicBezTo>
                </a:path>
              </a:pathLst>
            </a:custGeom>
            <a:noFill/>
            <a:ln w="38100" cap="flat">
              <a:solidFill>
                <a:schemeClr val="accent1">
                  <a:lumMod val="20000"/>
                  <a:lumOff val="80000"/>
                  <a:alpha val="3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40" name="Заголовок 2"/>
          <p:cNvSpPr txBox="1">
            <a:spLocks/>
          </p:cNvSpPr>
          <p:nvPr/>
        </p:nvSpPr>
        <p:spPr>
          <a:xfrm>
            <a:off x="144084" y="225015"/>
            <a:ext cx="8095512" cy="3586295"/>
          </a:xfrm>
          <a:prstGeom prst="rect">
            <a:avLst/>
          </a:prstGeom>
        </p:spPr>
        <p:txBody>
          <a:bodyPr lIns="38396" tIns="19198" rIns="38396" bIns="19198">
            <a:noAutofit/>
          </a:bodyPr>
          <a:lstStyle>
            <a:lvl1pPr marL="0" marR="0" indent="0" algn="l" defTabSz="2438645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41907" algn="l"/>
              </a:tabLst>
              <a:defRPr sz="13001" b="1" i="0" kern="1200" baseline="0">
                <a:solidFill>
                  <a:schemeClr val="bg1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ЦЕНОВОГО И ТАРИФНОГО РЕГУЛИРОВАНИЯ</a:t>
            </a:r>
          </a:p>
          <a:p>
            <a:pPr>
              <a:lnSpc>
                <a:spcPct val="100000"/>
              </a:lnSpc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САМАРСКОЙ ОБЛАСТИ</a:t>
            </a:r>
          </a:p>
          <a:p>
            <a:pPr>
              <a:lnSpc>
                <a:spcPct val="100000"/>
              </a:lnSpc>
            </a:pPr>
            <a:endParaRPr lang="ru-RU" sz="2100" dirty="0">
              <a:solidFill>
                <a:schemeClr val="accent1"/>
              </a:solidFill>
            </a:endParaRPr>
          </a:p>
        </p:txBody>
      </p:sp>
      <p:pic>
        <p:nvPicPr>
          <p:cNvPr id="1027" name="Picture 3" descr="C:\Users\Gin\Desktop\Презентация\gerb_samarskoj_oblasti-600x65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720299"/>
            <a:ext cx="2267744" cy="2615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3528" y="2276872"/>
            <a:ext cx="65527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тарифного регулирования </a:t>
            </a:r>
            <a:endParaRPr lang="ru-RU" sz="3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сфере обращения </a:t>
            </a:r>
            <a:b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твердыми коммунальными отходами Самарской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233200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Заголовок 3"/>
          <p:cNvSpPr txBox="1">
            <a:spLocks/>
          </p:cNvSpPr>
          <p:nvPr/>
        </p:nvSpPr>
        <p:spPr>
          <a:xfrm>
            <a:off x="472788" y="288574"/>
            <a:ext cx="8229600" cy="5804721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  <a:p>
            <a:pPr algn="ctr"/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Untitle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793" y="62597"/>
            <a:ext cx="540059" cy="657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7092280" y="6453336"/>
            <a:ext cx="2051720" cy="374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 10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98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8054754" cy="61448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Об установлении единого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предельного тарифа на услугу регионального оператора по обращению с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ТКО ООО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ЭкоСтройРесурс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1600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4359531"/>
              </p:ext>
            </p:extLst>
          </p:nvPr>
        </p:nvGraphicFramePr>
        <p:xfrm>
          <a:off x="107504" y="2204864"/>
          <a:ext cx="9133819" cy="4388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20485" y="1124744"/>
            <a:ext cx="835292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Единый предельный тариф на услугу регионального оператора по обращению с ТКО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ЭкоСтройРесурс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департамента от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18.12.2020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830: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598,16  руб./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куб.м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с НДС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 уровне тарифа на 2019 год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ctr"/>
            <a:endParaRPr lang="ru-RU" sz="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Структура единого предельного тарифа на услугу регионального оператора по обращению с ТКО ООО «</a:t>
            </a:r>
            <a:r>
              <a:rPr lang="ru-RU" sz="16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ЭкоСтройРесурс</a:t>
            </a:r>
            <a:r>
              <a:rPr lang="ru-RU" sz="1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 НДС)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pic>
        <p:nvPicPr>
          <p:cNvPr id="6" name="Picture 2" descr="Untitle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540059" cy="657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769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Единый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предельный тариф регионального оператора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обращению с ТКО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9608420"/>
              </p:ext>
            </p:extLst>
          </p:nvPr>
        </p:nvGraphicFramePr>
        <p:xfrm>
          <a:off x="1115616" y="1412776"/>
          <a:ext cx="261595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59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134436"/>
              </p:ext>
            </p:extLst>
          </p:nvPr>
        </p:nvGraphicFramePr>
        <p:xfrm>
          <a:off x="5940152" y="1407057"/>
          <a:ext cx="230425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</a:tblGrid>
              <a:tr h="36575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2020-2022 годы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774065"/>
              </p:ext>
            </p:extLst>
          </p:nvPr>
        </p:nvGraphicFramePr>
        <p:xfrm>
          <a:off x="899592" y="1988840"/>
          <a:ext cx="3096344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</a:tblGrid>
              <a:tr h="1390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 экономически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обоснованных расходов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0022579"/>
              </p:ext>
            </p:extLst>
          </p:nvPr>
        </p:nvGraphicFramePr>
        <p:xfrm>
          <a:off x="5268416" y="1988840"/>
          <a:ext cx="3503712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3712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 индексации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06197"/>
              </p:ext>
            </p:extLst>
          </p:nvPr>
        </p:nvGraphicFramePr>
        <p:xfrm>
          <a:off x="5004048" y="2708920"/>
          <a:ext cx="187220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2020 год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667563"/>
              </p:ext>
            </p:extLst>
          </p:nvPr>
        </p:nvGraphicFramePr>
        <p:xfrm>
          <a:off x="7452320" y="2708920"/>
          <a:ext cx="144016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2021 год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079946"/>
              </p:ext>
            </p:extLst>
          </p:nvPr>
        </p:nvGraphicFramePr>
        <p:xfrm>
          <a:off x="6154059" y="3490208"/>
          <a:ext cx="182386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пересмотр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001156"/>
              </p:ext>
            </p:extLst>
          </p:nvPr>
        </p:nvGraphicFramePr>
        <p:xfrm>
          <a:off x="3707904" y="3501008"/>
          <a:ext cx="194421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установление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Стрелка вниз 21"/>
          <p:cNvSpPr/>
          <p:nvPr/>
        </p:nvSpPr>
        <p:spPr>
          <a:xfrm>
            <a:off x="7020272" y="1772816"/>
            <a:ext cx="45719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>
            <a:off x="5773276" y="2420888"/>
            <a:ext cx="45719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>
            <a:off x="8126680" y="2492896"/>
            <a:ext cx="45719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>
            <a:off x="5436096" y="3068960"/>
            <a:ext cx="45719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6372200" y="3068960"/>
            <a:ext cx="45719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8160050" y="3068960"/>
            <a:ext cx="45719" cy="12961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186261"/>
              </p:ext>
            </p:extLst>
          </p:nvPr>
        </p:nvGraphicFramePr>
        <p:xfrm>
          <a:off x="7380312" y="4365104"/>
          <a:ext cx="182386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корректировка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" name="Стрелка вниз 29"/>
          <p:cNvSpPr/>
          <p:nvPr/>
        </p:nvSpPr>
        <p:spPr>
          <a:xfrm>
            <a:off x="2339752" y="1772816"/>
            <a:ext cx="45719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846457"/>
              </p:ext>
            </p:extLst>
          </p:nvPr>
        </p:nvGraphicFramePr>
        <p:xfrm>
          <a:off x="1115616" y="5301208"/>
          <a:ext cx="756084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608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598,16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руб./м3 с НДС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4" name="Стрелка вниз 33"/>
          <p:cNvSpPr/>
          <p:nvPr/>
        </p:nvSpPr>
        <p:spPr>
          <a:xfrm>
            <a:off x="2362612" y="2600908"/>
            <a:ext cx="60578" cy="27003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низ 34"/>
          <p:cNvSpPr/>
          <p:nvPr/>
        </p:nvSpPr>
        <p:spPr>
          <a:xfrm>
            <a:off x="4572000" y="3861048"/>
            <a:ext cx="72008" cy="14401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низ 35"/>
          <p:cNvSpPr/>
          <p:nvPr/>
        </p:nvSpPr>
        <p:spPr>
          <a:xfrm>
            <a:off x="7020272" y="3861048"/>
            <a:ext cx="45719" cy="14401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низ 36"/>
          <p:cNvSpPr/>
          <p:nvPr/>
        </p:nvSpPr>
        <p:spPr>
          <a:xfrm>
            <a:off x="8205769" y="4725144"/>
            <a:ext cx="45719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8" name="Picture 2" descr="Untitle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540059" cy="657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Прямоугольник 43"/>
          <p:cNvSpPr/>
          <p:nvPr/>
        </p:nvSpPr>
        <p:spPr>
          <a:xfrm>
            <a:off x="6804248" y="6021288"/>
            <a:ext cx="2051730" cy="3742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 3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31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82560"/>
              </p:ext>
            </p:extLst>
          </p:nvPr>
        </p:nvGraphicFramePr>
        <p:xfrm>
          <a:off x="683568" y="2420888"/>
          <a:ext cx="3312368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2368"/>
              </a:tblGrid>
              <a:tr h="213932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наличии соответствующих подтверждающих</a:t>
                      </a:r>
                      <a:b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документов: на основании данных о фактическом</a:t>
                      </a:r>
                      <a:b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объеме и (или) массе ТКО за последний отчетный год</a:t>
                      </a:r>
                      <a:b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данных о динамике образования ТКО</a:t>
                      </a:r>
                      <a:b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последние 3 года,</a:t>
                      </a:r>
                      <a:b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445185"/>
              </p:ext>
            </p:extLst>
          </p:nvPr>
        </p:nvGraphicFramePr>
        <p:xfrm>
          <a:off x="4788024" y="2348880"/>
          <a:ext cx="3552056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20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случае отсутствия подтверждающих документов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101396"/>
              </p:ext>
            </p:extLst>
          </p:nvPr>
        </p:nvGraphicFramePr>
        <p:xfrm>
          <a:off x="4355976" y="3140968"/>
          <a:ext cx="187220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исходя из данных территориальной схемы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368346"/>
              </p:ext>
            </p:extLst>
          </p:nvPr>
        </p:nvGraphicFramePr>
        <p:xfrm>
          <a:off x="6300192" y="3140968"/>
          <a:ext cx="2520280" cy="18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</a:tblGrid>
              <a:tr h="180020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отсутствии схемы: исходя из нормативов накопления ТКО и заключенных регулируемой организацией договоров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0938756"/>
              </p:ext>
            </p:extLst>
          </p:nvPr>
        </p:nvGraphicFramePr>
        <p:xfrm>
          <a:off x="1475656" y="218337"/>
          <a:ext cx="5976664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6664"/>
              </a:tblGrid>
              <a:tr h="120243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Расчетный объем и (или) масса ТКО </a:t>
                      </a:r>
                      <a:b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очередной период регулирования определяется: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Прямая со стрелкой 9"/>
          <p:cNvCxnSpPr>
            <a:stCxn id="8" idx="2"/>
            <a:endCxn id="5" idx="0"/>
          </p:cNvCxnSpPr>
          <p:nvPr/>
        </p:nvCxnSpPr>
        <p:spPr>
          <a:xfrm>
            <a:off x="4463988" y="1772817"/>
            <a:ext cx="2100064" cy="576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8" idx="2"/>
            <a:endCxn id="4" idx="0"/>
          </p:cNvCxnSpPr>
          <p:nvPr/>
        </p:nvCxnSpPr>
        <p:spPr>
          <a:xfrm flipH="1">
            <a:off x="2339752" y="1772817"/>
            <a:ext cx="2124236" cy="6480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5" idx="2"/>
            <a:endCxn id="7" idx="0"/>
          </p:cNvCxnSpPr>
          <p:nvPr/>
        </p:nvCxnSpPr>
        <p:spPr>
          <a:xfrm>
            <a:off x="6564052" y="2928000"/>
            <a:ext cx="996280" cy="2129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5" idx="2"/>
            <a:endCxn id="6" idx="0"/>
          </p:cNvCxnSpPr>
          <p:nvPr/>
        </p:nvCxnSpPr>
        <p:spPr>
          <a:xfrm flipH="1">
            <a:off x="5292080" y="2928000"/>
            <a:ext cx="1271972" cy="2129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952205"/>
              </p:ext>
            </p:extLst>
          </p:nvPr>
        </p:nvGraphicFramePr>
        <p:xfrm>
          <a:off x="1464332" y="5089728"/>
          <a:ext cx="69961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96100"/>
              </a:tblGrid>
              <a:tr h="7875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территории Самарской области расчетный объем и масса определены на основании территориальной схемы обращения </a:t>
                      </a:r>
                      <a:b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отходами</a:t>
                      </a:r>
                      <a:endParaRPr lang="ru-RU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Прямоугольник 34"/>
          <p:cNvSpPr/>
          <p:nvPr/>
        </p:nvSpPr>
        <p:spPr>
          <a:xfrm>
            <a:off x="6660232" y="6237312"/>
            <a:ext cx="2051730" cy="3742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 4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7" name="Picture 2" descr="Untitle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540059" cy="657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644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расчете единого предельного тарифа регионального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оператора по обращению с ТКО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9196134"/>
              </p:ext>
            </p:extLst>
          </p:nvPr>
        </p:nvGraphicFramePr>
        <p:xfrm>
          <a:off x="1187625" y="1340768"/>
          <a:ext cx="7128792" cy="4471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0475"/>
                <a:gridCol w="2133462"/>
                <a:gridCol w="2194855"/>
              </a:tblGrid>
              <a:tr h="4045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организации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действия </a:t>
                      </a:r>
                      <a:r>
                        <a:rPr lang="ru-RU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инвестпрограммы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инвестиций </a:t>
                      </a: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год, тыс. руб.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486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 "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ЭкоресурсПоволжье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 (Модернизация МСК,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г.о.Тольятти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2019-2023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199 341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980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"Экология" (модернизация и строительство существующего полигона с размещением МСК, г.о. Новокуйбышевск)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2018-2026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66 583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6857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Экотехнопарк "Зелененький" (Строительство полигона и МСК, м.р.Волжский)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2019-2024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184 957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6994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 "Компаньон Самара" (Строительство МСК, г.о.Новокуйбышевск)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2019-2025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12 264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760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 "Рикаст" (Строительство МСК, м.р. Сергиевский)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2020-2024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33 104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262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Итого: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496 249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605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в тарифе РО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8,29%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660232" y="6237312"/>
            <a:ext cx="2051730" cy="3742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 5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Untitle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540059" cy="657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182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Проблемные 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вопросы, возникающие 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тарифном регулировании 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сфере обращения с 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ТКО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96952"/>
          </a:xfrm>
        </p:spPr>
        <p:txBody>
          <a:bodyPr>
            <a:normAutofit fontScale="85000" lnSpcReduction="20000"/>
          </a:bodyPr>
          <a:lstStyle/>
          <a:p>
            <a:pPr lvl="0" algn="just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арифы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регионального оператора подлежат пересмотру при пересмотре тарифов операторов по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обращению с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ТКО, расходы которых учитываются в составе необходимой валовой выручки регионального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(п. 22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 ценообразования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ПП № 484);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случае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если регулируемая организация, осуществляющая захоронение ТКО, осуществляет их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обработку, тариф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обработку ТКО для такой регулируемой организации не устанавливается. При этом расходы на обработку ТКО учитываются при установлении тарифа на захоронение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ТКО (п. 6(1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Основ ценообразования ПП №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484 и п. 5(1) МУ № 1638/16);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полученные от продажи вторичных материальных ресурсов,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полученных из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отходов, из необходимой валовой выручки регулируемой организации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исключаются, оставаясь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распоряжении регулируемой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(п. </a:t>
            </a:r>
            <a:r>
              <a:rPr 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МУ </a:t>
            </a:r>
            <a:r>
              <a:rPr 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1638/16).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Tx/>
              <a:buChar char="-"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AutoNum type="arabicPeriod"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2" descr="Untitle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540059" cy="657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660232" y="6237312"/>
            <a:ext cx="2051730" cy="3742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66027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Untitle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540059" cy="657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Скругленный прямоугольник 6"/>
          <p:cNvSpPr/>
          <p:nvPr/>
        </p:nvSpPr>
        <p:spPr>
          <a:xfrm>
            <a:off x="683568" y="1196752"/>
            <a:ext cx="3600400" cy="792088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.о.Самара</a:t>
            </a:r>
            <a:endParaRPr lang="ru-RU" sz="280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860032" y="1200259"/>
            <a:ext cx="3600400" cy="792088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.р.Волжский</a:t>
            </a:r>
            <a:endParaRPr lang="ru-RU" sz="280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60032" y="2130406"/>
            <a:ext cx="3600400" cy="792088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.р.Безенчукский</a:t>
            </a:r>
            <a:endParaRPr lang="ru-RU" sz="280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860032" y="3091000"/>
            <a:ext cx="3600400" cy="792088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м.р.Красноярский</a:t>
            </a:r>
            <a:endParaRPr lang="ru-RU" sz="280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860032" y="4051594"/>
            <a:ext cx="3600400" cy="792088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м.р.Кинельский</a:t>
            </a:r>
            <a:endParaRPr lang="ru-RU" sz="280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525068"/>
              </p:ext>
            </p:extLst>
          </p:nvPr>
        </p:nvGraphicFramePr>
        <p:xfrm>
          <a:off x="2804169" y="6019443"/>
          <a:ext cx="360767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767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 категорий объектов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Скругленный прямоугольник 15"/>
          <p:cNvSpPr/>
          <p:nvPr/>
        </p:nvSpPr>
        <p:spPr>
          <a:xfrm>
            <a:off x="683568" y="2123065"/>
            <a:ext cx="3600400" cy="792088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г.о.Новокуйбышевск</a:t>
            </a:r>
            <a:endParaRPr lang="ru-RU" sz="280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865287"/>
              </p:ext>
            </p:extLst>
          </p:nvPr>
        </p:nvGraphicFramePr>
        <p:xfrm>
          <a:off x="471179" y="3091000"/>
          <a:ext cx="4032448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/>
              </a:tblGrid>
              <a:tr h="2061957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Периоды проведения замеров:</a:t>
                      </a:r>
                    </a:p>
                    <a:p>
                      <a:pPr algn="l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лето: июль – август 2019 года;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осень: сентябрь – октябрь 2019 года;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зима: декабрь 2019 года – январь 2020 года;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весна: март – май 2020 года</a:t>
                      </a:r>
                      <a:endParaRPr lang="ru-RU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7092280" y="6453336"/>
            <a:ext cx="2051720" cy="374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 7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475656" y="292094"/>
            <a:ext cx="6264696" cy="720080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Нормативы накопления ТКО</a:t>
            </a:r>
          </a:p>
        </p:txBody>
      </p:sp>
    </p:spTree>
    <p:extLst>
      <p:ext uri="{BB962C8B-B14F-4D97-AF65-F5344CB8AC3E}">
        <p14:creationId xmlns:p14="http://schemas.microsoft.com/office/powerpoint/2010/main" val="281415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2" descr="Untitle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540059" cy="657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092280" y="6453336"/>
            <a:ext cx="2051720" cy="374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4" name="Заголовок 3"/>
          <p:cNvSpPr txBox="1">
            <a:spLocks noGrp="1"/>
          </p:cNvSpPr>
          <p:nvPr>
            <p:ph type="title"/>
          </p:nvPr>
        </p:nvSpPr>
        <p:spPr>
          <a:xfrm>
            <a:off x="1588792" y="1403065"/>
            <a:ext cx="6092544" cy="679282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проведенных сезонных замеров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массы ТКО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Заголовок 3"/>
          <p:cNvSpPr txBox="1">
            <a:spLocks/>
          </p:cNvSpPr>
          <p:nvPr/>
        </p:nvSpPr>
        <p:spPr>
          <a:xfrm>
            <a:off x="1588792" y="2367928"/>
            <a:ext cx="6092544" cy="580538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Прогнозные нормативы накопления ТКО</a:t>
            </a:r>
          </a:p>
        </p:txBody>
      </p:sp>
      <p:sp>
        <p:nvSpPr>
          <p:cNvPr id="16" name="Заголовок 3"/>
          <p:cNvSpPr txBox="1">
            <a:spLocks/>
          </p:cNvSpPr>
          <p:nvPr/>
        </p:nvSpPr>
        <p:spPr>
          <a:xfrm>
            <a:off x="1588792" y="3211075"/>
            <a:ext cx="6092544" cy="935723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Заседание общественного совета и штаба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вопросу осуществления перехода на новую систему обращения с ТКО</a:t>
            </a:r>
          </a:p>
        </p:txBody>
      </p:sp>
      <p:sp>
        <p:nvSpPr>
          <p:cNvPr id="17" name="Заголовок 3"/>
          <p:cNvSpPr txBox="1">
            <a:spLocks/>
          </p:cNvSpPr>
          <p:nvPr/>
        </p:nvSpPr>
        <p:spPr>
          <a:xfrm>
            <a:off x="1604800" y="4432379"/>
            <a:ext cx="6092544" cy="935723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Согласование с публично-правовой компанией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формированию комплексной системы обращения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ТКО  «Российский экологический оператор»</a:t>
            </a:r>
          </a:p>
        </p:txBody>
      </p:sp>
      <p:sp>
        <p:nvSpPr>
          <p:cNvPr id="18" name="Заголовок 3"/>
          <p:cNvSpPr txBox="1">
            <a:spLocks/>
          </p:cNvSpPr>
          <p:nvPr/>
        </p:nvSpPr>
        <p:spPr>
          <a:xfrm>
            <a:off x="1584800" y="5653683"/>
            <a:ext cx="6092544" cy="680494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об утверждении (пересмотре) нормативов накопления ТКО по результатам замеров</a:t>
            </a:r>
          </a:p>
        </p:txBody>
      </p:sp>
      <p:sp>
        <p:nvSpPr>
          <p:cNvPr id="19" name="Заголовок 3"/>
          <p:cNvSpPr txBox="1">
            <a:spLocks/>
          </p:cNvSpPr>
          <p:nvPr/>
        </p:nvSpPr>
        <p:spPr>
          <a:xfrm>
            <a:off x="1604800" y="337557"/>
            <a:ext cx="6092544" cy="580538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пересмотра нормативов ТКО</a:t>
            </a:r>
            <a:endParaRPr lang="ru-RU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/>
          <p:cNvCxnSpPr>
            <a:stCxn id="14" idx="2"/>
            <a:endCxn id="15" idx="0"/>
          </p:cNvCxnSpPr>
          <p:nvPr/>
        </p:nvCxnSpPr>
        <p:spPr>
          <a:xfrm>
            <a:off x="4635064" y="2082347"/>
            <a:ext cx="0" cy="285581"/>
          </a:xfrm>
          <a:prstGeom prst="straightConnector1">
            <a:avLst/>
          </a:prstGeom>
          <a:ln w="15875">
            <a:solidFill>
              <a:schemeClr val="tx2">
                <a:lumMod val="60000"/>
                <a:lumOff val="40000"/>
              </a:schemeClr>
            </a:solidFill>
            <a:headEnd type="none"/>
            <a:tailEnd type="stealth" w="lg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635064" y="2948466"/>
            <a:ext cx="0" cy="285581"/>
          </a:xfrm>
          <a:prstGeom prst="straightConnector1">
            <a:avLst/>
          </a:prstGeom>
          <a:ln w="15875">
            <a:solidFill>
              <a:schemeClr val="tx2">
                <a:lumMod val="60000"/>
                <a:lumOff val="40000"/>
              </a:schemeClr>
            </a:solidFill>
            <a:headEnd type="none"/>
            <a:tailEnd type="stealth" w="lg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4631072" y="4146798"/>
            <a:ext cx="0" cy="285581"/>
          </a:xfrm>
          <a:prstGeom prst="straightConnector1">
            <a:avLst/>
          </a:prstGeom>
          <a:ln w="15875">
            <a:solidFill>
              <a:schemeClr val="tx2">
                <a:lumMod val="60000"/>
                <a:lumOff val="40000"/>
              </a:schemeClr>
            </a:solidFill>
            <a:headEnd type="none"/>
            <a:tailEnd type="stealth" w="lg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4631072" y="5368102"/>
            <a:ext cx="0" cy="285581"/>
          </a:xfrm>
          <a:prstGeom prst="straightConnector1">
            <a:avLst/>
          </a:prstGeom>
          <a:ln w="15875">
            <a:solidFill>
              <a:schemeClr val="tx2">
                <a:lumMod val="60000"/>
                <a:lumOff val="40000"/>
              </a:schemeClr>
            </a:solidFill>
            <a:headEnd type="none"/>
            <a:tailEnd type="stealth" w="lg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498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 txBox="1">
            <a:spLocks noGrp="1"/>
          </p:cNvSpPr>
          <p:nvPr>
            <p:ph idx="1"/>
          </p:nvPr>
        </p:nvSpPr>
        <p:spPr>
          <a:xfrm>
            <a:off x="3476464" y="1076378"/>
            <a:ext cx="2622734" cy="847164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банки,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финансовые </a:t>
            </a:r>
          </a:p>
          <a:p>
            <a:pPr indent="0" algn="ctr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чреждения</a:t>
            </a:r>
          </a:p>
          <a:p>
            <a:pPr indent="0" algn="ctr">
              <a:buNone/>
            </a:pPr>
            <a:r>
              <a:rPr lang="ru-RU" sz="1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(2,31 м3/год на 1 сотрудника)</a:t>
            </a:r>
            <a:endParaRPr lang="ru-RU" sz="1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3"/>
          <p:cNvSpPr txBox="1">
            <a:spLocks/>
          </p:cNvSpPr>
          <p:nvPr/>
        </p:nvSpPr>
        <p:spPr>
          <a:xfrm>
            <a:off x="3491880" y="2060848"/>
            <a:ext cx="2591902" cy="679282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рынки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продовольственные</a:t>
            </a:r>
          </a:p>
          <a:p>
            <a:pPr algn="ctr"/>
            <a:r>
              <a:rPr lang="ru-RU" sz="1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(0,28 м3/год на 1м2 общей площади)</a:t>
            </a:r>
            <a:r>
              <a:rPr lang="ru-RU" sz="1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3"/>
          <p:cNvSpPr txBox="1">
            <a:spLocks/>
          </p:cNvSpPr>
          <p:nvPr/>
        </p:nvSpPr>
        <p:spPr>
          <a:xfrm>
            <a:off x="6382493" y="980729"/>
            <a:ext cx="2520280" cy="825357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зоопарк,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ботанический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сад</a:t>
            </a:r>
          </a:p>
          <a:p>
            <a:pPr algn="ctr"/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(0,18 м3/год на 1м2 общей площади) </a:t>
            </a:r>
            <a:endParaRPr lang="ru-RU" sz="1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3"/>
          <p:cNvSpPr txBox="1">
            <a:spLocks/>
          </p:cNvSpPr>
          <p:nvPr/>
        </p:nvSpPr>
        <p:spPr>
          <a:xfrm>
            <a:off x="3491880" y="2852936"/>
            <a:ext cx="2591902" cy="679282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рынки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промтоварные</a:t>
            </a:r>
          </a:p>
          <a:p>
            <a:pPr algn="ctr"/>
            <a:r>
              <a:rPr lang="ru-RU" sz="1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 м3/год на 1м2 общей площади) </a:t>
            </a:r>
            <a:endParaRPr lang="ru-RU" sz="1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3"/>
          <p:cNvSpPr txBox="1">
            <a:spLocks/>
          </p:cNvSpPr>
          <p:nvPr/>
        </p:nvSpPr>
        <p:spPr>
          <a:xfrm>
            <a:off x="6399535" y="1916832"/>
            <a:ext cx="2567577" cy="823298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оказывающая ритуальные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услуги</a:t>
            </a:r>
          </a:p>
          <a:p>
            <a:pPr algn="ctr"/>
            <a:r>
              <a:rPr lang="ru-RU" sz="1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(0,10 </a:t>
            </a:r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м3/год на 1м2 общей площади) </a:t>
            </a:r>
            <a:endParaRPr lang="ru-RU" sz="12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3"/>
          <p:cNvSpPr txBox="1">
            <a:spLocks/>
          </p:cNvSpPr>
          <p:nvPr/>
        </p:nvSpPr>
        <p:spPr>
          <a:xfrm>
            <a:off x="6402156" y="2852936"/>
            <a:ext cx="2591902" cy="792088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садоводческие кооперативы, садово-огородные товарищества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(1,65 м3/год на 1 участника)</a:t>
            </a:r>
            <a:endParaRPr lang="ru-RU" sz="1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Заголовок 3"/>
          <p:cNvSpPr txBox="1">
            <a:spLocks/>
          </p:cNvSpPr>
          <p:nvPr/>
        </p:nvSpPr>
        <p:spPr>
          <a:xfrm>
            <a:off x="3564081" y="3645024"/>
            <a:ext cx="2591902" cy="679282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парки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отдыха</a:t>
            </a:r>
          </a:p>
          <a:p>
            <a:pPr algn="ctr"/>
            <a:r>
              <a:rPr lang="ru-RU" sz="1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(0,01м3/год </a:t>
            </a:r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1м2 общей площади) </a:t>
            </a:r>
            <a:endParaRPr lang="ru-RU" sz="1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Заголовок 3"/>
          <p:cNvSpPr txBox="1">
            <a:spLocks/>
          </p:cNvSpPr>
          <p:nvPr/>
        </p:nvSpPr>
        <p:spPr>
          <a:xfrm>
            <a:off x="6427865" y="3717031"/>
            <a:ext cx="2591902" cy="1051101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 религиозного культа (церкви, храмы, мечети, синагоги, монастыри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(0,11 м3/год на 1м2 общей площади) </a:t>
            </a:r>
            <a:endParaRPr lang="ru-RU" sz="1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Заголовок 3"/>
          <p:cNvSpPr txBox="1">
            <a:spLocks/>
          </p:cNvSpPr>
          <p:nvPr/>
        </p:nvSpPr>
        <p:spPr>
          <a:xfrm>
            <a:off x="4258257" y="5085184"/>
            <a:ext cx="4248472" cy="1224136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атегории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 общественного назначения, для которых по результатам замеров объема и массы ТКО нормативы получились меньше, чем установленные ранее, а также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 объектов, для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 ранее нормативы накопления ТКО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были установлены </a:t>
            </a:r>
          </a:p>
        </p:txBody>
      </p:sp>
      <p:cxnSp>
        <p:nvCxnSpPr>
          <p:cNvPr id="20" name="Прямая со стрелкой 19"/>
          <p:cNvCxnSpPr>
            <a:stCxn id="18" idx="0"/>
            <a:endCxn id="12" idx="2"/>
          </p:cNvCxnSpPr>
          <p:nvPr/>
        </p:nvCxnSpPr>
        <p:spPr>
          <a:xfrm flipV="1">
            <a:off x="6382493" y="4768132"/>
            <a:ext cx="1341323" cy="3170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18" idx="0"/>
            <a:endCxn id="11" idx="2"/>
          </p:cNvCxnSpPr>
          <p:nvPr/>
        </p:nvCxnSpPr>
        <p:spPr>
          <a:xfrm flipH="1" flipV="1">
            <a:off x="4860032" y="4324306"/>
            <a:ext cx="1522461" cy="7608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Заголовок 3"/>
          <p:cNvSpPr txBox="1">
            <a:spLocks/>
          </p:cNvSpPr>
          <p:nvPr/>
        </p:nvSpPr>
        <p:spPr>
          <a:xfrm>
            <a:off x="251520" y="2400489"/>
            <a:ext cx="2808312" cy="1259366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железнодорожные и автовокзалы, аэропорты, речные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порты</a:t>
            </a:r>
          </a:p>
          <a:p>
            <a:pPr indent="0" algn="ctr">
              <a:buNone/>
            </a:pPr>
            <a:r>
              <a:rPr lang="ru-RU" sz="1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(0,94 м3/год на 1 пассажира)</a:t>
            </a:r>
            <a:endParaRPr lang="ru-RU" sz="1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Заголовок 3"/>
          <p:cNvSpPr txBox="1">
            <a:spLocks/>
          </p:cNvSpPr>
          <p:nvPr/>
        </p:nvSpPr>
        <p:spPr>
          <a:xfrm>
            <a:off x="350331" y="4926658"/>
            <a:ext cx="2602632" cy="1152667"/>
          </a:xfrm>
          <a:prstGeom prst="roundRect">
            <a:avLst/>
          </a:prstGeom>
          <a:gradFill flip="none" rotWithShape="1">
            <a:gsLst>
              <a:gs pos="9000">
                <a:srgbClr val="81C0EB"/>
              </a:gs>
              <a:gs pos="96000">
                <a:srgbClr val="85C2FF">
                  <a:alpha val="0"/>
                </a:srgbClr>
              </a:gs>
              <a:gs pos="47000">
                <a:srgbClr val="81C0EB">
                  <a:alpha val="4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исполнение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предупреждения Управления Федеральной антимонопольной службы по Самарской области </a:t>
            </a:r>
          </a:p>
        </p:txBody>
      </p:sp>
      <p:cxnSp>
        <p:nvCxnSpPr>
          <p:cNvPr id="27" name="Прямая со стрелкой 26"/>
          <p:cNvCxnSpPr>
            <a:stCxn id="25" idx="0"/>
            <a:endCxn id="23" idx="2"/>
          </p:cNvCxnSpPr>
          <p:nvPr/>
        </p:nvCxnSpPr>
        <p:spPr>
          <a:xfrm flipV="1">
            <a:off x="1651647" y="3659855"/>
            <a:ext cx="4029" cy="12668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Заголовок 1"/>
          <p:cNvSpPr txBox="1">
            <a:spLocks/>
          </p:cNvSpPr>
          <p:nvPr/>
        </p:nvSpPr>
        <p:spPr>
          <a:xfrm>
            <a:off x="1259632" y="116633"/>
            <a:ext cx="6912768" cy="86409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Утверждены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новые нормативы накопления ТКО </a:t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категориям:</a:t>
            </a:r>
          </a:p>
          <a:p>
            <a:pPr>
              <a:defRPr/>
            </a:pPr>
            <a:endParaRPr lang="ru-RU" sz="25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092280" y="6381328"/>
            <a:ext cx="2051720" cy="374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pic>
        <p:nvPicPr>
          <p:cNvPr id="31" name="Picture 2" descr="Untitle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31" y="168303"/>
            <a:ext cx="540059" cy="657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261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990</TotalTime>
  <Words>624</Words>
  <Application>Microsoft Office PowerPoint</Application>
  <PresentationFormat>Экран (4:3)</PresentationFormat>
  <Paragraphs>132</Paragraphs>
  <Slides>10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Об установлении единого предельного тарифа на услугу регионального оператора по обращению с ТКО ООО «ЭкоСтройРесурс»</vt:lpstr>
      <vt:lpstr>Единый предельный тариф регионального оператора  по обращению с ТКО </vt:lpstr>
      <vt:lpstr>Презентация PowerPoint</vt:lpstr>
      <vt:lpstr>Инвестиции при расчете единого предельного тарифа регионального оператора по обращению с ТКО</vt:lpstr>
      <vt:lpstr>  Проблемные вопросы, возникающие при тарифном регулировании в сфере обращения с ТКО </vt:lpstr>
      <vt:lpstr>Презентация PowerPoint</vt:lpstr>
      <vt:lpstr>Результаты проведенных сезонных замеров  объема и массы ТКО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Голубушкина А. А.</dc:creator>
  <cp:lastModifiedBy>Тизилова Юлия Геннадьевна</cp:lastModifiedBy>
  <cp:revision>95</cp:revision>
  <cp:lastPrinted>2021-07-05T11:14:18Z</cp:lastPrinted>
  <dcterms:created xsi:type="dcterms:W3CDTF">2018-12-10T06:33:44Z</dcterms:created>
  <dcterms:modified xsi:type="dcterms:W3CDTF">2021-08-19T11:30:48Z</dcterms:modified>
</cp:coreProperties>
</file>