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308" r:id="rId2"/>
    <p:sldId id="438" r:id="rId3"/>
    <p:sldId id="393" r:id="rId4"/>
    <p:sldId id="394" r:id="rId5"/>
    <p:sldId id="458" r:id="rId6"/>
    <p:sldId id="397" r:id="rId7"/>
    <p:sldId id="409" r:id="rId8"/>
    <p:sldId id="410" r:id="rId9"/>
    <p:sldId id="439" r:id="rId10"/>
    <p:sldId id="441" r:id="rId11"/>
    <p:sldId id="442" r:id="rId12"/>
    <p:sldId id="445" r:id="rId13"/>
    <p:sldId id="444" r:id="rId14"/>
    <p:sldId id="446" r:id="rId15"/>
    <p:sldId id="447" r:id="rId16"/>
    <p:sldId id="449" r:id="rId17"/>
    <p:sldId id="450" r:id="rId18"/>
    <p:sldId id="452" r:id="rId19"/>
    <p:sldId id="456" r:id="rId20"/>
    <p:sldId id="451" r:id="rId21"/>
    <p:sldId id="425" r:id="rId22"/>
    <p:sldId id="415" r:id="rId23"/>
    <p:sldId id="455" r:id="rId24"/>
    <p:sldId id="414" r:id="rId25"/>
    <p:sldId id="457" r:id="rId26"/>
    <p:sldId id="453" r:id="rId27"/>
    <p:sldId id="454" r:id="rId28"/>
  </p:sldIdLst>
  <p:sldSz cx="24384000" cy="13716000"/>
  <p:notesSz cx="6797675" cy="9926638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just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00" b="0" i="0" u="none" strike="noStrike" cap="none" spc="0" normalizeH="0" baseline="0">
        <a:ln>
          <a:noFill/>
        </a:ln>
        <a:solidFill>
          <a:srgbClr val="A6A7AC"/>
        </a:solidFill>
        <a:effectLst/>
        <a:uFillTx/>
        <a:latin typeface="PT Sans"/>
        <a:ea typeface="PT Sans"/>
        <a:cs typeface="PT Sans"/>
        <a:sym typeface="PT Sans"/>
      </a:defRPr>
    </a:lvl1pPr>
    <a:lvl2pPr marL="0" marR="0" indent="228600" algn="just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00" b="0" i="0" u="none" strike="noStrike" cap="none" spc="0" normalizeH="0" baseline="0">
        <a:ln>
          <a:noFill/>
        </a:ln>
        <a:solidFill>
          <a:srgbClr val="A6A7AC"/>
        </a:solidFill>
        <a:effectLst/>
        <a:uFillTx/>
        <a:latin typeface="PT Sans"/>
        <a:ea typeface="PT Sans"/>
        <a:cs typeface="PT Sans"/>
        <a:sym typeface="PT Sans"/>
      </a:defRPr>
    </a:lvl2pPr>
    <a:lvl3pPr marL="0" marR="0" indent="457200" algn="just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00" b="0" i="0" u="none" strike="noStrike" cap="none" spc="0" normalizeH="0" baseline="0">
        <a:ln>
          <a:noFill/>
        </a:ln>
        <a:solidFill>
          <a:srgbClr val="A6A7AC"/>
        </a:solidFill>
        <a:effectLst/>
        <a:uFillTx/>
        <a:latin typeface="PT Sans"/>
        <a:ea typeface="PT Sans"/>
        <a:cs typeface="PT Sans"/>
        <a:sym typeface="PT Sans"/>
      </a:defRPr>
    </a:lvl3pPr>
    <a:lvl4pPr marL="0" marR="0" indent="685800" algn="just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00" b="0" i="0" u="none" strike="noStrike" cap="none" spc="0" normalizeH="0" baseline="0">
        <a:ln>
          <a:noFill/>
        </a:ln>
        <a:solidFill>
          <a:srgbClr val="A6A7AC"/>
        </a:solidFill>
        <a:effectLst/>
        <a:uFillTx/>
        <a:latin typeface="PT Sans"/>
        <a:ea typeface="PT Sans"/>
        <a:cs typeface="PT Sans"/>
        <a:sym typeface="PT Sans"/>
      </a:defRPr>
    </a:lvl4pPr>
    <a:lvl5pPr marL="0" marR="0" indent="914400" algn="just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00" b="0" i="0" u="none" strike="noStrike" cap="none" spc="0" normalizeH="0" baseline="0">
        <a:ln>
          <a:noFill/>
        </a:ln>
        <a:solidFill>
          <a:srgbClr val="A6A7AC"/>
        </a:solidFill>
        <a:effectLst/>
        <a:uFillTx/>
        <a:latin typeface="PT Sans"/>
        <a:ea typeface="PT Sans"/>
        <a:cs typeface="PT Sans"/>
        <a:sym typeface="PT Sans"/>
      </a:defRPr>
    </a:lvl5pPr>
    <a:lvl6pPr marL="0" marR="0" indent="1143000" algn="just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00" b="0" i="0" u="none" strike="noStrike" cap="none" spc="0" normalizeH="0" baseline="0">
        <a:ln>
          <a:noFill/>
        </a:ln>
        <a:solidFill>
          <a:srgbClr val="A6A7AC"/>
        </a:solidFill>
        <a:effectLst/>
        <a:uFillTx/>
        <a:latin typeface="PT Sans"/>
        <a:ea typeface="PT Sans"/>
        <a:cs typeface="PT Sans"/>
        <a:sym typeface="PT Sans"/>
      </a:defRPr>
    </a:lvl6pPr>
    <a:lvl7pPr marL="0" marR="0" indent="1371600" algn="just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00" b="0" i="0" u="none" strike="noStrike" cap="none" spc="0" normalizeH="0" baseline="0">
        <a:ln>
          <a:noFill/>
        </a:ln>
        <a:solidFill>
          <a:srgbClr val="A6A7AC"/>
        </a:solidFill>
        <a:effectLst/>
        <a:uFillTx/>
        <a:latin typeface="PT Sans"/>
        <a:ea typeface="PT Sans"/>
        <a:cs typeface="PT Sans"/>
        <a:sym typeface="PT Sans"/>
      </a:defRPr>
    </a:lvl7pPr>
    <a:lvl8pPr marL="0" marR="0" indent="1600200" algn="just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00" b="0" i="0" u="none" strike="noStrike" cap="none" spc="0" normalizeH="0" baseline="0">
        <a:ln>
          <a:noFill/>
        </a:ln>
        <a:solidFill>
          <a:srgbClr val="A6A7AC"/>
        </a:solidFill>
        <a:effectLst/>
        <a:uFillTx/>
        <a:latin typeface="PT Sans"/>
        <a:ea typeface="PT Sans"/>
        <a:cs typeface="PT Sans"/>
        <a:sym typeface="PT Sans"/>
      </a:defRPr>
    </a:lvl8pPr>
    <a:lvl9pPr marL="0" marR="0" indent="1828800" algn="just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00" b="0" i="0" u="none" strike="noStrike" cap="none" spc="0" normalizeH="0" baseline="0">
        <a:ln>
          <a:noFill/>
        </a:ln>
        <a:solidFill>
          <a:srgbClr val="A6A7AC"/>
        </a:solidFill>
        <a:effectLst/>
        <a:uFillTx/>
        <a:latin typeface="PT Sans"/>
        <a:ea typeface="PT Sans"/>
        <a:cs typeface="PT Sans"/>
        <a:sym typeface="PT San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8470" userDrawn="1">
          <p15:clr>
            <a:srgbClr val="A4A3A4"/>
          </p15:clr>
        </p15:guide>
        <p15:guide id="2" pos="7589" userDrawn="1">
          <p15:clr>
            <a:srgbClr val="A4A3A4"/>
          </p15:clr>
        </p15:guide>
        <p15:guide id="3" pos="14938" userDrawn="1">
          <p15:clr>
            <a:srgbClr val="A4A3A4"/>
          </p15:clr>
        </p15:guide>
        <p15:guide id="4" orient="horz" pos="7087" userDrawn="1">
          <p15:clr>
            <a:srgbClr val="A4A3A4"/>
          </p15:clr>
        </p15:guide>
        <p15:guide id="5" pos="1534" userDrawn="1">
          <p15:clr>
            <a:srgbClr val="A4A3A4"/>
          </p15:clr>
        </p15:guide>
        <p15:guide id="6" pos="3099" userDrawn="1">
          <p15:clr>
            <a:srgbClr val="A4A3A4"/>
          </p15:clr>
        </p15:guide>
        <p15:guide id="7" pos="4051" userDrawn="1">
          <p15:clr>
            <a:srgbClr val="A4A3A4"/>
          </p15:clr>
        </p15:guide>
        <p15:guide id="8" pos="5321" userDrawn="1">
          <p15:clr>
            <a:srgbClr val="A4A3A4"/>
          </p15:clr>
        </p15:guide>
        <p15:guide id="9" pos="6523" userDrawn="1">
          <p15:clr>
            <a:srgbClr val="A4A3A4"/>
          </p15:clr>
        </p15:guide>
        <p15:guide id="10" pos="7703" userDrawn="1">
          <p15:clr>
            <a:srgbClr val="A4A3A4"/>
          </p15:clr>
        </p15:guide>
        <p15:guide id="11" pos="8905" userDrawn="1">
          <p15:clr>
            <a:srgbClr val="A4A3A4"/>
          </p15:clr>
        </p15:guide>
        <p15:guide id="12" pos="10061" userDrawn="1">
          <p15:clr>
            <a:srgbClr val="A4A3A4"/>
          </p15:clr>
        </p15:guide>
        <p15:guide id="13" pos="11127" userDrawn="1">
          <p15:clr>
            <a:srgbClr val="A4A3A4"/>
          </p15:clr>
        </p15:guide>
        <p15:guide id="14" pos="12601" userDrawn="1">
          <p15:clr>
            <a:srgbClr val="A4A3A4"/>
          </p15:clr>
        </p15:guide>
        <p15:guide id="15" pos="13849" userDrawn="1">
          <p15:clr>
            <a:srgbClr val="A4A3A4"/>
          </p15:clr>
        </p15:guide>
        <p15:guide id="16" pos="13690" userDrawn="1">
          <p15:clr>
            <a:srgbClr val="A4A3A4"/>
          </p15:clr>
        </p15:guide>
        <p15:guide id="17" pos="12511" userDrawn="1">
          <p15:clr>
            <a:srgbClr val="A4A3A4"/>
          </p15:clr>
        </p15:guide>
        <p15:guide id="18" pos="11422" userDrawn="1">
          <p15:clr>
            <a:srgbClr val="A4A3A4"/>
          </p15:clr>
        </p15:guide>
        <p15:guide id="19" pos="10220" userDrawn="1">
          <p15:clr>
            <a:srgbClr val="A4A3A4"/>
          </p15:clr>
        </p15:guide>
        <p15:guide id="20" pos="8406" userDrawn="1">
          <p15:clr>
            <a:srgbClr val="A4A3A4"/>
          </p15:clr>
        </p15:guide>
        <p15:guide id="22" pos="6342" userDrawn="1">
          <p15:clr>
            <a:srgbClr val="A4A3A4"/>
          </p15:clr>
        </p15:guide>
        <p15:guide id="23" pos="5095" userDrawn="1">
          <p15:clr>
            <a:srgbClr val="A4A3A4"/>
          </p15:clr>
        </p15:guide>
        <p15:guide id="24" pos="3961" userDrawn="1">
          <p15:clr>
            <a:srgbClr val="A4A3A4"/>
          </p15:clr>
        </p15:guide>
        <p15:guide id="25" pos="2690" userDrawn="1">
          <p15:clr>
            <a:srgbClr val="A4A3A4"/>
          </p15:clr>
        </p15:guide>
        <p15:guide id="26" pos="309" userDrawn="1">
          <p15:clr>
            <a:srgbClr val="A4A3A4"/>
          </p15:clr>
        </p15:guide>
        <p15:guide id="28" orient="horz" pos="8266" userDrawn="1">
          <p15:clr>
            <a:srgbClr val="A4A3A4"/>
          </p15:clr>
        </p15:guide>
        <p15:guide id="29" orient="horz" pos="7291" userDrawn="1">
          <p15:clr>
            <a:srgbClr val="A4A3A4"/>
          </p15:clr>
        </p15:guide>
        <p15:guide id="31" orient="horz" pos="2891" userDrawn="1">
          <p15:clr>
            <a:srgbClr val="A4A3A4"/>
          </p15:clr>
        </p15:guide>
        <p15:guide id="32" orient="horz" pos="7359" userDrawn="1">
          <p15:clr>
            <a:srgbClr val="A4A3A4"/>
          </p15:clr>
        </p15:guide>
        <p15:guide id="33" orient="horz" pos="1576" userDrawn="1">
          <p15:clr>
            <a:srgbClr val="A4A3A4"/>
          </p15:clr>
        </p15:guide>
        <p15:guide id="34" orient="horz" pos="2165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rya G." initials="DG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335"/>
    <a:srgbClr val="FFCC66"/>
    <a:srgbClr val="F4EB55"/>
    <a:srgbClr val="43B0EC"/>
    <a:srgbClr val="FFFFFF"/>
    <a:srgbClr val="D2F4FE"/>
    <a:srgbClr val="F75A52"/>
    <a:srgbClr val="1FA64F"/>
    <a:srgbClr val="87BF78"/>
    <a:srgbClr val="ECFA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3175" cap="flat">
              <a:solidFill>
                <a:srgbClr val="B8B8B8"/>
              </a:solidFill>
              <a:prstDash val="solid"/>
              <a:miter lim="400000"/>
            </a:ln>
          </a:top>
          <a:bottom>
            <a:ln w="3175" cap="flat">
              <a:solidFill>
                <a:srgbClr val="B8B8B8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904" autoAdjust="0"/>
    <p:restoredTop sz="92756" autoAdjust="0"/>
  </p:normalViewPr>
  <p:slideViewPr>
    <p:cSldViewPr snapToGrid="0" snapToObjects="1">
      <p:cViewPr varScale="1">
        <p:scale>
          <a:sx n="35" d="100"/>
          <a:sy n="35" d="100"/>
        </p:scale>
        <p:origin x="-1236" y="-90"/>
      </p:cViewPr>
      <p:guideLst>
        <p:guide orient="horz" pos="8470"/>
        <p:guide orient="horz" pos="7087"/>
        <p:guide orient="horz" pos="8266"/>
        <p:guide orient="horz" pos="7291"/>
        <p:guide orient="horz" pos="2891"/>
        <p:guide orient="horz" pos="7359"/>
        <p:guide orient="horz" pos="1576"/>
        <p:guide orient="horz" pos="2165"/>
        <p:guide pos="7589"/>
        <p:guide pos="14938"/>
        <p:guide pos="1534"/>
        <p:guide pos="3099"/>
        <p:guide pos="4051"/>
        <p:guide pos="5321"/>
        <p:guide pos="6523"/>
        <p:guide pos="7703"/>
        <p:guide pos="8905"/>
        <p:guide pos="10061"/>
        <p:guide pos="11127"/>
        <p:guide pos="12601"/>
        <p:guide pos="13849"/>
        <p:guide pos="13690"/>
        <p:guide pos="12511"/>
        <p:guide pos="11422"/>
        <p:guide pos="10220"/>
        <p:guide pos="8406"/>
        <p:guide pos="6342"/>
        <p:guide pos="5095"/>
        <p:guide pos="3961"/>
        <p:guide pos="2690"/>
        <p:guide pos="30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 snapToGrid="0" snapToObjects="1" showGuides="1">
      <p:cViewPr varScale="1">
        <p:scale>
          <a:sx n="69" d="100"/>
          <a:sy n="69" d="100"/>
        </p:scale>
        <p:origin x="161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EC5B82-7757-45CF-8C5F-7E83CD3A7F83}" type="datetimeFigureOut">
              <a:rPr lang="ru-RU" smtClean="0"/>
              <a:t>14.09.2021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978B12-F3BC-4D51-A255-D9382A5497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70402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" name="Shape 51"/>
          <p:cNvSpPr>
            <a:spLocks noGrp="1"/>
          </p:cNvSpPr>
          <p:nvPr>
            <p:ph type="body" sz="quarter" idx="1"/>
          </p:nvPr>
        </p:nvSpPr>
        <p:spPr>
          <a:xfrm>
            <a:off x="906357" y="4715153"/>
            <a:ext cx="4984962" cy="44669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981126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8896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0760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24222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7648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2881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dark bg">
    <p:bg>
      <p:bgPr>
        <a:solidFill>
          <a:srgbClr val="009D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924300" y="4895850"/>
            <a:ext cx="3448050" cy="344805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8305800" y="4895850"/>
            <a:ext cx="3448050" cy="344805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2687300" y="4895850"/>
            <a:ext cx="3448050" cy="344805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7068800" y="4895850"/>
            <a:ext cx="3448050" cy="34480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779375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 copy 1">
    <p:bg>
      <p:bgPr>
        <a:solidFill>
          <a:srgbClr val="009D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>
              <a:defRPr sz="10000">
                <a:solidFill>
                  <a:srgbClr val="F4F5F7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2121840" y="2279414"/>
            <a:ext cx="16482720" cy="217683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2167984" y="4630044"/>
            <a:ext cx="20476358" cy="701929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13354050"/>
            <a:ext cx="24384000" cy="361950"/>
          </a:xfrm>
          <a:prstGeom prst="rect">
            <a:avLst/>
          </a:prstGeom>
          <a:solidFill>
            <a:srgbClr val="87BF78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4" name="Прямоугольник 3"/>
          <p:cNvSpPr/>
          <p:nvPr userDrawn="1"/>
        </p:nvSpPr>
        <p:spPr>
          <a:xfrm>
            <a:off x="0" y="12636000"/>
            <a:ext cx="24384000" cy="1080000"/>
          </a:xfrm>
          <a:prstGeom prst="rect">
            <a:avLst/>
          </a:prstGeom>
          <a:solidFill>
            <a:srgbClr val="87BF78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5025" y="12762884"/>
            <a:ext cx="4090374" cy="8415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7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28" y="12817021"/>
            <a:ext cx="2238606" cy="719940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2" r:id="rId5"/>
  </p:sldLayoutIdLst>
  <p:transition spd="med"/>
  <p:txStyles>
    <p:titleStyle>
      <a:lvl1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0" b="1" i="0" u="none" strike="noStrike" cap="none" spc="0" baseline="0">
          <a:ln>
            <a:noFill/>
          </a:ln>
          <a:solidFill>
            <a:srgbClr val="393941"/>
          </a:solidFill>
          <a:uFillTx/>
          <a:latin typeface="Montserrat-SemiBold"/>
          <a:ea typeface="Montserrat-SemiBold"/>
          <a:cs typeface="Montserrat-SemiBold"/>
          <a:sym typeface="Montserrat-SemiBold"/>
        </a:defRPr>
      </a:lvl1pPr>
      <a:lvl2pPr marL="0" marR="0" indent="2286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0" b="1" i="0" u="none" strike="noStrike" cap="none" spc="0" baseline="0">
          <a:ln>
            <a:noFill/>
          </a:ln>
          <a:solidFill>
            <a:srgbClr val="393941"/>
          </a:solidFill>
          <a:uFillTx/>
          <a:latin typeface="Montserrat-SemiBold"/>
          <a:ea typeface="Montserrat-SemiBold"/>
          <a:cs typeface="Montserrat-SemiBold"/>
          <a:sym typeface="Montserrat-SemiBold"/>
        </a:defRPr>
      </a:lvl2pPr>
      <a:lvl3pPr marL="0" marR="0" indent="4572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0" b="1" i="0" u="none" strike="noStrike" cap="none" spc="0" baseline="0">
          <a:ln>
            <a:noFill/>
          </a:ln>
          <a:solidFill>
            <a:srgbClr val="393941"/>
          </a:solidFill>
          <a:uFillTx/>
          <a:latin typeface="Montserrat-SemiBold"/>
          <a:ea typeface="Montserrat-SemiBold"/>
          <a:cs typeface="Montserrat-SemiBold"/>
          <a:sym typeface="Montserrat-SemiBold"/>
        </a:defRPr>
      </a:lvl3pPr>
      <a:lvl4pPr marL="0" marR="0" indent="6858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0" b="1" i="0" u="none" strike="noStrike" cap="none" spc="0" baseline="0">
          <a:ln>
            <a:noFill/>
          </a:ln>
          <a:solidFill>
            <a:srgbClr val="393941"/>
          </a:solidFill>
          <a:uFillTx/>
          <a:latin typeface="Montserrat-SemiBold"/>
          <a:ea typeface="Montserrat-SemiBold"/>
          <a:cs typeface="Montserrat-SemiBold"/>
          <a:sym typeface="Montserrat-SemiBold"/>
        </a:defRPr>
      </a:lvl4pPr>
      <a:lvl5pPr marL="0" marR="0" indent="9144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0" b="1" i="0" u="none" strike="noStrike" cap="none" spc="0" baseline="0">
          <a:ln>
            <a:noFill/>
          </a:ln>
          <a:solidFill>
            <a:srgbClr val="393941"/>
          </a:solidFill>
          <a:uFillTx/>
          <a:latin typeface="Montserrat-SemiBold"/>
          <a:ea typeface="Montserrat-SemiBold"/>
          <a:cs typeface="Montserrat-SemiBold"/>
          <a:sym typeface="Montserrat-SemiBold"/>
        </a:defRPr>
      </a:lvl5pPr>
      <a:lvl6pPr marL="0" marR="0" indent="11430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0" b="1" i="0" u="none" strike="noStrike" cap="none" spc="0" baseline="0">
          <a:ln>
            <a:noFill/>
          </a:ln>
          <a:solidFill>
            <a:srgbClr val="393941"/>
          </a:solidFill>
          <a:uFillTx/>
          <a:latin typeface="Montserrat-SemiBold"/>
          <a:ea typeface="Montserrat-SemiBold"/>
          <a:cs typeface="Montserrat-SemiBold"/>
          <a:sym typeface="Montserrat-SemiBold"/>
        </a:defRPr>
      </a:lvl6pPr>
      <a:lvl7pPr marL="0" marR="0" indent="13716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0" b="1" i="0" u="none" strike="noStrike" cap="none" spc="0" baseline="0">
          <a:ln>
            <a:noFill/>
          </a:ln>
          <a:solidFill>
            <a:srgbClr val="393941"/>
          </a:solidFill>
          <a:uFillTx/>
          <a:latin typeface="Montserrat-SemiBold"/>
          <a:ea typeface="Montserrat-SemiBold"/>
          <a:cs typeface="Montserrat-SemiBold"/>
          <a:sym typeface="Montserrat-SemiBold"/>
        </a:defRPr>
      </a:lvl7pPr>
      <a:lvl8pPr marL="0" marR="0" indent="16002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0" b="1" i="0" u="none" strike="noStrike" cap="none" spc="0" baseline="0">
          <a:ln>
            <a:noFill/>
          </a:ln>
          <a:solidFill>
            <a:srgbClr val="393941"/>
          </a:solidFill>
          <a:uFillTx/>
          <a:latin typeface="Montserrat-SemiBold"/>
          <a:ea typeface="Montserrat-SemiBold"/>
          <a:cs typeface="Montserrat-SemiBold"/>
          <a:sym typeface="Montserrat-SemiBold"/>
        </a:defRPr>
      </a:lvl8pPr>
      <a:lvl9pPr marL="0" marR="0" indent="18288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0" b="1" i="0" u="none" strike="noStrike" cap="none" spc="0" baseline="0">
          <a:ln>
            <a:noFill/>
          </a:ln>
          <a:solidFill>
            <a:srgbClr val="393941"/>
          </a:solidFill>
          <a:uFillTx/>
          <a:latin typeface="Montserrat-SemiBold"/>
          <a:ea typeface="Montserrat-SemiBold"/>
          <a:cs typeface="Montserrat-SemiBold"/>
          <a:sym typeface="Montserrat-SemiBold"/>
        </a:defRPr>
      </a:lvl9pPr>
    </p:titleStyle>
    <p:bodyStyle>
      <a:lvl1pPr marL="0" marR="0" indent="0" algn="just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0" b="0" i="0" u="none" strike="noStrike" cap="none" spc="0" baseline="0">
          <a:ln>
            <a:noFill/>
          </a:ln>
          <a:solidFill>
            <a:srgbClr val="A6A7AC"/>
          </a:solidFill>
          <a:uFillTx/>
          <a:latin typeface="PT Sans"/>
          <a:ea typeface="PT Sans"/>
          <a:cs typeface="PT Sans"/>
          <a:sym typeface="PT Sans"/>
        </a:defRPr>
      </a:lvl1pPr>
      <a:lvl2pPr marL="0" marR="0" indent="228600" algn="just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0" b="0" i="0" u="none" strike="noStrike" cap="none" spc="0" baseline="0">
          <a:ln>
            <a:noFill/>
          </a:ln>
          <a:solidFill>
            <a:srgbClr val="A6A7AC"/>
          </a:solidFill>
          <a:uFillTx/>
          <a:latin typeface="PT Sans"/>
          <a:ea typeface="PT Sans"/>
          <a:cs typeface="PT Sans"/>
          <a:sym typeface="PT Sans"/>
        </a:defRPr>
      </a:lvl2pPr>
      <a:lvl3pPr marL="0" marR="0" indent="457200" algn="just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0" b="0" i="0" u="none" strike="noStrike" cap="none" spc="0" baseline="0">
          <a:ln>
            <a:noFill/>
          </a:ln>
          <a:solidFill>
            <a:srgbClr val="A6A7AC"/>
          </a:solidFill>
          <a:uFillTx/>
          <a:latin typeface="PT Sans"/>
          <a:ea typeface="PT Sans"/>
          <a:cs typeface="PT Sans"/>
          <a:sym typeface="PT Sans"/>
        </a:defRPr>
      </a:lvl3pPr>
      <a:lvl4pPr marL="0" marR="0" indent="685800" algn="just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0" b="0" i="0" u="none" strike="noStrike" cap="none" spc="0" baseline="0">
          <a:ln>
            <a:noFill/>
          </a:ln>
          <a:solidFill>
            <a:srgbClr val="A6A7AC"/>
          </a:solidFill>
          <a:uFillTx/>
          <a:latin typeface="PT Sans"/>
          <a:ea typeface="PT Sans"/>
          <a:cs typeface="PT Sans"/>
          <a:sym typeface="PT Sans"/>
        </a:defRPr>
      </a:lvl4pPr>
      <a:lvl5pPr marL="0" marR="0" indent="914400" algn="just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0" b="0" i="0" u="none" strike="noStrike" cap="none" spc="0" baseline="0">
          <a:ln>
            <a:noFill/>
          </a:ln>
          <a:solidFill>
            <a:srgbClr val="A6A7AC"/>
          </a:solidFill>
          <a:uFillTx/>
          <a:latin typeface="PT Sans"/>
          <a:ea typeface="PT Sans"/>
          <a:cs typeface="PT Sans"/>
          <a:sym typeface="PT Sans"/>
        </a:defRPr>
      </a:lvl5pPr>
      <a:lvl6pPr marL="0" marR="0" indent="1143000" algn="just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0" b="0" i="0" u="none" strike="noStrike" cap="none" spc="0" baseline="0">
          <a:ln>
            <a:noFill/>
          </a:ln>
          <a:solidFill>
            <a:srgbClr val="A6A7AC"/>
          </a:solidFill>
          <a:uFillTx/>
          <a:latin typeface="PT Sans"/>
          <a:ea typeface="PT Sans"/>
          <a:cs typeface="PT Sans"/>
          <a:sym typeface="PT Sans"/>
        </a:defRPr>
      </a:lvl6pPr>
      <a:lvl7pPr marL="0" marR="0" indent="1371600" algn="just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0" b="0" i="0" u="none" strike="noStrike" cap="none" spc="0" baseline="0">
          <a:ln>
            <a:noFill/>
          </a:ln>
          <a:solidFill>
            <a:srgbClr val="A6A7AC"/>
          </a:solidFill>
          <a:uFillTx/>
          <a:latin typeface="PT Sans"/>
          <a:ea typeface="PT Sans"/>
          <a:cs typeface="PT Sans"/>
          <a:sym typeface="PT Sans"/>
        </a:defRPr>
      </a:lvl7pPr>
      <a:lvl8pPr marL="0" marR="0" indent="1600200" algn="just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0" b="0" i="0" u="none" strike="noStrike" cap="none" spc="0" baseline="0">
          <a:ln>
            <a:noFill/>
          </a:ln>
          <a:solidFill>
            <a:srgbClr val="A6A7AC"/>
          </a:solidFill>
          <a:uFillTx/>
          <a:latin typeface="PT Sans"/>
          <a:ea typeface="PT Sans"/>
          <a:cs typeface="PT Sans"/>
          <a:sym typeface="PT Sans"/>
        </a:defRPr>
      </a:lvl8pPr>
      <a:lvl9pPr marL="0" marR="0" indent="1828800" algn="just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0" b="0" i="0" u="none" strike="noStrike" cap="none" spc="0" baseline="0">
          <a:ln>
            <a:noFill/>
          </a:ln>
          <a:solidFill>
            <a:srgbClr val="A6A7AC"/>
          </a:solidFill>
          <a:uFillTx/>
          <a:latin typeface="PT Sans"/>
          <a:ea typeface="PT Sans"/>
          <a:cs typeface="PT Sans"/>
          <a:sym typeface="PT Sans"/>
        </a:defRPr>
      </a:lvl9pPr>
    </p:bodyStyle>
    <p:otherStyle>
      <a:lvl1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all" spc="4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1pPr>
      <a:lvl2pPr marL="0" marR="0" indent="2286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all" spc="4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2pPr>
      <a:lvl3pPr marL="0" marR="0" indent="4572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all" spc="4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3pPr>
      <a:lvl4pPr marL="0" marR="0" indent="6858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all" spc="4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4pPr>
      <a:lvl5pPr marL="0" marR="0" indent="9144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all" spc="4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5pPr>
      <a:lvl6pPr marL="0" marR="0" indent="11430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all" spc="4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6pPr>
      <a:lvl7pPr marL="0" marR="0" indent="13716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all" spc="4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7pPr>
      <a:lvl8pPr marL="0" marR="0" indent="16002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all" spc="4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8pPr>
      <a:lvl9pPr marL="0" marR="0" indent="18288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all" spc="4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9pPr>
    </p:otherStyle>
  </p:txStyles>
  <p:extLst>
    <p:ext uri="{27BBF7A9-308A-43DC-89C8-2F10F3537804}">
      <p15:sldGuideLst xmlns="" xmlns:p15="http://schemas.microsoft.com/office/powerpoint/2012/main">
        <p15:guide id="1" orient="horz" pos="794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fi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f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fif"/><Relationship Id="rId3" Type="http://schemas.microsoft.com/office/2007/relationships/hdphoto" Target="../media/hdphoto2.wdp"/><Relationship Id="rId7" Type="http://schemas.openxmlformats.org/officeDocument/2006/relationships/image" Target="../media/image20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тарелка&#10;&#10;Автоматически созданное описание">
            <a:extLst>
              <a:ext uri="{FF2B5EF4-FFF2-40B4-BE49-F238E27FC236}">
                <a16:creationId xmlns="" xmlns:a16="http://schemas.microsoft.com/office/drawing/2014/main" id="{4838EFC9-711F-4CE1-8D24-D60BB7429D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92" r="416" b="17492"/>
          <a:stretch/>
        </p:blipFill>
        <p:spPr>
          <a:xfrm>
            <a:off x="-25400" y="0"/>
            <a:ext cx="24409400" cy="13716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13"/>
          <a:stretch/>
        </p:blipFill>
        <p:spPr>
          <a:xfrm>
            <a:off x="9414987" y="2810076"/>
            <a:ext cx="5554024" cy="3081312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5EAD12D8-893F-41BB-B955-5E873EDDCBAB}"/>
              </a:ext>
            </a:extLst>
          </p:cNvPr>
          <p:cNvGrpSpPr/>
          <p:nvPr/>
        </p:nvGrpSpPr>
        <p:grpSpPr>
          <a:xfrm>
            <a:off x="6534988" y="7650889"/>
            <a:ext cx="11156457" cy="3069639"/>
            <a:chOff x="8039998" y="10290893"/>
            <a:chExt cx="8304003" cy="1156001"/>
          </a:xfrm>
        </p:grpSpPr>
        <p:sp>
          <p:nvSpPr>
            <p:cNvPr id="11" name="Shape 55"/>
            <p:cNvSpPr/>
            <p:nvPr/>
          </p:nvSpPr>
          <p:spPr>
            <a:xfrm>
              <a:off x="8039998" y="10290893"/>
              <a:ext cx="8304003" cy="1156001"/>
            </a:xfrm>
            <a:prstGeom prst="roundRect">
              <a:avLst>
                <a:gd name="adj" fmla="val 50000"/>
              </a:avLst>
            </a:prstGeom>
            <a:solidFill>
              <a:srgbClr val="87BF78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" name="Shape 54"/>
            <p:cNvSpPr/>
            <p:nvPr/>
          </p:nvSpPr>
          <p:spPr>
            <a:xfrm>
              <a:off x="8666251" y="10723015"/>
              <a:ext cx="7051524" cy="40953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 algn="l">
                <a:defRPr sz="14000" cap="all">
                  <a:solidFill>
                    <a:srgbClr val="2A3538"/>
                  </a:solidFill>
                  <a:latin typeface="+mj-lt"/>
                  <a:ea typeface="+mj-ea"/>
                  <a:cs typeface="+mj-cs"/>
                  <a:sym typeface="Bebas"/>
                </a:defRPr>
              </a:lvl1pPr>
            </a:lstStyle>
            <a:p>
              <a:pPr algn="ctr"/>
              <a:r>
                <a:rPr lang="ru-RU" sz="320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Доклад Генерального директора ООО «Гринта» </a:t>
              </a:r>
            </a:p>
            <a:p>
              <a:pPr algn="ctr"/>
              <a:r>
                <a:rPr lang="ru-RU" sz="3200" b="1" cap="none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к.б.н. </a:t>
              </a:r>
              <a:r>
                <a:rPr lang="ru-RU" sz="32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Ярлыченко С.А.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465681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05678" y="831907"/>
            <a:ext cx="4255973" cy="90794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8100" tIns="38100" rIns="38100" bIns="38100" numCol="1" spcCol="38100" rtlCol="0" anchor="ctr">
            <a:spAutoFit/>
          </a:bodyPr>
          <a:lstStyle/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5400" b="0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Детские сады 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1156" y="2411332"/>
            <a:ext cx="11333597" cy="7552779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11EE182B-79E3-4FFC-ABF4-127FFB70641C}"/>
              </a:ext>
            </a:extLst>
          </p:cNvPr>
          <p:cNvSpPr/>
          <p:nvPr/>
        </p:nvSpPr>
        <p:spPr>
          <a:xfrm>
            <a:off x="12796546" y="10203423"/>
            <a:ext cx="110854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Ежегодный конкурс  «Эко-елочка»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="" xmlns:a16="http://schemas.microsoft.com/office/drawing/2014/main" id="{0AA86739-A762-4C66-BC5B-E7A7CA19FA42}"/>
              </a:ext>
            </a:extLst>
          </p:cNvPr>
          <p:cNvGrpSpPr/>
          <p:nvPr/>
        </p:nvGrpSpPr>
        <p:grpSpPr>
          <a:xfrm>
            <a:off x="18659695" y="11091937"/>
            <a:ext cx="5069696" cy="1446550"/>
            <a:chOff x="4671313" y="1364484"/>
            <a:chExt cx="4659271" cy="1446550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="" xmlns:a16="http://schemas.microsoft.com/office/drawing/2014/main" id="{96294451-EE40-4B68-B5ED-86D38581AC7E}"/>
                </a:ext>
              </a:extLst>
            </p:cNvPr>
            <p:cNvSpPr/>
            <p:nvPr/>
          </p:nvSpPr>
          <p:spPr>
            <a:xfrm>
              <a:off x="4671313" y="1364484"/>
              <a:ext cx="3488370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800" b="1" dirty="0">
                  <a:solidFill>
                    <a:srgbClr val="00A33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&gt;</a:t>
              </a:r>
              <a:r>
                <a:rPr lang="ru-RU" sz="8800" b="1" dirty="0">
                  <a:solidFill>
                    <a:srgbClr val="00A33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600</a:t>
              </a:r>
              <a:r>
                <a:rPr lang="ru-RU" sz="3600" dirty="0">
                  <a:solidFill>
                    <a:srgbClr val="00A33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ru-RU" sz="2800" dirty="0">
                <a:solidFill>
                  <a:srgbClr val="00A33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="" xmlns:a16="http://schemas.microsoft.com/office/drawing/2014/main" id="{0C03442E-B9BD-47D6-8D34-47017477C5CB}"/>
                </a:ext>
              </a:extLst>
            </p:cNvPr>
            <p:cNvSpPr/>
            <p:nvPr/>
          </p:nvSpPr>
          <p:spPr>
            <a:xfrm>
              <a:off x="6881850" y="1812331"/>
              <a:ext cx="2448734" cy="5508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3500"/>
                </a:lnSpc>
              </a:pPr>
              <a:r>
                <a:rPr lang="ru-RU" sz="3600" b="1" dirty="0">
                  <a:solidFill>
                    <a:srgbClr val="22862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участников</a:t>
              </a:r>
            </a:p>
          </p:txBody>
        </p:sp>
      </p:grpSp>
      <p:cxnSp>
        <p:nvCxnSpPr>
          <p:cNvPr id="22" name="Прямая соединительная линия 21"/>
          <p:cNvCxnSpPr/>
          <p:nvPr/>
        </p:nvCxnSpPr>
        <p:spPr>
          <a:xfrm>
            <a:off x="18511327" y="11341613"/>
            <a:ext cx="0" cy="947199"/>
          </a:xfrm>
          <a:prstGeom prst="line">
            <a:avLst/>
          </a:prstGeom>
          <a:noFill/>
          <a:ln w="79375" cap="flat">
            <a:solidFill>
              <a:srgbClr val="00A33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Прямая соединительная линия 22"/>
          <p:cNvCxnSpPr/>
          <p:nvPr/>
        </p:nvCxnSpPr>
        <p:spPr>
          <a:xfrm flipH="1">
            <a:off x="18492665" y="12288812"/>
            <a:ext cx="5254207" cy="0"/>
          </a:xfrm>
          <a:prstGeom prst="line">
            <a:avLst/>
          </a:prstGeom>
          <a:noFill/>
          <a:ln w="79375" cap="flat">
            <a:solidFill>
              <a:srgbClr val="00A33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542" y="2411332"/>
            <a:ext cx="7539317" cy="7539317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="" xmlns:a16="http://schemas.microsoft.com/office/drawing/2014/main" id="{11EE182B-79E3-4FFC-ABF4-127FFB70641C}"/>
              </a:ext>
            </a:extLst>
          </p:cNvPr>
          <p:cNvSpPr/>
          <p:nvPr/>
        </p:nvSpPr>
        <p:spPr>
          <a:xfrm>
            <a:off x="1391485" y="10087222"/>
            <a:ext cx="110854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Конкурс рисунков</a:t>
            </a:r>
          </a:p>
          <a:p>
            <a:pPr algn="ctr"/>
            <a:r>
              <a:rPr lang="ru-RU" sz="4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«Экология – детский взгляд</a:t>
            </a:r>
          </a:p>
        </p:txBody>
      </p:sp>
      <p:sp>
        <p:nvSpPr>
          <p:cNvPr id="11" name="Блок-схема: узел 10"/>
          <p:cNvSpPr/>
          <p:nvPr/>
        </p:nvSpPr>
        <p:spPr>
          <a:xfrm>
            <a:off x="1920240" y="931552"/>
            <a:ext cx="786384" cy="759149"/>
          </a:xfrm>
          <a:prstGeom prst="flowChartConnector">
            <a:avLst/>
          </a:prstGeom>
          <a:solidFill>
            <a:srgbClr val="43B0EC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70045333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адик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65109" y="0"/>
            <a:ext cx="7518400" cy="1366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503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63860" y="831907"/>
            <a:ext cx="2178481" cy="90794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8100" tIns="38100" rIns="38100" bIns="38100" numCol="1" spcCol="38100" rtlCol="0" anchor="ctr">
            <a:spAutoFit/>
          </a:bodyPr>
          <a:lstStyle/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5400" b="0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Школы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639" y="2789854"/>
            <a:ext cx="10238791" cy="7679093"/>
          </a:xfrm>
          <a:prstGeom prst="rect">
            <a:avLst/>
          </a:prstGeom>
        </p:spPr>
      </p:pic>
      <p:sp>
        <p:nvSpPr>
          <p:cNvPr id="30" name="Прямоугольник 29">
            <a:extLst>
              <a:ext uri="{FF2B5EF4-FFF2-40B4-BE49-F238E27FC236}">
                <a16:creationId xmlns="" xmlns:a16="http://schemas.microsoft.com/office/drawing/2014/main" id="{11EE182B-79E3-4FFC-ABF4-127FFB70641C}"/>
              </a:ext>
            </a:extLst>
          </p:cNvPr>
          <p:cNvSpPr/>
          <p:nvPr/>
        </p:nvSpPr>
        <p:spPr>
          <a:xfrm>
            <a:off x="2801693" y="10934645"/>
            <a:ext cx="110854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Открытый урок «Разделяй с </a:t>
            </a:r>
            <a:r>
              <a:rPr lang="ru-RU" sz="4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Гринтой</a:t>
            </a:r>
            <a:r>
              <a:rPr lang="ru-RU" sz="4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 в Елабуге</a:t>
            </a:r>
          </a:p>
          <a:p>
            <a:pPr algn="ctr"/>
            <a:r>
              <a:rPr lang="ru-RU" sz="4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Май 2021</a:t>
            </a:r>
          </a:p>
        </p:txBody>
      </p:sp>
      <p:grpSp>
        <p:nvGrpSpPr>
          <p:cNvPr id="31" name="Группа 30">
            <a:extLst>
              <a:ext uri="{FF2B5EF4-FFF2-40B4-BE49-F238E27FC236}">
                <a16:creationId xmlns="" xmlns:a16="http://schemas.microsoft.com/office/drawing/2014/main" id="{0AA86739-A762-4C66-BC5B-E7A7CA19FA42}"/>
              </a:ext>
            </a:extLst>
          </p:cNvPr>
          <p:cNvGrpSpPr/>
          <p:nvPr/>
        </p:nvGrpSpPr>
        <p:grpSpPr>
          <a:xfrm>
            <a:off x="17801351" y="4411604"/>
            <a:ext cx="6377144" cy="1446550"/>
            <a:chOff x="4137619" y="1576562"/>
            <a:chExt cx="6377144" cy="1446550"/>
          </a:xfrm>
        </p:grpSpPr>
        <p:sp>
          <p:nvSpPr>
            <p:cNvPr id="34" name="Прямоугольник 33">
              <a:extLst>
                <a:ext uri="{FF2B5EF4-FFF2-40B4-BE49-F238E27FC236}">
                  <a16:creationId xmlns="" xmlns:a16="http://schemas.microsoft.com/office/drawing/2014/main" id="{96294451-EE40-4B68-B5ED-86D38581AC7E}"/>
                </a:ext>
              </a:extLst>
            </p:cNvPr>
            <p:cNvSpPr/>
            <p:nvPr/>
          </p:nvSpPr>
          <p:spPr>
            <a:xfrm>
              <a:off x="4137619" y="1576562"/>
              <a:ext cx="2005677" cy="1446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8800" b="1" dirty="0">
                  <a:solidFill>
                    <a:srgbClr val="00A33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</a:t>
              </a:r>
              <a:r>
                <a:rPr lang="ru-RU" sz="3600" dirty="0">
                  <a:solidFill>
                    <a:srgbClr val="00A33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ru-RU" sz="3600" dirty="0">
                <a:solidFill>
                  <a:srgbClr val="00A33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Прямоугольник 34">
              <a:extLst>
                <a:ext uri="{FF2B5EF4-FFF2-40B4-BE49-F238E27FC236}">
                  <a16:creationId xmlns="" xmlns:a16="http://schemas.microsoft.com/office/drawing/2014/main" id="{0C03442E-B9BD-47D6-8D34-47017477C5CB}"/>
                </a:ext>
              </a:extLst>
            </p:cNvPr>
            <p:cNvSpPr/>
            <p:nvPr/>
          </p:nvSpPr>
          <p:spPr>
            <a:xfrm>
              <a:off x="5982677" y="2024409"/>
              <a:ext cx="4532086" cy="5508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3500"/>
                </a:lnSpc>
              </a:pPr>
              <a:r>
                <a:rPr lang="ru-RU" sz="3600" b="1" dirty="0" err="1">
                  <a:solidFill>
                    <a:srgbClr val="22862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экоуроков</a:t>
              </a:r>
              <a:endParaRPr lang="ru-RU" sz="3600" b="1" dirty="0">
                <a:solidFill>
                  <a:srgbClr val="22862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6" name="Рисунок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98" y="2789854"/>
            <a:ext cx="5759320" cy="7679093"/>
          </a:xfrm>
          <a:prstGeom prst="rect">
            <a:avLst/>
          </a:prstGeom>
        </p:spPr>
      </p:pic>
      <p:cxnSp>
        <p:nvCxnSpPr>
          <p:cNvPr id="37" name="Прямая соединительная линия 36"/>
          <p:cNvCxnSpPr/>
          <p:nvPr/>
        </p:nvCxnSpPr>
        <p:spPr>
          <a:xfrm>
            <a:off x="17782688" y="4373069"/>
            <a:ext cx="18662" cy="1660849"/>
          </a:xfrm>
          <a:prstGeom prst="line">
            <a:avLst/>
          </a:prstGeom>
          <a:noFill/>
          <a:ln w="79375" cap="flat">
            <a:solidFill>
              <a:srgbClr val="00A33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8" name="Прямая соединительная линия 37"/>
          <p:cNvCxnSpPr/>
          <p:nvPr/>
        </p:nvCxnSpPr>
        <p:spPr>
          <a:xfrm flipH="1">
            <a:off x="17801351" y="6033918"/>
            <a:ext cx="3690117" cy="0"/>
          </a:xfrm>
          <a:prstGeom prst="line">
            <a:avLst/>
          </a:prstGeom>
          <a:noFill/>
          <a:ln w="79375" cap="flat">
            <a:solidFill>
              <a:srgbClr val="00A33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17753420" y="7831998"/>
            <a:ext cx="18662" cy="1660849"/>
          </a:xfrm>
          <a:prstGeom prst="line">
            <a:avLst/>
          </a:prstGeom>
          <a:noFill/>
          <a:ln w="79375" cap="flat">
            <a:solidFill>
              <a:srgbClr val="00A33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0" name="Прямая соединительная линия 39"/>
          <p:cNvCxnSpPr/>
          <p:nvPr/>
        </p:nvCxnSpPr>
        <p:spPr>
          <a:xfrm flipH="1">
            <a:off x="17772083" y="9492847"/>
            <a:ext cx="3690117" cy="0"/>
          </a:xfrm>
          <a:prstGeom prst="line">
            <a:avLst/>
          </a:prstGeom>
          <a:noFill/>
          <a:ln w="79375" cap="flat">
            <a:solidFill>
              <a:srgbClr val="00A33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41" name="Группа 40">
            <a:extLst>
              <a:ext uri="{FF2B5EF4-FFF2-40B4-BE49-F238E27FC236}">
                <a16:creationId xmlns="" xmlns:a16="http://schemas.microsoft.com/office/drawing/2014/main" id="{0AA86739-A762-4C66-BC5B-E7A7CA19FA42}"/>
              </a:ext>
            </a:extLst>
          </p:cNvPr>
          <p:cNvGrpSpPr/>
          <p:nvPr/>
        </p:nvGrpSpPr>
        <p:grpSpPr>
          <a:xfrm>
            <a:off x="17801351" y="7831998"/>
            <a:ext cx="6582649" cy="1446550"/>
            <a:chOff x="3417757" y="1674844"/>
            <a:chExt cx="6582649" cy="1446550"/>
          </a:xfrm>
        </p:grpSpPr>
        <p:sp>
          <p:nvSpPr>
            <p:cNvPr id="42" name="Прямоугольник 41">
              <a:extLst>
                <a:ext uri="{FF2B5EF4-FFF2-40B4-BE49-F238E27FC236}">
                  <a16:creationId xmlns="" xmlns:a16="http://schemas.microsoft.com/office/drawing/2014/main" id="{96294451-EE40-4B68-B5ED-86D38581AC7E}"/>
                </a:ext>
              </a:extLst>
            </p:cNvPr>
            <p:cNvSpPr/>
            <p:nvPr/>
          </p:nvSpPr>
          <p:spPr>
            <a:xfrm>
              <a:off x="3417757" y="1674844"/>
              <a:ext cx="3660849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800" b="1" dirty="0">
                  <a:solidFill>
                    <a:srgbClr val="00A33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&gt;</a:t>
              </a:r>
              <a:r>
                <a:rPr lang="ru-RU" sz="8800" b="1" dirty="0">
                  <a:solidFill>
                    <a:srgbClr val="00A33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 тыс. </a:t>
              </a:r>
              <a:r>
                <a:rPr lang="ru-RU" sz="3600" dirty="0">
                  <a:solidFill>
                    <a:srgbClr val="00A33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ru-RU" sz="3600" dirty="0">
                <a:solidFill>
                  <a:srgbClr val="00A33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Прямоугольник 42">
              <a:extLst>
                <a:ext uri="{FF2B5EF4-FFF2-40B4-BE49-F238E27FC236}">
                  <a16:creationId xmlns="" xmlns:a16="http://schemas.microsoft.com/office/drawing/2014/main" id="{0C03442E-B9BD-47D6-8D34-47017477C5CB}"/>
                </a:ext>
              </a:extLst>
            </p:cNvPr>
            <p:cNvSpPr/>
            <p:nvPr/>
          </p:nvSpPr>
          <p:spPr>
            <a:xfrm>
              <a:off x="6893640" y="1984948"/>
              <a:ext cx="3106766" cy="9996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3500"/>
                </a:lnSpc>
              </a:pPr>
              <a:r>
                <a:rPr lang="ru-RU" sz="3600" b="1" dirty="0">
                  <a:solidFill>
                    <a:srgbClr val="22862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детей прошли</a:t>
              </a:r>
            </a:p>
            <a:p>
              <a:pPr>
                <a:lnSpc>
                  <a:spcPts val="3500"/>
                </a:lnSpc>
              </a:pPr>
              <a:r>
                <a:rPr lang="ru-RU" sz="3600" b="1" dirty="0">
                  <a:solidFill>
                    <a:srgbClr val="22862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обучение</a:t>
              </a:r>
            </a:p>
          </p:txBody>
        </p:sp>
      </p:grpSp>
      <p:sp>
        <p:nvSpPr>
          <p:cNvPr id="47" name="Блок-схема: узел 46"/>
          <p:cNvSpPr/>
          <p:nvPr/>
        </p:nvSpPr>
        <p:spPr>
          <a:xfrm>
            <a:off x="1274782" y="906302"/>
            <a:ext cx="786384" cy="759149"/>
          </a:xfrm>
          <a:prstGeom prst="flowChartConnector">
            <a:avLst/>
          </a:prstGeom>
          <a:solidFill>
            <a:srgbClr val="F4EB55"/>
          </a:solidFill>
          <a:ln w="3175" cap="flat">
            <a:solidFill>
              <a:schemeClr val="bg2">
                <a:lumMod val="90000"/>
                <a:lumOff val="10000"/>
              </a:schemeClr>
            </a:solidFill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10545693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63860" y="831907"/>
            <a:ext cx="2178481" cy="90794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8100" tIns="38100" rIns="38100" bIns="38100" numCol="1" spcCol="38100" rtlCol="0" anchor="ctr">
            <a:spAutoFit/>
          </a:bodyPr>
          <a:lstStyle/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5400" b="0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Школы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552" y="2699177"/>
            <a:ext cx="9697251" cy="7272939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11EE182B-79E3-4FFC-ABF4-127FFB70641C}"/>
              </a:ext>
            </a:extLst>
          </p:cNvPr>
          <p:cNvSpPr/>
          <p:nvPr/>
        </p:nvSpPr>
        <p:spPr>
          <a:xfrm>
            <a:off x="3522606" y="10313630"/>
            <a:ext cx="1006397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Городской субботник в Набережных Челнах</a:t>
            </a:r>
            <a:endParaRPr lang="en-US" sz="40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4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Апрель 2021</a:t>
            </a:r>
            <a:endParaRPr lang="ru-RU" sz="12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782" y="2699177"/>
            <a:ext cx="5454704" cy="7272939"/>
          </a:xfrm>
          <a:prstGeom prst="rect">
            <a:avLst/>
          </a:prstGeom>
        </p:spPr>
      </p:pic>
      <p:grpSp>
        <p:nvGrpSpPr>
          <p:cNvPr id="26" name="Группа 25">
            <a:extLst>
              <a:ext uri="{FF2B5EF4-FFF2-40B4-BE49-F238E27FC236}">
                <a16:creationId xmlns="" xmlns:a16="http://schemas.microsoft.com/office/drawing/2014/main" id="{0AA86739-A762-4C66-BC5B-E7A7CA19FA42}"/>
              </a:ext>
            </a:extLst>
          </p:cNvPr>
          <p:cNvGrpSpPr/>
          <p:nvPr/>
        </p:nvGrpSpPr>
        <p:grpSpPr>
          <a:xfrm>
            <a:off x="18157251" y="6589695"/>
            <a:ext cx="5965492" cy="1446550"/>
            <a:chOff x="4423754" y="1576562"/>
            <a:chExt cx="5965492" cy="1446550"/>
          </a:xfrm>
        </p:grpSpPr>
        <p:sp>
          <p:nvSpPr>
            <p:cNvPr id="27" name="Прямоугольник 26">
              <a:extLst>
                <a:ext uri="{FF2B5EF4-FFF2-40B4-BE49-F238E27FC236}">
                  <a16:creationId xmlns="" xmlns:a16="http://schemas.microsoft.com/office/drawing/2014/main" id="{96294451-EE40-4B68-B5ED-86D38581AC7E}"/>
                </a:ext>
              </a:extLst>
            </p:cNvPr>
            <p:cNvSpPr/>
            <p:nvPr/>
          </p:nvSpPr>
          <p:spPr>
            <a:xfrm>
              <a:off x="4423754" y="1576562"/>
              <a:ext cx="1433406" cy="1446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8800" b="1" dirty="0">
                  <a:solidFill>
                    <a:srgbClr val="00A33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38</a:t>
              </a:r>
              <a:r>
                <a:rPr lang="ru-RU" sz="3600" dirty="0">
                  <a:solidFill>
                    <a:srgbClr val="00A33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ru-RU" sz="3600" dirty="0">
                <a:solidFill>
                  <a:srgbClr val="00A33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="" xmlns:a16="http://schemas.microsoft.com/office/drawing/2014/main" id="{0C03442E-B9BD-47D6-8D34-47017477C5CB}"/>
                </a:ext>
              </a:extLst>
            </p:cNvPr>
            <p:cNvSpPr/>
            <p:nvPr/>
          </p:nvSpPr>
          <p:spPr>
            <a:xfrm>
              <a:off x="5857160" y="1584257"/>
              <a:ext cx="4532086" cy="14388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ts val="3500"/>
                </a:lnSpc>
              </a:pPr>
              <a:r>
                <a:rPr lang="ru-RU" sz="3600" b="1" dirty="0">
                  <a:solidFill>
                    <a:srgbClr val="22862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субботников</a:t>
              </a:r>
            </a:p>
            <a:p>
              <a:pPr algn="l">
                <a:lnSpc>
                  <a:spcPts val="3500"/>
                </a:lnSpc>
              </a:pPr>
              <a:r>
                <a:rPr lang="ru-RU" sz="3600" b="1" dirty="0">
                  <a:solidFill>
                    <a:srgbClr val="22862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проведено в 2020-2021 учебном году.</a:t>
              </a:r>
            </a:p>
          </p:txBody>
        </p:sp>
      </p:grpSp>
      <p:cxnSp>
        <p:nvCxnSpPr>
          <p:cNvPr id="32" name="Прямая соединительная линия 31"/>
          <p:cNvCxnSpPr/>
          <p:nvPr/>
        </p:nvCxnSpPr>
        <p:spPr>
          <a:xfrm>
            <a:off x="17801351" y="6596886"/>
            <a:ext cx="18662" cy="1660849"/>
          </a:xfrm>
          <a:prstGeom prst="line">
            <a:avLst/>
          </a:prstGeom>
          <a:noFill/>
          <a:ln w="79375" cap="flat">
            <a:solidFill>
              <a:srgbClr val="00A33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3" name="Прямая соединительная линия 32"/>
          <p:cNvCxnSpPr/>
          <p:nvPr/>
        </p:nvCxnSpPr>
        <p:spPr>
          <a:xfrm flipH="1">
            <a:off x="17820015" y="8257735"/>
            <a:ext cx="5386349" cy="0"/>
          </a:xfrm>
          <a:prstGeom prst="line">
            <a:avLst/>
          </a:prstGeom>
          <a:noFill/>
          <a:ln w="79375" cap="flat">
            <a:solidFill>
              <a:srgbClr val="00A33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4" name="Блок-схема: узел 33"/>
          <p:cNvSpPr/>
          <p:nvPr/>
        </p:nvSpPr>
        <p:spPr>
          <a:xfrm>
            <a:off x="1274782" y="906302"/>
            <a:ext cx="786384" cy="759149"/>
          </a:xfrm>
          <a:prstGeom prst="flowChartConnector">
            <a:avLst/>
          </a:prstGeom>
          <a:solidFill>
            <a:srgbClr val="F4EB55"/>
          </a:solidFill>
          <a:ln w="3175" cap="flat">
            <a:solidFill>
              <a:schemeClr val="bg2">
                <a:lumMod val="90000"/>
                <a:lumOff val="10000"/>
              </a:schemeClr>
            </a:solidFill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22154368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63860" y="831907"/>
            <a:ext cx="2178481" cy="90794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8100" tIns="38100" rIns="38100" bIns="38100" numCol="1" spcCol="38100" rtlCol="0" anchor="ctr">
            <a:spAutoFit/>
          </a:bodyPr>
          <a:lstStyle/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5400" b="0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Школы</a:t>
            </a:r>
          </a:p>
        </p:txBody>
      </p:sp>
      <p:sp>
        <p:nvSpPr>
          <p:cNvPr id="47" name="Блок-схема: узел 46"/>
          <p:cNvSpPr/>
          <p:nvPr/>
        </p:nvSpPr>
        <p:spPr>
          <a:xfrm>
            <a:off x="1274782" y="906302"/>
            <a:ext cx="786384" cy="759149"/>
          </a:xfrm>
          <a:prstGeom prst="flowChartConnector">
            <a:avLst/>
          </a:prstGeom>
          <a:solidFill>
            <a:srgbClr val="F4EB55"/>
          </a:solidFill>
          <a:ln w="3175" cap="flat">
            <a:solidFill>
              <a:schemeClr val="bg2">
                <a:lumMod val="90000"/>
                <a:lumOff val="10000"/>
              </a:schemeClr>
            </a:solidFill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11EE182B-79E3-4FFC-ABF4-127FFB70641C}"/>
              </a:ext>
            </a:extLst>
          </p:cNvPr>
          <p:cNvSpPr/>
          <p:nvPr/>
        </p:nvSpPr>
        <p:spPr>
          <a:xfrm>
            <a:off x="2801693" y="9595478"/>
            <a:ext cx="110854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«Гринта» вручила ноутбуки самым активным школам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="" xmlns:a16="http://schemas.microsoft.com/office/drawing/2014/main" id="{0AA86739-A762-4C66-BC5B-E7A7CA19FA42}"/>
              </a:ext>
            </a:extLst>
          </p:cNvPr>
          <p:cNvGrpSpPr/>
          <p:nvPr/>
        </p:nvGrpSpPr>
        <p:grpSpPr>
          <a:xfrm>
            <a:off x="16769017" y="3429121"/>
            <a:ext cx="7362197" cy="2646878"/>
            <a:chOff x="4671314" y="1364484"/>
            <a:chExt cx="6766180" cy="2646878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="" xmlns:a16="http://schemas.microsoft.com/office/drawing/2014/main" id="{96294451-EE40-4B68-B5ED-86D38581AC7E}"/>
                </a:ext>
              </a:extLst>
            </p:cNvPr>
            <p:cNvSpPr/>
            <p:nvPr/>
          </p:nvSpPr>
          <p:spPr>
            <a:xfrm>
              <a:off x="4671314" y="1364484"/>
              <a:ext cx="2234094" cy="26468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600" b="1" dirty="0">
                  <a:solidFill>
                    <a:srgbClr val="00A33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18</a:t>
              </a:r>
              <a:r>
                <a:rPr lang="ru-RU" sz="5400" dirty="0">
                  <a:solidFill>
                    <a:srgbClr val="00A33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ru-RU" sz="4400" dirty="0">
                <a:solidFill>
                  <a:srgbClr val="00A33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="" xmlns:a16="http://schemas.microsoft.com/office/drawing/2014/main" id="{0C03442E-B9BD-47D6-8D34-47017477C5CB}"/>
                </a:ext>
              </a:extLst>
            </p:cNvPr>
            <p:cNvSpPr/>
            <p:nvPr/>
          </p:nvSpPr>
          <p:spPr>
            <a:xfrm>
              <a:off x="6905408" y="1826841"/>
              <a:ext cx="4532086" cy="18876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3500"/>
                </a:lnSpc>
              </a:pPr>
              <a:r>
                <a:rPr lang="ru-RU" sz="3600" b="1" dirty="0">
                  <a:solidFill>
                    <a:srgbClr val="22862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тонн батареек</a:t>
              </a:r>
            </a:p>
            <a:p>
              <a:pPr>
                <a:lnSpc>
                  <a:spcPts val="3500"/>
                </a:lnSpc>
              </a:pPr>
              <a:r>
                <a:rPr lang="ru-RU" sz="3600" b="1" dirty="0">
                  <a:solidFill>
                    <a:srgbClr val="22862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вывезено «</a:t>
              </a:r>
              <a:r>
                <a:rPr lang="ru-RU" sz="3600" b="1" dirty="0" err="1">
                  <a:solidFill>
                    <a:srgbClr val="22862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Гринтой</a:t>
              </a:r>
              <a:r>
                <a:rPr lang="ru-RU" sz="3600" b="1" dirty="0">
                  <a:solidFill>
                    <a:srgbClr val="22862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» </a:t>
              </a:r>
            </a:p>
            <a:p>
              <a:pPr algn="l">
                <a:lnSpc>
                  <a:spcPts val="3500"/>
                </a:lnSpc>
              </a:pPr>
              <a:r>
                <a:rPr lang="ru-RU" sz="3600" b="1" dirty="0">
                  <a:solidFill>
                    <a:srgbClr val="22862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за  2020/2021 учебный год</a:t>
              </a:r>
            </a:p>
          </p:txBody>
        </p:sp>
      </p:grpSp>
      <p:pic>
        <p:nvPicPr>
          <p:cNvPr id="21" name="Рисунок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129" y="3437715"/>
            <a:ext cx="7806677" cy="5795866"/>
          </a:xfrm>
          <a:prstGeom prst="rect">
            <a:avLst/>
          </a:prstGeom>
        </p:spPr>
      </p:pic>
      <p:cxnSp>
        <p:nvCxnSpPr>
          <p:cNvPr id="22" name="Прямая соединительная линия 21"/>
          <p:cNvCxnSpPr/>
          <p:nvPr/>
        </p:nvCxnSpPr>
        <p:spPr>
          <a:xfrm>
            <a:off x="16524853" y="3864626"/>
            <a:ext cx="18662" cy="2365545"/>
          </a:xfrm>
          <a:prstGeom prst="line">
            <a:avLst/>
          </a:prstGeom>
          <a:noFill/>
          <a:ln w="79375" cap="flat">
            <a:solidFill>
              <a:srgbClr val="00A33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Прямая соединительная линия 22"/>
          <p:cNvCxnSpPr/>
          <p:nvPr/>
        </p:nvCxnSpPr>
        <p:spPr>
          <a:xfrm flipH="1">
            <a:off x="16542102" y="6230171"/>
            <a:ext cx="6784429" cy="0"/>
          </a:xfrm>
          <a:prstGeom prst="line">
            <a:avLst/>
          </a:prstGeom>
          <a:noFill/>
          <a:ln w="79375" cap="flat">
            <a:solidFill>
              <a:srgbClr val="00A33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4" name="Рисунок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821" y="3437714"/>
            <a:ext cx="3863911" cy="5795867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0C03442E-B9BD-47D6-8D34-47017477C5CB}"/>
              </a:ext>
            </a:extLst>
          </p:cNvPr>
          <p:cNvSpPr/>
          <p:nvPr/>
        </p:nvSpPr>
        <p:spPr>
          <a:xfrm>
            <a:off x="16985124" y="7345885"/>
            <a:ext cx="5085981" cy="1887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ru-RU" sz="3600" b="1" dirty="0">
                <a:solidFill>
                  <a:srgbClr val="2286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Совместная акция </a:t>
            </a:r>
          </a:p>
          <a:p>
            <a:pPr>
              <a:lnSpc>
                <a:spcPts val="3500"/>
              </a:lnSpc>
            </a:pPr>
            <a:r>
              <a:rPr lang="ru-RU" sz="3600" b="1" dirty="0">
                <a:solidFill>
                  <a:srgbClr val="2286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 «Дюрасел Раша», </a:t>
            </a:r>
          </a:p>
          <a:p>
            <a:pPr>
              <a:lnSpc>
                <a:spcPts val="3500"/>
              </a:lnSpc>
            </a:pPr>
            <a:r>
              <a:rPr lang="ru-RU" sz="3600" b="1" dirty="0">
                <a:solidFill>
                  <a:srgbClr val="2286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ГК «</a:t>
            </a:r>
            <a:r>
              <a:rPr lang="ru-RU" sz="3600" b="1" dirty="0" err="1">
                <a:solidFill>
                  <a:srgbClr val="2286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Мегаполисресурс</a:t>
            </a:r>
            <a:r>
              <a:rPr lang="ru-RU" sz="3600" b="1" dirty="0">
                <a:solidFill>
                  <a:srgbClr val="2286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 и Минэкологии РТ</a:t>
            </a: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16543515" y="7229933"/>
            <a:ext cx="18662" cy="2365545"/>
          </a:xfrm>
          <a:prstGeom prst="line">
            <a:avLst/>
          </a:prstGeom>
          <a:noFill/>
          <a:ln w="79375" cap="flat">
            <a:solidFill>
              <a:srgbClr val="00A33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Прямая соединительная линия 26"/>
          <p:cNvCxnSpPr/>
          <p:nvPr/>
        </p:nvCxnSpPr>
        <p:spPr>
          <a:xfrm flipH="1">
            <a:off x="16560764" y="9595478"/>
            <a:ext cx="6784429" cy="0"/>
          </a:xfrm>
          <a:prstGeom prst="line">
            <a:avLst/>
          </a:prstGeom>
          <a:noFill/>
          <a:ln w="79375" cap="flat">
            <a:solidFill>
              <a:srgbClr val="00A33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22549239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63860" y="831907"/>
            <a:ext cx="2178481" cy="90794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8100" tIns="38100" rIns="38100" bIns="38100" numCol="1" spcCol="38100" rtlCol="0" anchor="ctr">
            <a:spAutoFit/>
          </a:bodyPr>
          <a:lstStyle/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5400" b="0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Школы</a:t>
            </a:r>
          </a:p>
        </p:txBody>
      </p:sp>
      <p:sp>
        <p:nvSpPr>
          <p:cNvPr id="47" name="Блок-схема: узел 46"/>
          <p:cNvSpPr/>
          <p:nvPr/>
        </p:nvSpPr>
        <p:spPr>
          <a:xfrm>
            <a:off x="1274782" y="906302"/>
            <a:ext cx="786384" cy="759149"/>
          </a:xfrm>
          <a:prstGeom prst="flowChartConnector">
            <a:avLst/>
          </a:prstGeom>
          <a:solidFill>
            <a:srgbClr val="F4EB55"/>
          </a:solidFill>
          <a:ln w="3175" cap="flat">
            <a:solidFill>
              <a:schemeClr val="bg2">
                <a:lumMod val="90000"/>
                <a:lumOff val="10000"/>
              </a:schemeClr>
            </a:solidFill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8" y="3588371"/>
            <a:ext cx="8723376" cy="6546311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952054" y="10519400"/>
            <a:ext cx="82457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3200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Рабочая тетрадь «Для чего нужный отходы» – информационно-развлекательная брошюра для детей 5-10 лет</a:t>
            </a:r>
            <a:endParaRPr lang="ru-RU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9875228" y="10525537"/>
            <a:ext cx="74015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Книга-альбом «Удивительный мир беспозвоночных животных Татарстана»</a:t>
            </a:r>
            <a:endParaRPr lang="ru-RU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507" y="3287326"/>
            <a:ext cx="9645377" cy="723821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4051" y="4477599"/>
            <a:ext cx="4225133" cy="5657083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19104798" y="10485161"/>
            <a:ext cx="42454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Малый атлас птиц Татарстана</a:t>
            </a:r>
            <a:endParaRPr lang="ru-RU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="" xmlns:a16="http://schemas.microsoft.com/office/drawing/2014/main" id="{11EE182B-79E3-4FFC-ABF4-127FFB70641C}"/>
              </a:ext>
            </a:extLst>
          </p:cNvPr>
          <p:cNvSpPr/>
          <p:nvPr/>
        </p:nvSpPr>
        <p:spPr>
          <a:xfrm>
            <a:off x="8537127" y="2052854"/>
            <a:ext cx="930254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Издание учебных материалов</a:t>
            </a:r>
            <a:endParaRPr lang="ru-RU" sz="18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778225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63860" y="831907"/>
            <a:ext cx="2178481" cy="90794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8100" tIns="38100" rIns="38100" bIns="38100" numCol="1" spcCol="38100" rtlCol="0" anchor="ctr">
            <a:spAutoFit/>
          </a:bodyPr>
          <a:lstStyle/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5400" b="0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Школы</a:t>
            </a:r>
          </a:p>
        </p:txBody>
      </p:sp>
      <p:sp>
        <p:nvSpPr>
          <p:cNvPr id="47" name="Блок-схема: узел 46"/>
          <p:cNvSpPr/>
          <p:nvPr/>
        </p:nvSpPr>
        <p:spPr>
          <a:xfrm>
            <a:off x="1274782" y="906302"/>
            <a:ext cx="786384" cy="759149"/>
          </a:xfrm>
          <a:prstGeom prst="flowChartConnector">
            <a:avLst/>
          </a:prstGeom>
          <a:solidFill>
            <a:srgbClr val="F4EB55"/>
          </a:solidFill>
          <a:ln w="3175" cap="flat">
            <a:solidFill>
              <a:schemeClr val="bg2">
                <a:lumMod val="90000"/>
                <a:lumOff val="10000"/>
              </a:schemeClr>
            </a:solidFill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751" y="2957381"/>
            <a:ext cx="10152645" cy="536186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24"/>
          <a:stretch/>
        </p:blipFill>
        <p:spPr>
          <a:xfrm>
            <a:off x="13232759" y="2957381"/>
            <a:ext cx="9795624" cy="536186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20147" y="9445162"/>
            <a:ext cx="190664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«Гринта» поддерживает лучших педагогов в сфере защиты природы и волонтеров </a:t>
            </a:r>
          </a:p>
        </p:txBody>
      </p:sp>
    </p:spTree>
    <p:extLst>
      <p:ext uri="{BB962C8B-B14F-4D97-AF65-F5344CB8AC3E}">
        <p14:creationId xmlns:p14="http://schemas.microsoft.com/office/powerpoint/2010/main" val="2049966253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Блок-схема: узел 46"/>
          <p:cNvSpPr/>
          <p:nvPr/>
        </p:nvSpPr>
        <p:spPr>
          <a:xfrm>
            <a:off x="1274782" y="906302"/>
            <a:ext cx="786384" cy="759149"/>
          </a:xfrm>
          <a:prstGeom prst="flowChartConnector">
            <a:avLst/>
          </a:prstGeom>
          <a:solidFill>
            <a:srgbClr val="F4EB55"/>
          </a:solidFill>
          <a:ln w="3175" cap="flat">
            <a:solidFill>
              <a:schemeClr val="bg2">
                <a:lumMod val="90000"/>
                <a:lumOff val="10000"/>
              </a:schemeClr>
            </a:solidFill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64551" y="833965"/>
            <a:ext cx="5187317" cy="90794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8100" tIns="38100" rIns="38100" bIns="38100" numCol="1" spcCol="38100" rtlCol="0" anchor="ctr">
            <a:spAutoFit/>
          </a:bodyPr>
          <a:lstStyle/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5400" b="0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Вузы и колледжи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782" y="2883646"/>
            <a:ext cx="10220481" cy="6813654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11EE182B-79E3-4FFC-ABF4-127FFB70641C}"/>
              </a:ext>
            </a:extLst>
          </p:cNvPr>
          <p:cNvSpPr/>
          <p:nvPr/>
        </p:nvSpPr>
        <p:spPr>
          <a:xfrm>
            <a:off x="842307" y="9975239"/>
            <a:ext cx="110854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Деловая игра «Экология и бизнес» 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11EE182B-79E3-4FFC-ABF4-127FFB70641C}"/>
              </a:ext>
            </a:extLst>
          </p:cNvPr>
          <p:cNvSpPr/>
          <p:nvPr/>
        </p:nvSpPr>
        <p:spPr>
          <a:xfrm>
            <a:off x="12096711" y="9975239"/>
            <a:ext cx="110854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Тематический </a:t>
            </a:r>
            <a:r>
              <a:rPr lang="ru-RU" sz="4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квиз</a:t>
            </a:r>
            <a:r>
              <a:rPr lang="ru-RU" sz="4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-турнир на тему обращения </a:t>
            </a:r>
          </a:p>
          <a:p>
            <a:pPr algn="ctr"/>
            <a:r>
              <a:rPr lang="ru-RU" sz="4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 отходами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5846" y="2883646"/>
            <a:ext cx="10207706" cy="681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40585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Блок-схема: узел 46"/>
          <p:cNvSpPr/>
          <p:nvPr/>
        </p:nvSpPr>
        <p:spPr>
          <a:xfrm>
            <a:off x="1274782" y="906302"/>
            <a:ext cx="786384" cy="759149"/>
          </a:xfrm>
          <a:prstGeom prst="flowChartConnector">
            <a:avLst/>
          </a:prstGeom>
          <a:solidFill>
            <a:srgbClr val="FF0000"/>
          </a:solidFill>
          <a:ln w="3175" cap="flat">
            <a:solidFill>
              <a:schemeClr val="bg2">
                <a:lumMod val="90000"/>
                <a:lumOff val="10000"/>
              </a:schemeClr>
            </a:solidFill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67095" y="874299"/>
            <a:ext cx="8035854" cy="90794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8100" tIns="38100" rIns="38100" bIns="38100" numCol="1" spcCol="38100" rtlCol="0" anchor="ctr">
            <a:spAutoFit/>
          </a:bodyPr>
          <a:lstStyle/>
          <a:p>
            <a:r>
              <a:rPr lang="ru-RU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Работа с общественностью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782" y="3063211"/>
            <a:ext cx="10415194" cy="781139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7"/>
          <a:stretch/>
        </p:blipFill>
        <p:spPr>
          <a:xfrm>
            <a:off x="12425209" y="3063211"/>
            <a:ext cx="10905772" cy="7811638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11EE182B-79E3-4FFC-ABF4-127FFB70641C}"/>
              </a:ext>
            </a:extLst>
          </p:cNvPr>
          <p:cNvSpPr/>
          <p:nvPr/>
        </p:nvSpPr>
        <p:spPr>
          <a:xfrm>
            <a:off x="1767225" y="10961238"/>
            <a:ext cx="94364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Масленица в Альметьевске</a:t>
            </a:r>
          </a:p>
          <a:p>
            <a:pPr algn="ctr"/>
            <a:r>
              <a:rPr lang="ru-RU" sz="4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Март 2021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11EE182B-79E3-4FFC-ABF4-127FFB70641C}"/>
              </a:ext>
            </a:extLst>
          </p:cNvPr>
          <p:cNvSpPr/>
          <p:nvPr/>
        </p:nvSpPr>
        <p:spPr>
          <a:xfrm>
            <a:off x="12425209" y="11034343"/>
            <a:ext cx="114507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Всероссийский сельский Сабантуй в Муслюмово</a:t>
            </a:r>
          </a:p>
          <a:p>
            <a:pPr algn="ctr"/>
            <a:r>
              <a:rPr lang="ru-RU" sz="4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Июль 2021</a:t>
            </a:r>
          </a:p>
        </p:txBody>
      </p:sp>
    </p:spTree>
    <p:extLst>
      <p:ext uri="{BB962C8B-B14F-4D97-AF65-F5344CB8AC3E}">
        <p14:creationId xmlns:p14="http://schemas.microsoft.com/office/powerpoint/2010/main" val="3197899011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Блок-схема: узел 46"/>
          <p:cNvSpPr/>
          <p:nvPr/>
        </p:nvSpPr>
        <p:spPr>
          <a:xfrm>
            <a:off x="1274782" y="906302"/>
            <a:ext cx="786384" cy="759149"/>
          </a:xfrm>
          <a:prstGeom prst="flowChartConnector">
            <a:avLst/>
          </a:prstGeom>
          <a:solidFill>
            <a:srgbClr val="FF0000"/>
          </a:solidFill>
          <a:ln w="3175" cap="flat">
            <a:solidFill>
              <a:schemeClr val="bg2">
                <a:lumMod val="90000"/>
                <a:lumOff val="10000"/>
              </a:schemeClr>
            </a:solidFill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67095" y="874299"/>
            <a:ext cx="8035854" cy="90794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8100" tIns="38100" rIns="38100" bIns="38100" numCol="1" spcCol="38100" rtlCol="0" anchor="ctr">
            <a:spAutoFit/>
          </a:bodyPr>
          <a:lstStyle/>
          <a:p>
            <a:r>
              <a:rPr lang="ru-RU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Работа с общественностью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11EE182B-79E3-4FFC-ABF4-127FFB70641C}"/>
              </a:ext>
            </a:extLst>
          </p:cNvPr>
          <p:cNvSpPr/>
          <p:nvPr/>
        </p:nvSpPr>
        <p:spPr>
          <a:xfrm>
            <a:off x="1767225" y="10961238"/>
            <a:ext cx="94364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День защиты детей в Нижнекамске</a:t>
            </a:r>
          </a:p>
          <a:p>
            <a:pPr algn="ctr"/>
            <a:r>
              <a:rPr lang="ru-RU" sz="4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Июнь 2021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11EE182B-79E3-4FFC-ABF4-127FFB70641C}"/>
              </a:ext>
            </a:extLst>
          </p:cNvPr>
          <p:cNvSpPr/>
          <p:nvPr/>
        </p:nvSpPr>
        <p:spPr>
          <a:xfrm>
            <a:off x="12425209" y="11034343"/>
            <a:ext cx="114507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Сабантуй в г. Бавлы</a:t>
            </a:r>
          </a:p>
          <a:p>
            <a:pPr algn="ctr"/>
            <a:r>
              <a:rPr lang="ru-RU" sz="4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Июнь 2021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225" y="2165651"/>
            <a:ext cx="8790090" cy="87955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8592" y="2165651"/>
            <a:ext cx="8790090" cy="879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35769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1" t="7605" r="13509" b="16298"/>
          <a:stretch/>
        </p:blipFill>
        <p:spPr>
          <a:xfrm>
            <a:off x="1656591" y="2173692"/>
            <a:ext cx="14383959" cy="10253865"/>
          </a:xfrm>
          <a:prstGeom prst="rect">
            <a:avLst/>
          </a:prstGeom>
        </p:spPr>
      </p:pic>
      <p:sp>
        <p:nvSpPr>
          <p:cNvPr id="49" name="Полилиния: фигура 48">
            <a:extLst>
              <a:ext uri="{FF2B5EF4-FFF2-40B4-BE49-F238E27FC236}">
                <a16:creationId xmlns="" xmlns:a16="http://schemas.microsoft.com/office/drawing/2014/main" id="{8D1FEE56-C539-4E4D-96C0-6BDC0F3A8779}"/>
              </a:ext>
            </a:extLst>
          </p:cNvPr>
          <p:cNvSpPr/>
          <p:nvPr/>
        </p:nvSpPr>
        <p:spPr>
          <a:xfrm>
            <a:off x="15494487" y="5573030"/>
            <a:ext cx="6653246" cy="5202063"/>
          </a:xfrm>
          <a:custGeom>
            <a:avLst/>
            <a:gdLst>
              <a:gd name="connsiteX0" fmla="*/ 23830 w 6653246"/>
              <a:gd name="connsiteY0" fmla="*/ 3905250 h 5202063"/>
              <a:gd name="connsiteX1" fmla="*/ 23830 w 6653246"/>
              <a:gd name="connsiteY1" fmla="*/ 3676650 h 5202063"/>
              <a:gd name="connsiteX2" fmla="*/ 271480 w 6653246"/>
              <a:gd name="connsiteY2" fmla="*/ 3562350 h 5202063"/>
              <a:gd name="connsiteX3" fmla="*/ 347680 w 6653246"/>
              <a:gd name="connsiteY3" fmla="*/ 3371850 h 5202063"/>
              <a:gd name="connsiteX4" fmla="*/ 442930 w 6653246"/>
              <a:gd name="connsiteY4" fmla="*/ 3162300 h 5202063"/>
              <a:gd name="connsiteX5" fmla="*/ 461980 w 6653246"/>
              <a:gd name="connsiteY5" fmla="*/ 2952750 h 5202063"/>
              <a:gd name="connsiteX6" fmla="*/ 633430 w 6653246"/>
              <a:gd name="connsiteY6" fmla="*/ 2876550 h 5202063"/>
              <a:gd name="connsiteX7" fmla="*/ 823930 w 6653246"/>
              <a:gd name="connsiteY7" fmla="*/ 2876550 h 5202063"/>
              <a:gd name="connsiteX8" fmla="*/ 785830 w 6653246"/>
              <a:gd name="connsiteY8" fmla="*/ 2667000 h 5202063"/>
              <a:gd name="connsiteX9" fmla="*/ 881080 w 6653246"/>
              <a:gd name="connsiteY9" fmla="*/ 2476500 h 5202063"/>
              <a:gd name="connsiteX10" fmla="*/ 919180 w 6653246"/>
              <a:gd name="connsiteY10" fmla="*/ 2362200 h 5202063"/>
              <a:gd name="connsiteX11" fmla="*/ 785830 w 6653246"/>
              <a:gd name="connsiteY11" fmla="*/ 2209800 h 5202063"/>
              <a:gd name="connsiteX12" fmla="*/ 595330 w 6653246"/>
              <a:gd name="connsiteY12" fmla="*/ 2133600 h 5202063"/>
              <a:gd name="connsiteX13" fmla="*/ 519130 w 6653246"/>
              <a:gd name="connsiteY13" fmla="*/ 1905000 h 5202063"/>
              <a:gd name="connsiteX14" fmla="*/ 633430 w 6653246"/>
              <a:gd name="connsiteY14" fmla="*/ 1771650 h 5202063"/>
              <a:gd name="connsiteX15" fmla="*/ 576280 w 6653246"/>
              <a:gd name="connsiteY15" fmla="*/ 1466850 h 5202063"/>
              <a:gd name="connsiteX16" fmla="*/ 823930 w 6653246"/>
              <a:gd name="connsiteY16" fmla="*/ 1409700 h 5202063"/>
              <a:gd name="connsiteX17" fmla="*/ 1128730 w 6653246"/>
              <a:gd name="connsiteY17" fmla="*/ 1409700 h 5202063"/>
              <a:gd name="connsiteX18" fmla="*/ 1262080 w 6653246"/>
              <a:gd name="connsiteY18" fmla="*/ 1352550 h 5202063"/>
              <a:gd name="connsiteX19" fmla="*/ 1300180 w 6653246"/>
              <a:gd name="connsiteY19" fmla="*/ 1200150 h 5202063"/>
              <a:gd name="connsiteX20" fmla="*/ 1471630 w 6653246"/>
              <a:gd name="connsiteY20" fmla="*/ 1181100 h 5202063"/>
              <a:gd name="connsiteX21" fmla="*/ 1700230 w 6653246"/>
              <a:gd name="connsiteY21" fmla="*/ 1181100 h 5202063"/>
              <a:gd name="connsiteX22" fmla="*/ 2005030 w 6653246"/>
              <a:gd name="connsiteY22" fmla="*/ 1066800 h 5202063"/>
              <a:gd name="connsiteX23" fmla="*/ 2233630 w 6653246"/>
              <a:gd name="connsiteY23" fmla="*/ 1200150 h 5202063"/>
              <a:gd name="connsiteX24" fmla="*/ 2481280 w 6653246"/>
              <a:gd name="connsiteY24" fmla="*/ 1085850 h 5202063"/>
              <a:gd name="connsiteX25" fmla="*/ 2576530 w 6653246"/>
              <a:gd name="connsiteY25" fmla="*/ 857250 h 5202063"/>
              <a:gd name="connsiteX26" fmla="*/ 2671780 w 6653246"/>
              <a:gd name="connsiteY26" fmla="*/ 685800 h 5202063"/>
              <a:gd name="connsiteX27" fmla="*/ 2843230 w 6653246"/>
              <a:gd name="connsiteY27" fmla="*/ 533400 h 5202063"/>
              <a:gd name="connsiteX28" fmla="*/ 3033730 w 6653246"/>
              <a:gd name="connsiteY28" fmla="*/ 666750 h 5202063"/>
              <a:gd name="connsiteX29" fmla="*/ 3243280 w 6653246"/>
              <a:gd name="connsiteY29" fmla="*/ 514350 h 5202063"/>
              <a:gd name="connsiteX30" fmla="*/ 3357580 w 6653246"/>
              <a:gd name="connsiteY30" fmla="*/ 647700 h 5202063"/>
              <a:gd name="connsiteX31" fmla="*/ 3643330 w 6653246"/>
              <a:gd name="connsiteY31" fmla="*/ 533400 h 5202063"/>
              <a:gd name="connsiteX32" fmla="*/ 3833830 w 6653246"/>
              <a:gd name="connsiteY32" fmla="*/ 304800 h 5202063"/>
              <a:gd name="connsiteX33" fmla="*/ 3776680 w 6653246"/>
              <a:gd name="connsiteY33" fmla="*/ 133350 h 5202063"/>
              <a:gd name="connsiteX34" fmla="*/ 4119580 w 6653246"/>
              <a:gd name="connsiteY34" fmla="*/ 114300 h 5202063"/>
              <a:gd name="connsiteX35" fmla="*/ 4310080 w 6653246"/>
              <a:gd name="connsiteY35" fmla="*/ 114300 h 5202063"/>
              <a:gd name="connsiteX36" fmla="*/ 4672030 w 6653246"/>
              <a:gd name="connsiteY36" fmla="*/ 171450 h 5202063"/>
              <a:gd name="connsiteX37" fmla="*/ 4786330 w 6653246"/>
              <a:gd name="connsiteY37" fmla="*/ 361950 h 5202063"/>
              <a:gd name="connsiteX38" fmla="*/ 4995880 w 6653246"/>
              <a:gd name="connsiteY38" fmla="*/ 457200 h 5202063"/>
              <a:gd name="connsiteX39" fmla="*/ 5129230 w 6653246"/>
              <a:gd name="connsiteY39" fmla="*/ 457200 h 5202063"/>
              <a:gd name="connsiteX40" fmla="*/ 5281630 w 6653246"/>
              <a:gd name="connsiteY40" fmla="*/ 590550 h 5202063"/>
              <a:gd name="connsiteX41" fmla="*/ 5510230 w 6653246"/>
              <a:gd name="connsiteY41" fmla="*/ 590550 h 5202063"/>
              <a:gd name="connsiteX42" fmla="*/ 5510230 w 6653246"/>
              <a:gd name="connsiteY42" fmla="*/ 476250 h 5202063"/>
              <a:gd name="connsiteX43" fmla="*/ 5224480 w 6653246"/>
              <a:gd name="connsiteY43" fmla="*/ 342900 h 5202063"/>
              <a:gd name="connsiteX44" fmla="*/ 5357830 w 6653246"/>
              <a:gd name="connsiteY44" fmla="*/ 209550 h 5202063"/>
              <a:gd name="connsiteX45" fmla="*/ 5605480 w 6653246"/>
              <a:gd name="connsiteY45" fmla="*/ 114300 h 5202063"/>
              <a:gd name="connsiteX46" fmla="*/ 5891230 w 6653246"/>
              <a:gd name="connsiteY46" fmla="*/ 0 h 5202063"/>
              <a:gd name="connsiteX47" fmla="*/ 6196030 w 6653246"/>
              <a:gd name="connsiteY47" fmla="*/ 114300 h 5202063"/>
              <a:gd name="connsiteX48" fmla="*/ 6310330 w 6653246"/>
              <a:gd name="connsiteY48" fmla="*/ 285750 h 5202063"/>
              <a:gd name="connsiteX49" fmla="*/ 6596080 w 6653246"/>
              <a:gd name="connsiteY49" fmla="*/ 381000 h 5202063"/>
              <a:gd name="connsiteX50" fmla="*/ 6634180 w 6653246"/>
              <a:gd name="connsiteY50" fmla="*/ 609600 h 5202063"/>
              <a:gd name="connsiteX51" fmla="*/ 6367480 w 6653246"/>
              <a:gd name="connsiteY51" fmla="*/ 933450 h 5202063"/>
              <a:gd name="connsiteX52" fmla="*/ 6291280 w 6653246"/>
              <a:gd name="connsiteY52" fmla="*/ 1162050 h 5202063"/>
              <a:gd name="connsiteX53" fmla="*/ 6196030 w 6653246"/>
              <a:gd name="connsiteY53" fmla="*/ 1390650 h 5202063"/>
              <a:gd name="connsiteX54" fmla="*/ 6024580 w 6653246"/>
              <a:gd name="connsiteY54" fmla="*/ 1543050 h 5202063"/>
              <a:gd name="connsiteX55" fmla="*/ 5853130 w 6653246"/>
              <a:gd name="connsiteY55" fmla="*/ 1714500 h 5202063"/>
              <a:gd name="connsiteX56" fmla="*/ 5815030 w 6653246"/>
              <a:gd name="connsiteY56" fmla="*/ 1866900 h 5202063"/>
              <a:gd name="connsiteX57" fmla="*/ 5605480 w 6653246"/>
              <a:gd name="connsiteY57" fmla="*/ 1962150 h 5202063"/>
              <a:gd name="connsiteX58" fmla="*/ 5453080 w 6653246"/>
              <a:gd name="connsiteY58" fmla="*/ 1924050 h 5202063"/>
              <a:gd name="connsiteX59" fmla="*/ 5434030 w 6653246"/>
              <a:gd name="connsiteY59" fmla="*/ 2057400 h 5202063"/>
              <a:gd name="connsiteX60" fmla="*/ 5281630 w 6653246"/>
              <a:gd name="connsiteY60" fmla="*/ 2133600 h 5202063"/>
              <a:gd name="connsiteX61" fmla="*/ 5110180 w 6653246"/>
              <a:gd name="connsiteY61" fmla="*/ 2190750 h 5202063"/>
              <a:gd name="connsiteX62" fmla="*/ 5243530 w 6653246"/>
              <a:gd name="connsiteY62" fmla="*/ 2438400 h 5202063"/>
              <a:gd name="connsiteX63" fmla="*/ 5338780 w 6653246"/>
              <a:gd name="connsiteY63" fmla="*/ 2533650 h 5202063"/>
              <a:gd name="connsiteX64" fmla="*/ 5491180 w 6653246"/>
              <a:gd name="connsiteY64" fmla="*/ 2762250 h 5202063"/>
              <a:gd name="connsiteX65" fmla="*/ 5662630 w 6653246"/>
              <a:gd name="connsiteY65" fmla="*/ 2971800 h 5202063"/>
              <a:gd name="connsiteX66" fmla="*/ 5776930 w 6653246"/>
              <a:gd name="connsiteY66" fmla="*/ 2800350 h 5202063"/>
              <a:gd name="connsiteX67" fmla="*/ 5700730 w 6653246"/>
              <a:gd name="connsiteY67" fmla="*/ 3162300 h 5202063"/>
              <a:gd name="connsiteX68" fmla="*/ 5567380 w 6653246"/>
              <a:gd name="connsiteY68" fmla="*/ 3486150 h 5202063"/>
              <a:gd name="connsiteX69" fmla="*/ 5548330 w 6653246"/>
              <a:gd name="connsiteY69" fmla="*/ 3657600 h 5202063"/>
              <a:gd name="connsiteX70" fmla="*/ 5414980 w 6653246"/>
              <a:gd name="connsiteY70" fmla="*/ 3962400 h 5202063"/>
              <a:gd name="connsiteX71" fmla="*/ 5472130 w 6653246"/>
              <a:gd name="connsiteY71" fmla="*/ 4533900 h 5202063"/>
              <a:gd name="connsiteX72" fmla="*/ 5510230 w 6653246"/>
              <a:gd name="connsiteY72" fmla="*/ 5010150 h 5202063"/>
              <a:gd name="connsiteX73" fmla="*/ 5510230 w 6653246"/>
              <a:gd name="connsiteY73" fmla="*/ 5105400 h 5202063"/>
              <a:gd name="connsiteX74" fmla="*/ 5281630 w 6653246"/>
              <a:gd name="connsiteY74" fmla="*/ 5200650 h 5202063"/>
              <a:gd name="connsiteX75" fmla="*/ 5110180 w 6653246"/>
              <a:gd name="connsiteY75" fmla="*/ 5029200 h 5202063"/>
              <a:gd name="connsiteX76" fmla="*/ 4919680 w 6653246"/>
              <a:gd name="connsiteY76" fmla="*/ 5086350 h 5202063"/>
              <a:gd name="connsiteX77" fmla="*/ 4729180 w 6653246"/>
              <a:gd name="connsiteY77" fmla="*/ 4876800 h 5202063"/>
              <a:gd name="connsiteX78" fmla="*/ 4691080 w 6653246"/>
              <a:gd name="connsiteY78" fmla="*/ 4648200 h 5202063"/>
              <a:gd name="connsiteX79" fmla="*/ 4881580 w 6653246"/>
              <a:gd name="connsiteY79" fmla="*/ 4495800 h 5202063"/>
              <a:gd name="connsiteX80" fmla="*/ 4786330 w 6653246"/>
              <a:gd name="connsiteY80" fmla="*/ 4362450 h 5202063"/>
              <a:gd name="connsiteX81" fmla="*/ 4633930 w 6653246"/>
              <a:gd name="connsiteY81" fmla="*/ 4533900 h 5202063"/>
              <a:gd name="connsiteX82" fmla="*/ 4481530 w 6653246"/>
              <a:gd name="connsiteY82" fmla="*/ 4419600 h 5202063"/>
              <a:gd name="connsiteX83" fmla="*/ 4157680 w 6653246"/>
              <a:gd name="connsiteY83" fmla="*/ 4343400 h 5202063"/>
              <a:gd name="connsiteX84" fmla="*/ 3967180 w 6653246"/>
              <a:gd name="connsiteY84" fmla="*/ 4324350 h 5202063"/>
              <a:gd name="connsiteX85" fmla="*/ 3814780 w 6653246"/>
              <a:gd name="connsiteY85" fmla="*/ 4133850 h 5202063"/>
              <a:gd name="connsiteX86" fmla="*/ 3643330 w 6653246"/>
              <a:gd name="connsiteY86" fmla="*/ 4057650 h 5202063"/>
              <a:gd name="connsiteX87" fmla="*/ 3433780 w 6653246"/>
              <a:gd name="connsiteY87" fmla="*/ 4229100 h 5202063"/>
              <a:gd name="connsiteX88" fmla="*/ 3224230 w 6653246"/>
              <a:gd name="connsiteY88" fmla="*/ 4400550 h 5202063"/>
              <a:gd name="connsiteX89" fmla="*/ 3205180 w 6653246"/>
              <a:gd name="connsiteY89" fmla="*/ 4191000 h 5202063"/>
              <a:gd name="connsiteX90" fmla="*/ 2843230 w 6653246"/>
              <a:gd name="connsiteY90" fmla="*/ 4171950 h 5202063"/>
              <a:gd name="connsiteX91" fmla="*/ 3033730 w 6653246"/>
              <a:gd name="connsiteY91" fmla="*/ 3810000 h 5202063"/>
              <a:gd name="connsiteX92" fmla="*/ 2786080 w 6653246"/>
              <a:gd name="connsiteY92" fmla="*/ 3867150 h 5202063"/>
              <a:gd name="connsiteX93" fmla="*/ 2538430 w 6653246"/>
              <a:gd name="connsiteY93" fmla="*/ 3733800 h 5202063"/>
              <a:gd name="connsiteX94" fmla="*/ 2405080 w 6653246"/>
              <a:gd name="connsiteY94" fmla="*/ 3600450 h 5202063"/>
              <a:gd name="connsiteX95" fmla="*/ 2309830 w 6653246"/>
              <a:gd name="connsiteY95" fmla="*/ 3829050 h 5202063"/>
              <a:gd name="connsiteX96" fmla="*/ 2214580 w 6653246"/>
              <a:gd name="connsiteY96" fmla="*/ 3619500 h 5202063"/>
              <a:gd name="connsiteX97" fmla="*/ 2081230 w 6653246"/>
              <a:gd name="connsiteY97" fmla="*/ 3543300 h 5202063"/>
              <a:gd name="connsiteX98" fmla="*/ 1871680 w 6653246"/>
              <a:gd name="connsiteY98" fmla="*/ 3562350 h 5202063"/>
              <a:gd name="connsiteX99" fmla="*/ 1604980 w 6653246"/>
              <a:gd name="connsiteY99" fmla="*/ 3905250 h 5202063"/>
              <a:gd name="connsiteX100" fmla="*/ 1585930 w 6653246"/>
              <a:gd name="connsiteY100" fmla="*/ 4171950 h 5202063"/>
              <a:gd name="connsiteX101" fmla="*/ 1547830 w 6653246"/>
              <a:gd name="connsiteY101" fmla="*/ 4324350 h 5202063"/>
              <a:gd name="connsiteX102" fmla="*/ 1243030 w 6653246"/>
              <a:gd name="connsiteY102" fmla="*/ 4305300 h 5202063"/>
              <a:gd name="connsiteX103" fmla="*/ 1128730 w 6653246"/>
              <a:gd name="connsiteY103" fmla="*/ 4267200 h 5202063"/>
              <a:gd name="connsiteX104" fmla="*/ 919180 w 6653246"/>
              <a:gd name="connsiteY104" fmla="*/ 4381500 h 5202063"/>
              <a:gd name="connsiteX105" fmla="*/ 766780 w 6653246"/>
              <a:gd name="connsiteY105" fmla="*/ 4152900 h 5202063"/>
              <a:gd name="connsiteX106" fmla="*/ 557230 w 6653246"/>
              <a:gd name="connsiteY106" fmla="*/ 3962400 h 5202063"/>
              <a:gd name="connsiteX107" fmla="*/ 442930 w 6653246"/>
              <a:gd name="connsiteY107" fmla="*/ 3962400 h 5202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6653246" h="5202063">
                <a:moveTo>
                  <a:pt x="23830" y="3905250"/>
                </a:moveTo>
                <a:cubicBezTo>
                  <a:pt x="3192" y="3819525"/>
                  <a:pt x="-17445" y="3733800"/>
                  <a:pt x="23830" y="3676650"/>
                </a:cubicBezTo>
                <a:cubicBezTo>
                  <a:pt x="65105" y="3619500"/>
                  <a:pt x="217505" y="3613150"/>
                  <a:pt x="271480" y="3562350"/>
                </a:cubicBezTo>
                <a:cubicBezTo>
                  <a:pt x="325455" y="3511550"/>
                  <a:pt x="319105" y="3438525"/>
                  <a:pt x="347680" y="3371850"/>
                </a:cubicBezTo>
                <a:cubicBezTo>
                  <a:pt x="376255" y="3305175"/>
                  <a:pt x="423880" y="3232150"/>
                  <a:pt x="442930" y="3162300"/>
                </a:cubicBezTo>
                <a:cubicBezTo>
                  <a:pt x="461980" y="3092450"/>
                  <a:pt x="430230" y="3000375"/>
                  <a:pt x="461980" y="2952750"/>
                </a:cubicBezTo>
                <a:cubicBezTo>
                  <a:pt x="493730" y="2905125"/>
                  <a:pt x="573105" y="2889250"/>
                  <a:pt x="633430" y="2876550"/>
                </a:cubicBezTo>
                <a:cubicBezTo>
                  <a:pt x="693755" y="2863850"/>
                  <a:pt x="798530" y="2911475"/>
                  <a:pt x="823930" y="2876550"/>
                </a:cubicBezTo>
                <a:cubicBezTo>
                  <a:pt x="849330" y="2841625"/>
                  <a:pt x="776305" y="2733675"/>
                  <a:pt x="785830" y="2667000"/>
                </a:cubicBezTo>
                <a:cubicBezTo>
                  <a:pt x="795355" y="2600325"/>
                  <a:pt x="858855" y="2527300"/>
                  <a:pt x="881080" y="2476500"/>
                </a:cubicBezTo>
                <a:cubicBezTo>
                  <a:pt x="903305" y="2425700"/>
                  <a:pt x="935055" y="2406650"/>
                  <a:pt x="919180" y="2362200"/>
                </a:cubicBezTo>
                <a:cubicBezTo>
                  <a:pt x="903305" y="2317750"/>
                  <a:pt x="839805" y="2247900"/>
                  <a:pt x="785830" y="2209800"/>
                </a:cubicBezTo>
                <a:cubicBezTo>
                  <a:pt x="731855" y="2171700"/>
                  <a:pt x="639780" y="2184400"/>
                  <a:pt x="595330" y="2133600"/>
                </a:cubicBezTo>
                <a:cubicBezTo>
                  <a:pt x="550880" y="2082800"/>
                  <a:pt x="512780" y="1965325"/>
                  <a:pt x="519130" y="1905000"/>
                </a:cubicBezTo>
                <a:cubicBezTo>
                  <a:pt x="525480" y="1844675"/>
                  <a:pt x="623905" y="1844675"/>
                  <a:pt x="633430" y="1771650"/>
                </a:cubicBezTo>
                <a:cubicBezTo>
                  <a:pt x="642955" y="1698625"/>
                  <a:pt x="544530" y="1527175"/>
                  <a:pt x="576280" y="1466850"/>
                </a:cubicBezTo>
                <a:cubicBezTo>
                  <a:pt x="608030" y="1406525"/>
                  <a:pt x="731855" y="1419225"/>
                  <a:pt x="823930" y="1409700"/>
                </a:cubicBezTo>
                <a:cubicBezTo>
                  <a:pt x="916005" y="1400175"/>
                  <a:pt x="1055705" y="1419225"/>
                  <a:pt x="1128730" y="1409700"/>
                </a:cubicBezTo>
                <a:cubicBezTo>
                  <a:pt x="1201755" y="1400175"/>
                  <a:pt x="1233505" y="1387475"/>
                  <a:pt x="1262080" y="1352550"/>
                </a:cubicBezTo>
                <a:cubicBezTo>
                  <a:pt x="1290655" y="1317625"/>
                  <a:pt x="1265255" y="1228725"/>
                  <a:pt x="1300180" y="1200150"/>
                </a:cubicBezTo>
                <a:cubicBezTo>
                  <a:pt x="1335105" y="1171575"/>
                  <a:pt x="1404955" y="1184275"/>
                  <a:pt x="1471630" y="1181100"/>
                </a:cubicBezTo>
                <a:cubicBezTo>
                  <a:pt x="1538305" y="1177925"/>
                  <a:pt x="1611330" y="1200150"/>
                  <a:pt x="1700230" y="1181100"/>
                </a:cubicBezTo>
                <a:cubicBezTo>
                  <a:pt x="1789130" y="1162050"/>
                  <a:pt x="1916130" y="1063625"/>
                  <a:pt x="2005030" y="1066800"/>
                </a:cubicBezTo>
                <a:cubicBezTo>
                  <a:pt x="2093930" y="1069975"/>
                  <a:pt x="2154255" y="1196975"/>
                  <a:pt x="2233630" y="1200150"/>
                </a:cubicBezTo>
                <a:cubicBezTo>
                  <a:pt x="2313005" y="1203325"/>
                  <a:pt x="2424130" y="1143000"/>
                  <a:pt x="2481280" y="1085850"/>
                </a:cubicBezTo>
                <a:cubicBezTo>
                  <a:pt x="2538430" y="1028700"/>
                  <a:pt x="2544780" y="923925"/>
                  <a:pt x="2576530" y="857250"/>
                </a:cubicBezTo>
                <a:cubicBezTo>
                  <a:pt x="2608280" y="790575"/>
                  <a:pt x="2627330" y="739775"/>
                  <a:pt x="2671780" y="685800"/>
                </a:cubicBezTo>
                <a:cubicBezTo>
                  <a:pt x="2716230" y="631825"/>
                  <a:pt x="2782905" y="536575"/>
                  <a:pt x="2843230" y="533400"/>
                </a:cubicBezTo>
                <a:cubicBezTo>
                  <a:pt x="2903555" y="530225"/>
                  <a:pt x="2967055" y="669925"/>
                  <a:pt x="3033730" y="666750"/>
                </a:cubicBezTo>
                <a:cubicBezTo>
                  <a:pt x="3100405" y="663575"/>
                  <a:pt x="3189305" y="517525"/>
                  <a:pt x="3243280" y="514350"/>
                </a:cubicBezTo>
                <a:cubicBezTo>
                  <a:pt x="3297255" y="511175"/>
                  <a:pt x="3290905" y="644525"/>
                  <a:pt x="3357580" y="647700"/>
                </a:cubicBezTo>
                <a:cubicBezTo>
                  <a:pt x="3424255" y="650875"/>
                  <a:pt x="3563955" y="590550"/>
                  <a:pt x="3643330" y="533400"/>
                </a:cubicBezTo>
                <a:cubicBezTo>
                  <a:pt x="3722705" y="476250"/>
                  <a:pt x="3811605" y="371475"/>
                  <a:pt x="3833830" y="304800"/>
                </a:cubicBezTo>
                <a:cubicBezTo>
                  <a:pt x="3856055" y="238125"/>
                  <a:pt x="3729055" y="165100"/>
                  <a:pt x="3776680" y="133350"/>
                </a:cubicBezTo>
                <a:cubicBezTo>
                  <a:pt x="3824305" y="101600"/>
                  <a:pt x="4030680" y="117475"/>
                  <a:pt x="4119580" y="114300"/>
                </a:cubicBezTo>
                <a:cubicBezTo>
                  <a:pt x="4208480" y="111125"/>
                  <a:pt x="4218005" y="104775"/>
                  <a:pt x="4310080" y="114300"/>
                </a:cubicBezTo>
                <a:cubicBezTo>
                  <a:pt x="4402155" y="123825"/>
                  <a:pt x="4592655" y="130175"/>
                  <a:pt x="4672030" y="171450"/>
                </a:cubicBezTo>
                <a:cubicBezTo>
                  <a:pt x="4751405" y="212725"/>
                  <a:pt x="4732355" y="314325"/>
                  <a:pt x="4786330" y="361950"/>
                </a:cubicBezTo>
                <a:cubicBezTo>
                  <a:pt x="4840305" y="409575"/>
                  <a:pt x="4938730" y="441325"/>
                  <a:pt x="4995880" y="457200"/>
                </a:cubicBezTo>
                <a:cubicBezTo>
                  <a:pt x="5053030" y="473075"/>
                  <a:pt x="5081605" y="434975"/>
                  <a:pt x="5129230" y="457200"/>
                </a:cubicBezTo>
                <a:cubicBezTo>
                  <a:pt x="5176855" y="479425"/>
                  <a:pt x="5218130" y="568325"/>
                  <a:pt x="5281630" y="590550"/>
                </a:cubicBezTo>
                <a:cubicBezTo>
                  <a:pt x="5345130" y="612775"/>
                  <a:pt x="5472130" y="609600"/>
                  <a:pt x="5510230" y="590550"/>
                </a:cubicBezTo>
                <a:cubicBezTo>
                  <a:pt x="5548330" y="571500"/>
                  <a:pt x="5557855" y="517525"/>
                  <a:pt x="5510230" y="476250"/>
                </a:cubicBezTo>
                <a:cubicBezTo>
                  <a:pt x="5462605" y="434975"/>
                  <a:pt x="5249880" y="387350"/>
                  <a:pt x="5224480" y="342900"/>
                </a:cubicBezTo>
                <a:cubicBezTo>
                  <a:pt x="5199080" y="298450"/>
                  <a:pt x="5294330" y="247650"/>
                  <a:pt x="5357830" y="209550"/>
                </a:cubicBezTo>
                <a:cubicBezTo>
                  <a:pt x="5421330" y="171450"/>
                  <a:pt x="5605480" y="114300"/>
                  <a:pt x="5605480" y="114300"/>
                </a:cubicBezTo>
                <a:cubicBezTo>
                  <a:pt x="5694380" y="79375"/>
                  <a:pt x="5792805" y="0"/>
                  <a:pt x="5891230" y="0"/>
                </a:cubicBezTo>
                <a:cubicBezTo>
                  <a:pt x="5989655" y="0"/>
                  <a:pt x="6126180" y="66675"/>
                  <a:pt x="6196030" y="114300"/>
                </a:cubicBezTo>
                <a:cubicBezTo>
                  <a:pt x="6265880" y="161925"/>
                  <a:pt x="6243655" y="241300"/>
                  <a:pt x="6310330" y="285750"/>
                </a:cubicBezTo>
                <a:cubicBezTo>
                  <a:pt x="6377005" y="330200"/>
                  <a:pt x="6542105" y="327025"/>
                  <a:pt x="6596080" y="381000"/>
                </a:cubicBezTo>
                <a:cubicBezTo>
                  <a:pt x="6650055" y="434975"/>
                  <a:pt x="6672280" y="517525"/>
                  <a:pt x="6634180" y="609600"/>
                </a:cubicBezTo>
                <a:cubicBezTo>
                  <a:pt x="6596080" y="701675"/>
                  <a:pt x="6424630" y="841375"/>
                  <a:pt x="6367480" y="933450"/>
                </a:cubicBezTo>
                <a:cubicBezTo>
                  <a:pt x="6310330" y="1025525"/>
                  <a:pt x="6319855" y="1085850"/>
                  <a:pt x="6291280" y="1162050"/>
                </a:cubicBezTo>
                <a:cubicBezTo>
                  <a:pt x="6262705" y="1238250"/>
                  <a:pt x="6240480" y="1327150"/>
                  <a:pt x="6196030" y="1390650"/>
                </a:cubicBezTo>
                <a:cubicBezTo>
                  <a:pt x="6151580" y="1454150"/>
                  <a:pt x="6081730" y="1489075"/>
                  <a:pt x="6024580" y="1543050"/>
                </a:cubicBezTo>
                <a:cubicBezTo>
                  <a:pt x="5967430" y="1597025"/>
                  <a:pt x="5888055" y="1660525"/>
                  <a:pt x="5853130" y="1714500"/>
                </a:cubicBezTo>
                <a:cubicBezTo>
                  <a:pt x="5818205" y="1768475"/>
                  <a:pt x="5856305" y="1825625"/>
                  <a:pt x="5815030" y="1866900"/>
                </a:cubicBezTo>
                <a:cubicBezTo>
                  <a:pt x="5773755" y="1908175"/>
                  <a:pt x="5665805" y="1952625"/>
                  <a:pt x="5605480" y="1962150"/>
                </a:cubicBezTo>
                <a:cubicBezTo>
                  <a:pt x="5545155" y="1971675"/>
                  <a:pt x="5481655" y="1908175"/>
                  <a:pt x="5453080" y="1924050"/>
                </a:cubicBezTo>
                <a:cubicBezTo>
                  <a:pt x="5424505" y="1939925"/>
                  <a:pt x="5462605" y="2022475"/>
                  <a:pt x="5434030" y="2057400"/>
                </a:cubicBezTo>
                <a:cubicBezTo>
                  <a:pt x="5405455" y="2092325"/>
                  <a:pt x="5335605" y="2111375"/>
                  <a:pt x="5281630" y="2133600"/>
                </a:cubicBezTo>
                <a:cubicBezTo>
                  <a:pt x="5227655" y="2155825"/>
                  <a:pt x="5116530" y="2139950"/>
                  <a:pt x="5110180" y="2190750"/>
                </a:cubicBezTo>
                <a:cubicBezTo>
                  <a:pt x="5103830" y="2241550"/>
                  <a:pt x="5205430" y="2381250"/>
                  <a:pt x="5243530" y="2438400"/>
                </a:cubicBezTo>
                <a:cubicBezTo>
                  <a:pt x="5281630" y="2495550"/>
                  <a:pt x="5297505" y="2479675"/>
                  <a:pt x="5338780" y="2533650"/>
                </a:cubicBezTo>
                <a:cubicBezTo>
                  <a:pt x="5380055" y="2587625"/>
                  <a:pt x="5437205" y="2689225"/>
                  <a:pt x="5491180" y="2762250"/>
                </a:cubicBezTo>
                <a:cubicBezTo>
                  <a:pt x="5545155" y="2835275"/>
                  <a:pt x="5615005" y="2965450"/>
                  <a:pt x="5662630" y="2971800"/>
                </a:cubicBezTo>
                <a:cubicBezTo>
                  <a:pt x="5710255" y="2978150"/>
                  <a:pt x="5770580" y="2768600"/>
                  <a:pt x="5776930" y="2800350"/>
                </a:cubicBezTo>
                <a:cubicBezTo>
                  <a:pt x="5783280" y="2832100"/>
                  <a:pt x="5735655" y="3048000"/>
                  <a:pt x="5700730" y="3162300"/>
                </a:cubicBezTo>
                <a:cubicBezTo>
                  <a:pt x="5665805" y="3276600"/>
                  <a:pt x="5592780" y="3403600"/>
                  <a:pt x="5567380" y="3486150"/>
                </a:cubicBezTo>
                <a:cubicBezTo>
                  <a:pt x="5541980" y="3568700"/>
                  <a:pt x="5573730" y="3578225"/>
                  <a:pt x="5548330" y="3657600"/>
                </a:cubicBezTo>
                <a:cubicBezTo>
                  <a:pt x="5522930" y="3736975"/>
                  <a:pt x="5427680" y="3816350"/>
                  <a:pt x="5414980" y="3962400"/>
                </a:cubicBezTo>
                <a:cubicBezTo>
                  <a:pt x="5402280" y="4108450"/>
                  <a:pt x="5456255" y="4359275"/>
                  <a:pt x="5472130" y="4533900"/>
                </a:cubicBezTo>
                <a:cubicBezTo>
                  <a:pt x="5488005" y="4708525"/>
                  <a:pt x="5503880" y="4914900"/>
                  <a:pt x="5510230" y="5010150"/>
                </a:cubicBezTo>
                <a:cubicBezTo>
                  <a:pt x="5516580" y="5105400"/>
                  <a:pt x="5548330" y="5073650"/>
                  <a:pt x="5510230" y="5105400"/>
                </a:cubicBezTo>
                <a:cubicBezTo>
                  <a:pt x="5472130" y="5137150"/>
                  <a:pt x="5348305" y="5213350"/>
                  <a:pt x="5281630" y="5200650"/>
                </a:cubicBezTo>
                <a:cubicBezTo>
                  <a:pt x="5214955" y="5187950"/>
                  <a:pt x="5170505" y="5048250"/>
                  <a:pt x="5110180" y="5029200"/>
                </a:cubicBezTo>
                <a:cubicBezTo>
                  <a:pt x="5049855" y="5010150"/>
                  <a:pt x="4983180" y="5111750"/>
                  <a:pt x="4919680" y="5086350"/>
                </a:cubicBezTo>
                <a:cubicBezTo>
                  <a:pt x="4856180" y="5060950"/>
                  <a:pt x="4767280" y="4949825"/>
                  <a:pt x="4729180" y="4876800"/>
                </a:cubicBezTo>
                <a:cubicBezTo>
                  <a:pt x="4691080" y="4803775"/>
                  <a:pt x="4665680" y="4711700"/>
                  <a:pt x="4691080" y="4648200"/>
                </a:cubicBezTo>
                <a:cubicBezTo>
                  <a:pt x="4716480" y="4584700"/>
                  <a:pt x="4865705" y="4543425"/>
                  <a:pt x="4881580" y="4495800"/>
                </a:cubicBezTo>
                <a:cubicBezTo>
                  <a:pt x="4897455" y="4448175"/>
                  <a:pt x="4827605" y="4356100"/>
                  <a:pt x="4786330" y="4362450"/>
                </a:cubicBezTo>
                <a:cubicBezTo>
                  <a:pt x="4745055" y="4368800"/>
                  <a:pt x="4684730" y="4524375"/>
                  <a:pt x="4633930" y="4533900"/>
                </a:cubicBezTo>
                <a:cubicBezTo>
                  <a:pt x="4583130" y="4543425"/>
                  <a:pt x="4560905" y="4451350"/>
                  <a:pt x="4481530" y="4419600"/>
                </a:cubicBezTo>
                <a:cubicBezTo>
                  <a:pt x="4402155" y="4387850"/>
                  <a:pt x="4243405" y="4359275"/>
                  <a:pt x="4157680" y="4343400"/>
                </a:cubicBezTo>
                <a:cubicBezTo>
                  <a:pt x="4071955" y="4327525"/>
                  <a:pt x="4024330" y="4359275"/>
                  <a:pt x="3967180" y="4324350"/>
                </a:cubicBezTo>
                <a:cubicBezTo>
                  <a:pt x="3910030" y="4289425"/>
                  <a:pt x="3868755" y="4178300"/>
                  <a:pt x="3814780" y="4133850"/>
                </a:cubicBezTo>
                <a:cubicBezTo>
                  <a:pt x="3760805" y="4089400"/>
                  <a:pt x="3706830" y="4041775"/>
                  <a:pt x="3643330" y="4057650"/>
                </a:cubicBezTo>
                <a:cubicBezTo>
                  <a:pt x="3579830" y="4073525"/>
                  <a:pt x="3433780" y="4229100"/>
                  <a:pt x="3433780" y="4229100"/>
                </a:cubicBezTo>
                <a:cubicBezTo>
                  <a:pt x="3363930" y="4286250"/>
                  <a:pt x="3262330" y="4406900"/>
                  <a:pt x="3224230" y="4400550"/>
                </a:cubicBezTo>
                <a:cubicBezTo>
                  <a:pt x="3186130" y="4394200"/>
                  <a:pt x="3268680" y="4229100"/>
                  <a:pt x="3205180" y="4191000"/>
                </a:cubicBezTo>
                <a:cubicBezTo>
                  <a:pt x="3141680" y="4152900"/>
                  <a:pt x="2871805" y="4235450"/>
                  <a:pt x="2843230" y="4171950"/>
                </a:cubicBezTo>
                <a:cubicBezTo>
                  <a:pt x="2814655" y="4108450"/>
                  <a:pt x="3043255" y="3860800"/>
                  <a:pt x="3033730" y="3810000"/>
                </a:cubicBezTo>
                <a:cubicBezTo>
                  <a:pt x="3024205" y="3759200"/>
                  <a:pt x="2868630" y="3879850"/>
                  <a:pt x="2786080" y="3867150"/>
                </a:cubicBezTo>
                <a:cubicBezTo>
                  <a:pt x="2703530" y="3854450"/>
                  <a:pt x="2601930" y="3778250"/>
                  <a:pt x="2538430" y="3733800"/>
                </a:cubicBezTo>
                <a:cubicBezTo>
                  <a:pt x="2474930" y="3689350"/>
                  <a:pt x="2443180" y="3584575"/>
                  <a:pt x="2405080" y="3600450"/>
                </a:cubicBezTo>
                <a:cubicBezTo>
                  <a:pt x="2366980" y="3616325"/>
                  <a:pt x="2341580" y="3825875"/>
                  <a:pt x="2309830" y="3829050"/>
                </a:cubicBezTo>
                <a:cubicBezTo>
                  <a:pt x="2278080" y="3832225"/>
                  <a:pt x="2214580" y="3619500"/>
                  <a:pt x="2214580" y="3619500"/>
                </a:cubicBezTo>
                <a:cubicBezTo>
                  <a:pt x="2176480" y="3571875"/>
                  <a:pt x="2138380" y="3552825"/>
                  <a:pt x="2081230" y="3543300"/>
                </a:cubicBezTo>
                <a:cubicBezTo>
                  <a:pt x="2024080" y="3533775"/>
                  <a:pt x="1951055" y="3502025"/>
                  <a:pt x="1871680" y="3562350"/>
                </a:cubicBezTo>
                <a:cubicBezTo>
                  <a:pt x="1792305" y="3622675"/>
                  <a:pt x="1652605" y="3803650"/>
                  <a:pt x="1604980" y="3905250"/>
                </a:cubicBezTo>
                <a:cubicBezTo>
                  <a:pt x="1557355" y="4006850"/>
                  <a:pt x="1595455" y="4102100"/>
                  <a:pt x="1585930" y="4171950"/>
                </a:cubicBezTo>
                <a:cubicBezTo>
                  <a:pt x="1576405" y="4241800"/>
                  <a:pt x="1604980" y="4302125"/>
                  <a:pt x="1547830" y="4324350"/>
                </a:cubicBezTo>
                <a:cubicBezTo>
                  <a:pt x="1490680" y="4346575"/>
                  <a:pt x="1312880" y="4314825"/>
                  <a:pt x="1243030" y="4305300"/>
                </a:cubicBezTo>
                <a:cubicBezTo>
                  <a:pt x="1173180" y="4295775"/>
                  <a:pt x="1182705" y="4254500"/>
                  <a:pt x="1128730" y="4267200"/>
                </a:cubicBezTo>
                <a:cubicBezTo>
                  <a:pt x="1074755" y="4279900"/>
                  <a:pt x="979505" y="4400550"/>
                  <a:pt x="919180" y="4381500"/>
                </a:cubicBezTo>
                <a:cubicBezTo>
                  <a:pt x="858855" y="4362450"/>
                  <a:pt x="827105" y="4222750"/>
                  <a:pt x="766780" y="4152900"/>
                </a:cubicBezTo>
                <a:cubicBezTo>
                  <a:pt x="706455" y="4083050"/>
                  <a:pt x="611205" y="3994150"/>
                  <a:pt x="557230" y="3962400"/>
                </a:cubicBezTo>
                <a:cubicBezTo>
                  <a:pt x="503255" y="3930650"/>
                  <a:pt x="452455" y="3937000"/>
                  <a:pt x="442930" y="3962400"/>
                </a:cubicBezTo>
              </a:path>
            </a:pathLst>
          </a:custGeom>
          <a:noFill/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="" xmlns:a16="http://schemas.microsoft.com/office/drawing/2014/main" id="{22FB7DD2-CB79-4949-AB17-ABF3750FDACF}"/>
              </a:ext>
            </a:extLst>
          </p:cNvPr>
          <p:cNvGrpSpPr/>
          <p:nvPr/>
        </p:nvGrpSpPr>
        <p:grpSpPr>
          <a:xfrm>
            <a:off x="4330044" y="890956"/>
            <a:ext cx="14053207" cy="1653650"/>
            <a:chOff x="1196039" y="2459967"/>
            <a:chExt cx="14053207" cy="1653650"/>
          </a:xfrm>
        </p:grpSpPr>
        <p:grpSp>
          <p:nvGrpSpPr>
            <p:cNvPr id="13" name="Группа 12">
              <a:extLst>
                <a:ext uri="{FF2B5EF4-FFF2-40B4-BE49-F238E27FC236}">
                  <a16:creationId xmlns="" xmlns:a16="http://schemas.microsoft.com/office/drawing/2014/main" id="{C8B28783-7C97-4C38-B352-C10A0CC404F2}"/>
                </a:ext>
              </a:extLst>
            </p:cNvPr>
            <p:cNvGrpSpPr/>
            <p:nvPr/>
          </p:nvGrpSpPr>
          <p:grpSpPr>
            <a:xfrm>
              <a:off x="1196039" y="2459967"/>
              <a:ext cx="3977372" cy="1653650"/>
              <a:chOff x="1196039" y="2459967"/>
              <a:chExt cx="3977372" cy="1653650"/>
            </a:xfrm>
          </p:grpSpPr>
          <p:sp>
            <p:nvSpPr>
              <p:cNvPr id="19" name="Прямоугольник 18">
                <a:extLst>
                  <a:ext uri="{FF2B5EF4-FFF2-40B4-BE49-F238E27FC236}">
                    <a16:creationId xmlns="" xmlns:a16="http://schemas.microsoft.com/office/drawing/2014/main" id="{005846F3-9A98-47D2-828C-AC4A21F31C62}"/>
                  </a:ext>
                </a:extLst>
              </p:cNvPr>
              <p:cNvSpPr/>
              <p:nvPr/>
            </p:nvSpPr>
            <p:spPr>
              <a:xfrm>
                <a:off x="1217994" y="2459967"/>
                <a:ext cx="2949846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3600" b="1" dirty="0">
                    <a:solidFill>
                      <a:srgbClr val="00A33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243 единицы </a:t>
                </a:r>
                <a:endParaRPr lang="ru-RU" sz="3600" b="1" dirty="0">
                  <a:solidFill>
                    <a:srgbClr val="00A335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" name="Прямоугольник 19">
                <a:extLst>
                  <a:ext uri="{FF2B5EF4-FFF2-40B4-BE49-F238E27FC236}">
                    <a16:creationId xmlns="" xmlns:a16="http://schemas.microsoft.com/office/drawing/2014/main" id="{4A6429F0-AB91-41AF-AF32-91DD2DBEDDBB}"/>
                  </a:ext>
                </a:extLst>
              </p:cNvPr>
              <p:cNvSpPr/>
              <p:nvPr/>
            </p:nvSpPr>
            <p:spPr>
              <a:xfrm>
                <a:off x="1196039" y="2913288"/>
                <a:ext cx="3977372" cy="12003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3600" b="1" dirty="0" err="1">
                    <a:solidFill>
                      <a:srgbClr val="00A33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мусоровывозящей</a:t>
                </a:r>
                <a:r>
                  <a:rPr lang="ru-RU" sz="3600" b="1" dirty="0">
                    <a:solidFill>
                      <a:srgbClr val="00A33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/>
                </a:r>
                <a:br>
                  <a:rPr lang="ru-RU" sz="3600" b="1" dirty="0">
                    <a:solidFill>
                      <a:srgbClr val="00A33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ru-RU" sz="3600" b="1" dirty="0">
                    <a:solidFill>
                      <a:srgbClr val="00A33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техники</a:t>
                </a:r>
              </a:p>
            </p:txBody>
          </p:sp>
        </p:grpSp>
        <p:sp>
          <p:nvSpPr>
            <p:cNvPr id="14" name="Прямоугольник 13">
              <a:extLst>
                <a:ext uri="{FF2B5EF4-FFF2-40B4-BE49-F238E27FC236}">
                  <a16:creationId xmlns="" xmlns:a16="http://schemas.microsoft.com/office/drawing/2014/main" id="{EF9E835D-9F01-48B3-95B1-F2F56D34E027}"/>
                </a:ext>
              </a:extLst>
            </p:cNvPr>
            <p:cNvSpPr/>
            <p:nvPr/>
          </p:nvSpPr>
          <p:spPr>
            <a:xfrm>
              <a:off x="6261139" y="3058991"/>
              <a:ext cx="233910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ru-RU" sz="3600" b="1" dirty="0">
                  <a:solidFill>
                    <a:srgbClr val="00A33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комплекса</a:t>
              </a:r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="" xmlns:a16="http://schemas.microsoft.com/office/drawing/2014/main" id="{84B12BC8-8F8F-49DA-8649-8F2357D119EA}"/>
                </a:ext>
              </a:extLst>
            </p:cNvPr>
            <p:cNvSpPr/>
            <p:nvPr/>
          </p:nvSpPr>
          <p:spPr>
            <a:xfrm>
              <a:off x="6261139" y="2552530"/>
              <a:ext cx="520847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600" b="1" dirty="0">
                  <a:solidFill>
                    <a:srgbClr val="00A33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 мусоросортировочных</a:t>
              </a: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="" xmlns:a16="http://schemas.microsoft.com/office/drawing/2014/main" id="{2C88461A-13D7-4CD6-8462-7E3D86A24731}"/>
                </a:ext>
              </a:extLst>
            </p:cNvPr>
            <p:cNvSpPr/>
            <p:nvPr/>
          </p:nvSpPr>
          <p:spPr>
            <a:xfrm>
              <a:off x="12192000" y="2544106"/>
              <a:ext cx="305724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600" b="1" dirty="0">
                  <a:solidFill>
                    <a:srgbClr val="00A33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16 полигонов </a:t>
              </a:r>
              <a:endParaRPr lang="ru-RU" sz="3600" b="1" dirty="0">
                <a:solidFill>
                  <a:srgbClr val="00A33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7" name="Прямая со стрелкой 16">
              <a:extLst>
                <a:ext uri="{FF2B5EF4-FFF2-40B4-BE49-F238E27FC236}">
                  <a16:creationId xmlns="" xmlns:a16="http://schemas.microsoft.com/office/drawing/2014/main" id="{40114404-67D1-441B-8601-C6653B2E3A79}"/>
                </a:ext>
              </a:extLst>
            </p:cNvPr>
            <p:cNvCxnSpPr>
              <a:cxnSpLocks/>
            </p:cNvCxnSpPr>
            <p:nvPr/>
          </p:nvCxnSpPr>
          <p:spPr>
            <a:xfrm>
              <a:off x="4113731" y="2808326"/>
              <a:ext cx="66591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 стрелкой 17">
              <a:extLst>
                <a:ext uri="{FF2B5EF4-FFF2-40B4-BE49-F238E27FC236}">
                  <a16:creationId xmlns="" xmlns:a16="http://schemas.microsoft.com/office/drawing/2014/main" id="{334B3B32-9899-4EE8-A512-9126B54C1AA0}"/>
                </a:ext>
              </a:extLst>
            </p:cNvPr>
            <p:cNvCxnSpPr>
              <a:cxnSpLocks/>
            </p:cNvCxnSpPr>
            <p:nvPr/>
          </p:nvCxnSpPr>
          <p:spPr>
            <a:xfrm>
              <a:off x="11438778" y="2846426"/>
              <a:ext cx="66591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Полилиния: фигура 20">
            <a:extLst>
              <a:ext uri="{FF2B5EF4-FFF2-40B4-BE49-F238E27FC236}">
                <a16:creationId xmlns="" xmlns:a16="http://schemas.microsoft.com/office/drawing/2014/main" id="{9F428BFC-81A9-4111-A9DC-34F524182050}"/>
              </a:ext>
            </a:extLst>
          </p:cNvPr>
          <p:cNvSpPr/>
          <p:nvPr/>
        </p:nvSpPr>
        <p:spPr>
          <a:xfrm>
            <a:off x="15494487" y="5573030"/>
            <a:ext cx="6653246" cy="5202063"/>
          </a:xfrm>
          <a:custGeom>
            <a:avLst/>
            <a:gdLst>
              <a:gd name="connsiteX0" fmla="*/ 23830 w 6653246"/>
              <a:gd name="connsiteY0" fmla="*/ 3905250 h 5202063"/>
              <a:gd name="connsiteX1" fmla="*/ 23830 w 6653246"/>
              <a:gd name="connsiteY1" fmla="*/ 3676650 h 5202063"/>
              <a:gd name="connsiteX2" fmla="*/ 271480 w 6653246"/>
              <a:gd name="connsiteY2" fmla="*/ 3562350 h 5202063"/>
              <a:gd name="connsiteX3" fmla="*/ 347680 w 6653246"/>
              <a:gd name="connsiteY3" fmla="*/ 3371850 h 5202063"/>
              <a:gd name="connsiteX4" fmla="*/ 442930 w 6653246"/>
              <a:gd name="connsiteY4" fmla="*/ 3162300 h 5202063"/>
              <a:gd name="connsiteX5" fmla="*/ 461980 w 6653246"/>
              <a:gd name="connsiteY5" fmla="*/ 2952750 h 5202063"/>
              <a:gd name="connsiteX6" fmla="*/ 633430 w 6653246"/>
              <a:gd name="connsiteY6" fmla="*/ 2876550 h 5202063"/>
              <a:gd name="connsiteX7" fmla="*/ 823930 w 6653246"/>
              <a:gd name="connsiteY7" fmla="*/ 2876550 h 5202063"/>
              <a:gd name="connsiteX8" fmla="*/ 785830 w 6653246"/>
              <a:gd name="connsiteY8" fmla="*/ 2667000 h 5202063"/>
              <a:gd name="connsiteX9" fmla="*/ 881080 w 6653246"/>
              <a:gd name="connsiteY9" fmla="*/ 2476500 h 5202063"/>
              <a:gd name="connsiteX10" fmla="*/ 919180 w 6653246"/>
              <a:gd name="connsiteY10" fmla="*/ 2362200 h 5202063"/>
              <a:gd name="connsiteX11" fmla="*/ 785830 w 6653246"/>
              <a:gd name="connsiteY11" fmla="*/ 2209800 h 5202063"/>
              <a:gd name="connsiteX12" fmla="*/ 595330 w 6653246"/>
              <a:gd name="connsiteY12" fmla="*/ 2133600 h 5202063"/>
              <a:gd name="connsiteX13" fmla="*/ 519130 w 6653246"/>
              <a:gd name="connsiteY13" fmla="*/ 1905000 h 5202063"/>
              <a:gd name="connsiteX14" fmla="*/ 633430 w 6653246"/>
              <a:gd name="connsiteY14" fmla="*/ 1771650 h 5202063"/>
              <a:gd name="connsiteX15" fmla="*/ 576280 w 6653246"/>
              <a:gd name="connsiteY15" fmla="*/ 1466850 h 5202063"/>
              <a:gd name="connsiteX16" fmla="*/ 823930 w 6653246"/>
              <a:gd name="connsiteY16" fmla="*/ 1409700 h 5202063"/>
              <a:gd name="connsiteX17" fmla="*/ 1128730 w 6653246"/>
              <a:gd name="connsiteY17" fmla="*/ 1409700 h 5202063"/>
              <a:gd name="connsiteX18" fmla="*/ 1262080 w 6653246"/>
              <a:gd name="connsiteY18" fmla="*/ 1352550 h 5202063"/>
              <a:gd name="connsiteX19" fmla="*/ 1300180 w 6653246"/>
              <a:gd name="connsiteY19" fmla="*/ 1200150 h 5202063"/>
              <a:gd name="connsiteX20" fmla="*/ 1471630 w 6653246"/>
              <a:gd name="connsiteY20" fmla="*/ 1181100 h 5202063"/>
              <a:gd name="connsiteX21" fmla="*/ 1700230 w 6653246"/>
              <a:gd name="connsiteY21" fmla="*/ 1181100 h 5202063"/>
              <a:gd name="connsiteX22" fmla="*/ 2005030 w 6653246"/>
              <a:gd name="connsiteY22" fmla="*/ 1066800 h 5202063"/>
              <a:gd name="connsiteX23" fmla="*/ 2233630 w 6653246"/>
              <a:gd name="connsiteY23" fmla="*/ 1200150 h 5202063"/>
              <a:gd name="connsiteX24" fmla="*/ 2481280 w 6653246"/>
              <a:gd name="connsiteY24" fmla="*/ 1085850 h 5202063"/>
              <a:gd name="connsiteX25" fmla="*/ 2576530 w 6653246"/>
              <a:gd name="connsiteY25" fmla="*/ 857250 h 5202063"/>
              <a:gd name="connsiteX26" fmla="*/ 2671780 w 6653246"/>
              <a:gd name="connsiteY26" fmla="*/ 685800 h 5202063"/>
              <a:gd name="connsiteX27" fmla="*/ 2843230 w 6653246"/>
              <a:gd name="connsiteY27" fmla="*/ 533400 h 5202063"/>
              <a:gd name="connsiteX28" fmla="*/ 3033730 w 6653246"/>
              <a:gd name="connsiteY28" fmla="*/ 666750 h 5202063"/>
              <a:gd name="connsiteX29" fmla="*/ 3243280 w 6653246"/>
              <a:gd name="connsiteY29" fmla="*/ 514350 h 5202063"/>
              <a:gd name="connsiteX30" fmla="*/ 3357580 w 6653246"/>
              <a:gd name="connsiteY30" fmla="*/ 647700 h 5202063"/>
              <a:gd name="connsiteX31" fmla="*/ 3643330 w 6653246"/>
              <a:gd name="connsiteY31" fmla="*/ 533400 h 5202063"/>
              <a:gd name="connsiteX32" fmla="*/ 3833830 w 6653246"/>
              <a:gd name="connsiteY32" fmla="*/ 304800 h 5202063"/>
              <a:gd name="connsiteX33" fmla="*/ 3776680 w 6653246"/>
              <a:gd name="connsiteY33" fmla="*/ 133350 h 5202063"/>
              <a:gd name="connsiteX34" fmla="*/ 4119580 w 6653246"/>
              <a:gd name="connsiteY34" fmla="*/ 114300 h 5202063"/>
              <a:gd name="connsiteX35" fmla="*/ 4310080 w 6653246"/>
              <a:gd name="connsiteY35" fmla="*/ 114300 h 5202063"/>
              <a:gd name="connsiteX36" fmla="*/ 4672030 w 6653246"/>
              <a:gd name="connsiteY36" fmla="*/ 171450 h 5202063"/>
              <a:gd name="connsiteX37" fmla="*/ 4786330 w 6653246"/>
              <a:gd name="connsiteY37" fmla="*/ 361950 h 5202063"/>
              <a:gd name="connsiteX38" fmla="*/ 4995880 w 6653246"/>
              <a:gd name="connsiteY38" fmla="*/ 457200 h 5202063"/>
              <a:gd name="connsiteX39" fmla="*/ 5129230 w 6653246"/>
              <a:gd name="connsiteY39" fmla="*/ 457200 h 5202063"/>
              <a:gd name="connsiteX40" fmla="*/ 5281630 w 6653246"/>
              <a:gd name="connsiteY40" fmla="*/ 590550 h 5202063"/>
              <a:gd name="connsiteX41" fmla="*/ 5510230 w 6653246"/>
              <a:gd name="connsiteY41" fmla="*/ 590550 h 5202063"/>
              <a:gd name="connsiteX42" fmla="*/ 5510230 w 6653246"/>
              <a:gd name="connsiteY42" fmla="*/ 476250 h 5202063"/>
              <a:gd name="connsiteX43" fmla="*/ 5224480 w 6653246"/>
              <a:gd name="connsiteY43" fmla="*/ 342900 h 5202063"/>
              <a:gd name="connsiteX44" fmla="*/ 5357830 w 6653246"/>
              <a:gd name="connsiteY44" fmla="*/ 209550 h 5202063"/>
              <a:gd name="connsiteX45" fmla="*/ 5605480 w 6653246"/>
              <a:gd name="connsiteY45" fmla="*/ 114300 h 5202063"/>
              <a:gd name="connsiteX46" fmla="*/ 5891230 w 6653246"/>
              <a:gd name="connsiteY46" fmla="*/ 0 h 5202063"/>
              <a:gd name="connsiteX47" fmla="*/ 6196030 w 6653246"/>
              <a:gd name="connsiteY47" fmla="*/ 114300 h 5202063"/>
              <a:gd name="connsiteX48" fmla="*/ 6310330 w 6653246"/>
              <a:gd name="connsiteY48" fmla="*/ 285750 h 5202063"/>
              <a:gd name="connsiteX49" fmla="*/ 6596080 w 6653246"/>
              <a:gd name="connsiteY49" fmla="*/ 381000 h 5202063"/>
              <a:gd name="connsiteX50" fmla="*/ 6634180 w 6653246"/>
              <a:gd name="connsiteY50" fmla="*/ 609600 h 5202063"/>
              <a:gd name="connsiteX51" fmla="*/ 6367480 w 6653246"/>
              <a:gd name="connsiteY51" fmla="*/ 933450 h 5202063"/>
              <a:gd name="connsiteX52" fmla="*/ 6291280 w 6653246"/>
              <a:gd name="connsiteY52" fmla="*/ 1162050 h 5202063"/>
              <a:gd name="connsiteX53" fmla="*/ 6196030 w 6653246"/>
              <a:gd name="connsiteY53" fmla="*/ 1390650 h 5202063"/>
              <a:gd name="connsiteX54" fmla="*/ 6024580 w 6653246"/>
              <a:gd name="connsiteY54" fmla="*/ 1543050 h 5202063"/>
              <a:gd name="connsiteX55" fmla="*/ 5853130 w 6653246"/>
              <a:gd name="connsiteY55" fmla="*/ 1714500 h 5202063"/>
              <a:gd name="connsiteX56" fmla="*/ 5815030 w 6653246"/>
              <a:gd name="connsiteY56" fmla="*/ 1866900 h 5202063"/>
              <a:gd name="connsiteX57" fmla="*/ 5605480 w 6653246"/>
              <a:gd name="connsiteY57" fmla="*/ 1962150 h 5202063"/>
              <a:gd name="connsiteX58" fmla="*/ 5453080 w 6653246"/>
              <a:gd name="connsiteY58" fmla="*/ 1924050 h 5202063"/>
              <a:gd name="connsiteX59" fmla="*/ 5434030 w 6653246"/>
              <a:gd name="connsiteY59" fmla="*/ 2057400 h 5202063"/>
              <a:gd name="connsiteX60" fmla="*/ 5281630 w 6653246"/>
              <a:gd name="connsiteY60" fmla="*/ 2133600 h 5202063"/>
              <a:gd name="connsiteX61" fmla="*/ 5110180 w 6653246"/>
              <a:gd name="connsiteY61" fmla="*/ 2190750 h 5202063"/>
              <a:gd name="connsiteX62" fmla="*/ 5243530 w 6653246"/>
              <a:gd name="connsiteY62" fmla="*/ 2438400 h 5202063"/>
              <a:gd name="connsiteX63" fmla="*/ 5338780 w 6653246"/>
              <a:gd name="connsiteY63" fmla="*/ 2533650 h 5202063"/>
              <a:gd name="connsiteX64" fmla="*/ 5491180 w 6653246"/>
              <a:gd name="connsiteY64" fmla="*/ 2762250 h 5202063"/>
              <a:gd name="connsiteX65" fmla="*/ 5662630 w 6653246"/>
              <a:gd name="connsiteY65" fmla="*/ 2971800 h 5202063"/>
              <a:gd name="connsiteX66" fmla="*/ 5776930 w 6653246"/>
              <a:gd name="connsiteY66" fmla="*/ 2800350 h 5202063"/>
              <a:gd name="connsiteX67" fmla="*/ 5700730 w 6653246"/>
              <a:gd name="connsiteY67" fmla="*/ 3162300 h 5202063"/>
              <a:gd name="connsiteX68" fmla="*/ 5567380 w 6653246"/>
              <a:gd name="connsiteY68" fmla="*/ 3486150 h 5202063"/>
              <a:gd name="connsiteX69" fmla="*/ 5548330 w 6653246"/>
              <a:gd name="connsiteY69" fmla="*/ 3657600 h 5202063"/>
              <a:gd name="connsiteX70" fmla="*/ 5414980 w 6653246"/>
              <a:gd name="connsiteY70" fmla="*/ 3962400 h 5202063"/>
              <a:gd name="connsiteX71" fmla="*/ 5472130 w 6653246"/>
              <a:gd name="connsiteY71" fmla="*/ 4533900 h 5202063"/>
              <a:gd name="connsiteX72" fmla="*/ 5510230 w 6653246"/>
              <a:gd name="connsiteY72" fmla="*/ 5010150 h 5202063"/>
              <a:gd name="connsiteX73" fmla="*/ 5510230 w 6653246"/>
              <a:gd name="connsiteY73" fmla="*/ 5105400 h 5202063"/>
              <a:gd name="connsiteX74" fmla="*/ 5281630 w 6653246"/>
              <a:gd name="connsiteY74" fmla="*/ 5200650 h 5202063"/>
              <a:gd name="connsiteX75" fmla="*/ 5110180 w 6653246"/>
              <a:gd name="connsiteY75" fmla="*/ 5029200 h 5202063"/>
              <a:gd name="connsiteX76" fmla="*/ 4919680 w 6653246"/>
              <a:gd name="connsiteY76" fmla="*/ 5086350 h 5202063"/>
              <a:gd name="connsiteX77" fmla="*/ 4729180 w 6653246"/>
              <a:gd name="connsiteY77" fmla="*/ 4876800 h 5202063"/>
              <a:gd name="connsiteX78" fmla="*/ 4691080 w 6653246"/>
              <a:gd name="connsiteY78" fmla="*/ 4648200 h 5202063"/>
              <a:gd name="connsiteX79" fmla="*/ 4881580 w 6653246"/>
              <a:gd name="connsiteY79" fmla="*/ 4495800 h 5202063"/>
              <a:gd name="connsiteX80" fmla="*/ 4786330 w 6653246"/>
              <a:gd name="connsiteY80" fmla="*/ 4362450 h 5202063"/>
              <a:gd name="connsiteX81" fmla="*/ 4633930 w 6653246"/>
              <a:gd name="connsiteY81" fmla="*/ 4533900 h 5202063"/>
              <a:gd name="connsiteX82" fmla="*/ 4481530 w 6653246"/>
              <a:gd name="connsiteY82" fmla="*/ 4419600 h 5202063"/>
              <a:gd name="connsiteX83" fmla="*/ 4157680 w 6653246"/>
              <a:gd name="connsiteY83" fmla="*/ 4343400 h 5202063"/>
              <a:gd name="connsiteX84" fmla="*/ 3967180 w 6653246"/>
              <a:gd name="connsiteY84" fmla="*/ 4324350 h 5202063"/>
              <a:gd name="connsiteX85" fmla="*/ 3814780 w 6653246"/>
              <a:gd name="connsiteY85" fmla="*/ 4133850 h 5202063"/>
              <a:gd name="connsiteX86" fmla="*/ 3643330 w 6653246"/>
              <a:gd name="connsiteY86" fmla="*/ 4057650 h 5202063"/>
              <a:gd name="connsiteX87" fmla="*/ 3433780 w 6653246"/>
              <a:gd name="connsiteY87" fmla="*/ 4229100 h 5202063"/>
              <a:gd name="connsiteX88" fmla="*/ 3224230 w 6653246"/>
              <a:gd name="connsiteY88" fmla="*/ 4400550 h 5202063"/>
              <a:gd name="connsiteX89" fmla="*/ 3205180 w 6653246"/>
              <a:gd name="connsiteY89" fmla="*/ 4191000 h 5202063"/>
              <a:gd name="connsiteX90" fmla="*/ 2843230 w 6653246"/>
              <a:gd name="connsiteY90" fmla="*/ 4171950 h 5202063"/>
              <a:gd name="connsiteX91" fmla="*/ 3033730 w 6653246"/>
              <a:gd name="connsiteY91" fmla="*/ 3810000 h 5202063"/>
              <a:gd name="connsiteX92" fmla="*/ 2786080 w 6653246"/>
              <a:gd name="connsiteY92" fmla="*/ 3867150 h 5202063"/>
              <a:gd name="connsiteX93" fmla="*/ 2538430 w 6653246"/>
              <a:gd name="connsiteY93" fmla="*/ 3733800 h 5202063"/>
              <a:gd name="connsiteX94" fmla="*/ 2405080 w 6653246"/>
              <a:gd name="connsiteY94" fmla="*/ 3600450 h 5202063"/>
              <a:gd name="connsiteX95" fmla="*/ 2309830 w 6653246"/>
              <a:gd name="connsiteY95" fmla="*/ 3829050 h 5202063"/>
              <a:gd name="connsiteX96" fmla="*/ 2214580 w 6653246"/>
              <a:gd name="connsiteY96" fmla="*/ 3619500 h 5202063"/>
              <a:gd name="connsiteX97" fmla="*/ 2081230 w 6653246"/>
              <a:gd name="connsiteY97" fmla="*/ 3543300 h 5202063"/>
              <a:gd name="connsiteX98" fmla="*/ 1871680 w 6653246"/>
              <a:gd name="connsiteY98" fmla="*/ 3562350 h 5202063"/>
              <a:gd name="connsiteX99" fmla="*/ 1604980 w 6653246"/>
              <a:gd name="connsiteY99" fmla="*/ 3905250 h 5202063"/>
              <a:gd name="connsiteX100" fmla="*/ 1585930 w 6653246"/>
              <a:gd name="connsiteY100" fmla="*/ 4171950 h 5202063"/>
              <a:gd name="connsiteX101" fmla="*/ 1547830 w 6653246"/>
              <a:gd name="connsiteY101" fmla="*/ 4324350 h 5202063"/>
              <a:gd name="connsiteX102" fmla="*/ 1243030 w 6653246"/>
              <a:gd name="connsiteY102" fmla="*/ 4305300 h 5202063"/>
              <a:gd name="connsiteX103" fmla="*/ 1128730 w 6653246"/>
              <a:gd name="connsiteY103" fmla="*/ 4267200 h 5202063"/>
              <a:gd name="connsiteX104" fmla="*/ 919180 w 6653246"/>
              <a:gd name="connsiteY104" fmla="*/ 4381500 h 5202063"/>
              <a:gd name="connsiteX105" fmla="*/ 766780 w 6653246"/>
              <a:gd name="connsiteY105" fmla="*/ 4152900 h 5202063"/>
              <a:gd name="connsiteX106" fmla="*/ 557230 w 6653246"/>
              <a:gd name="connsiteY106" fmla="*/ 3962400 h 5202063"/>
              <a:gd name="connsiteX107" fmla="*/ 442930 w 6653246"/>
              <a:gd name="connsiteY107" fmla="*/ 3962400 h 5202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6653246" h="5202063">
                <a:moveTo>
                  <a:pt x="23830" y="3905250"/>
                </a:moveTo>
                <a:cubicBezTo>
                  <a:pt x="3192" y="3819525"/>
                  <a:pt x="-17445" y="3733800"/>
                  <a:pt x="23830" y="3676650"/>
                </a:cubicBezTo>
                <a:cubicBezTo>
                  <a:pt x="65105" y="3619500"/>
                  <a:pt x="217505" y="3613150"/>
                  <a:pt x="271480" y="3562350"/>
                </a:cubicBezTo>
                <a:cubicBezTo>
                  <a:pt x="325455" y="3511550"/>
                  <a:pt x="319105" y="3438525"/>
                  <a:pt x="347680" y="3371850"/>
                </a:cubicBezTo>
                <a:cubicBezTo>
                  <a:pt x="376255" y="3305175"/>
                  <a:pt x="423880" y="3232150"/>
                  <a:pt x="442930" y="3162300"/>
                </a:cubicBezTo>
                <a:cubicBezTo>
                  <a:pt x="461980" y="3092450"/>
                  <a:pt x="430230" y="3000375"/>
                  <a:pt x="461980" y="2952750"/>
                </a:cubicBezTo>
                <a:cubicBezTo>
                  <a:pt x="493730" y="2905125"/>
                  <a:pt x="573105" y="2889250"/>
                  <a:pt x="633430" y="2876550"/>
                </a:cubicBezTo>
                <a:cubicBezTo>
                  <a:pt x="693755" y="2863850"/>
                  <a:pt x="798530" y="2911475"/>
                  <a:pt x="823930" y="2876550"/>
                </a:cubicBezTo>
                <a:cubicBezTo>
                  <a:pt x="849330" y="2841625"/>
                  <a:pt x="776305" y="2733675"/>
                  <a:pt x="785830" y="2667000"/>
                </a:cubicBezTo>
                <a:cubicBezTo>
                  <a:pt x="795355" y="2600325"/>
                  <a:pt x="858855" y="2527300"/>
                  <a:pt x="881080" y="2476500"/>
                </a:cubicBezTo>
                <a:cubicBezTo>
                  <a:pt x="903305" y="2425700"/>
                  <a:pt x="935055" y="2406650"/>
                  <a:pt x="919180" y="2362200"/>
                </a:cubicBezTo>
                <a:cubicBezTo>
                  <a:pt x="903305" y="2317750"/>
                  <a:pt x="839805" y="2247900"/>
                  <a:pt x="785830" y="2209800"/>
                </a:cubicBezTo>
                <a:cubicBezTo>
                  <a:pt x="731855" y="2171700"/>
                  <a:pt x="639780" y="2184400"/>
                  <a:pt x="595330" y="2133600"/>
                </a:cubicBezTo>
                <a:cubicBezTo>
                  <a:pt x="550880" y="2082800"/>
                  <a:pt x="512780" y="1965325"/>
                  <a:pt x="519130" y="1905000"/>
                </a:cubicBezTo>
                <a:cubicBezTo>
                  <a:pt x="525480" y="1844675"/>
                  <a:pt x="623905" y="1844675"/>
                  <a:pt x="633430" y="1771650"/>
                </a:cubicBezTo>
                <a:cubicBezTo>
                  <a:pt x="642955" y="1698625"/>
                  <a:pt x="544530" y="1527175"/>
                  <a:pt x="576280" y="1466850"/>
                </a:cubicBezTo>
                <a:cubicBezTo>
                  <a:pt x="608030" y="1406525"/>
                  <a:pt x="731855" y="1419225"/>
                  <a:pt x="823930" y="1409700"/>
                </a:cubicBezTo>
                <a:cubicBezTo>
                  <a:pt x="916005" y="1400175"/>
                  <a:pt x="1055705" y="1419225"/>
                  <a:pt x="1128730" y="1409700"/>
                </a:cubicBezTo>
                <a:cubicBezTo>
                  <a:pt x="1201755" y="1400175"/>
                  <a:pt x="1233505" y="1387475"/>
                  <a:pt x="1262080" y="1352550"/>
                </a:cubicBezTo>
                <a:cubicBezTo>
                  <a:pt x="1290655" y="1317625"/>
                  <a:pt x="1265255" y="1228725"/>
                  <a:pt x="1300180" y="1200150"/>
                </a:cubicBezTo>
                <a:cubicBezTo>
                  <a:pt x="1335105" y="1171575"/>
                  <a:pt x="1404955" y="1184275"/>
                  <a:pt x="1471630" y="1181100"/>
                </a:cubicBezTo>
                <a:cubicBezTo>
                  <a:pt x="1538305" y="1177925"/>
                  <a:pt x="1611330" y="1200150"/>
                  <a:pt x="1700230" y="1181100"/>
                </a:cubicBezTo>
                <a:cubicBezTo>
                  <a:pt x="1789130" y="1162050"/>
                  <a:pt x="1916130" y="1063625"/>
                  <a:pt x="2005030" y="1066800"/>
                </a:cubicBezTo>
                <a:cubicBezTo>
                  <a:pt x="2093930" y="1069975"/>
                  <a:pt x="2154255" y="1196975"/>
                  <a:pt x="2233630" y="1200150"/>
                </a:cubicBezTo>
                <a:cubicBezTo>
                  <a:pt x="2313005" y="1203325"/>
                  <a:pt x="2424130" y="1143000"/>
                  <a:pt x="2481280" y="1085850"/>
                </a:cubicBezTo>
                <a:cubicBezTo>
                  <a:pt x="2538430" y="1028700"/>
                  <a:pt x="2544780" y="923925"/>
                  <a:pt x="2576530" y="857250"/>
                </a:cubicBezTo>
                <a:cubicBezTo>
                  <a:pt x="2608280" y="790575"/>
                  <a:pt x="2627330" y="739775"/>
                  <a:pt x="2671780" y="685800"/>
                </a:cubicBezTo>
                <a:cubicBezTo>
                  <a:pt x="2716230" y="631825"/>
                  <a:pt x="2782905" y="536575"/>
                  <a:pt x="2843230" y="533400"/>
                </a:cubicBezTo>
                <a:cubicBezTo>
                  <a:pt x="2903555" y="530225"/>
                  <a:pt x="2967055" y="669925"/>
                  <a:pt x="3033730" y="666750"/>
                </a:cubicBezTo>
                <a:cubicBezTo>
                  <a:pt x="3100405" y="663575"/>
                  <a:pt x="3189305" y="517525"/>
                  <a:pt x="3243280" y="514350"/>
                </a:cubicBezTo>
                <a:cubicBezTo>
                  <a:pt x="3297255" y="511175"/>
                  <a:pt x="3290905" y="644525"/>
                  <a:pt x="3357580" y="647700"/>
                </a:cubicBezTo>
                <a:cubicBezTo>
                  <a:pt x="3424255" y="650875"/>
                  <a:pt x="3563955" y="590550"/>
                  <a:pt x="3643330" y="533400"/>
                </a:cubicBezTo>
                <a:cubicBezTo>
                  <a:pt x="3722705" y="476250"/>
                  <a:pt x="3811605" y="371475"/>
                  <a:pt x="3833830" y="304800"/>
                </a:cubicBezTo>
                <a:cubicBezTo>
                  <a:pt x="3856055" y="238125"/>
                  <a:pt x="3729055" y="165100"/>
                  <a:pt x="3776680" y="133350"/>
                </a:cubicBezTo>
                <a:cubicBezTo>
                  <a:pt x="3824305" y="101600"/>
                  <a:pt x="4030680" y="117475"/>
                  <a:pt x="4119580" y="114300"/>
                </a:cubicBezTo>
                <a:cubicBezTo>
                  <a:pt x="4208480" y="111125"/>
                  <a:pt x="4218005" y="104775"/>
                  <a:pt x="4310080" y="114300"/>
                </a:cubicBezTo>
                <a:cubicBezTo>
                  <a:pt x="4402155" y="123825"/>
                  <a:pt x="4592655" y="130175"/>
                  <a:pt x="4672030" y="171450"/>
                </a:cubicBezTo>
                <a:cubicBezTo>
                  <a:pt x="4751405" y="212725"/>
                  <a:pt x="4732355" y="314325"/>
                  <a:pt x="4786330" y="361950"/>
                </a:cubicBezTo>
                <a:cubicBezTo>
                  <a:pt x="4840305" y="409575"/>
                  <a:pt x="4938730" y="441325"/>
                  <a:pt x="4995880" y="457200"/>
                </a:cubicBezTo>
                <a:cubicBezTo>
                  <a:pt x="5053030" y="473075"/>
                  <a:pt x="5081605" y="434975"/>
                  <a:pt x="5129230" y="457200"/>
                </a:cubicBezTo>
                <a:cubicBezTo>
                  <a:pt x="5176855" y="479425"/>
                  <a:pt x="5218130" y="568325"/>
                  <a:pt x="5281630" y="590550"/>
                </a:cubicBezTo>
                <a:cubicBezTo>
                  <a:pt x="5345130" y="612775"/>
                  <a:pt x="5472130" y="609600"/>
                  <a:pt x="5510230" y="590550"/>
                </a:cubicBezTo>
                <a:cubicBezTo>
                  <a:pt x="5548330" y="571500"/>
                  <a:pt x="5557855" y="517525"/>
                  <a:pt x="5510230" y="476250"/>
                </a:cubicBezTo>
                <a:cubicBezTo>
                  <a:pt x="5462605" y="434975"/>
                  <a:pt x="5249880" y="387350"/>
                  <a:pt x="5224480" y="342900"/>
                </a:cubicBezTo>
                <a:cubicBezTo>
                  <a:pt x="5199080" y="298450"/>
                  <a:pt x="5294330" y="247650"/>
                  <a:pt x="5357830" y="209550"/>
                </a:cubicBezTo>
                <a:cubicBezTo>
                  <a:pt x="5421330" y="171450"/>
                  <a:pt x="5605480" y="114300"/>
                  <a:pt x="5605480" y="114300"/>
                </a:cubicBezTo>
                <a:cubicBezTo>
                  <a:pt x="5694380" y="79375"/>
                  <a:pt x="5792805" y="0"/>
                  <a:pt x="5891230" y="0"/>
                </a:cubicBezTo>
                <a:cubicBezTo>
                  <a:pt x="5989655" y="0"/>
                  <a:pt x="6126180" y="66675"/>
                  <a:pt x="6196030" y="114300"/>
                </a:cubicBezTo>
                <a:cubicBezTo>
                  <a:pt x="6265880" y="161925"/>
                  <a:pt x="6243655" y="241300"/>
                  <a:pt x="6310330" y="285750"/>
                </a:cubicBezTo>
                <a:cubicBezTo>
                  <a:pt x="6377005" y="330200"/>
                  <a:pt x="6542105" y="327025"/>
                  <a:pt x="6596080" y="381000"/>
                </a:cubicBezTo>
                <a:cubicBezTo>
                  <a:pt x="6650055" y="434975"/>
                  <a:pt x="6672280" y="517525"/>
                  <a:pt x="6634180" y="609600"/>
                </a:cubicBezTo>
                <a:cubicBezTo>
                  <a:pt x="6596080" y="701675"/>
                  <a:pt x="6424630" y="841375"/>
                  <a:pt x="6367480" y="933450"/>
                </a:cubicBezTo>
                <a:cubicBezTo>
                  <a:pt x="6310330" y="1025525"/>
                  <a:pt x="6319855" y="1085850"/>
                  <a:pt x="6291280" y="1162050"/>
                </a:cubicBezTo>
                <a:cubicBezTo>
                  <a:pt x="6262705" y="1238250"/>
                  <a:pt x="6240480" y="1327150"/>
                  <a:pt x="6196030" y="1390650"/>
                </a:cubicBezTo>
                <a:cubicBezTo>
                  <a:pt x="6151580" y="1454150"/>
                  <a:pt x="6081730" y="1489075"/>
                  <a:pt x="6024580" y="1543050"/>
                </a:cubicBezTo>
                <a:cubicBezTo>
                  <a:pt x="5967430" y="1597025"/>
                  <a:pt x="5888055" y="1660525"/>
                  <a:pt x="5853130" y="1714500"/>
                </a:cubicBezTo>
                <a:cubicBezTo>
                  <a:pt x="5818205" y="1768475"/>
                  <a:pt x="5856305" y="1825625"/>
                  <a:pt x="5815030" y="1866900"/>
                </a:cubicBezTo>
                <a:cubicBezTo>
                  <a:pt x="5773755" y="1908175"/>
                  <a:pt x="5665805" y="1952625"/>
                  <a:pt x="5605480" y="1962150"/>
                </a:cubicBezTo>
                <a:cubicBezTo>
                  <a:pt x="5545155" y="1971675"/>
                  <a:pt x="5481655" y="1908175"/>
                  <a:pt x="5453080" y="1924050"/>
                </a:cubicBezTo>
                <a:cubicBezTo>
                  <a:pt x="5424505" y="1939925"/>
                  <a:pt x="5462605" y="2022475"/>
                  <a:pt x="5434030" y="2057400"/>
                </a:cubicBezTo>
                <a:cubicBezTo>
                  <a:pt x="5405455" y="2092325"/>
                  <a:pt x="5335605" y="2111375"/>
                  <a:pt x="5281630" y="2133600"/>
                </a:cubicBezTo>
                <a:cubicBezTo>
                  <a:pt x="5227655" y="2155825"/>
                  <a:pt x="5116530" y="2139950"/>
                  <a:pt x="5110180" y="2190750"/>
                </a:cubicBezTo>
                <a:cubicBezTo>
                  <a:pt x="5103830" y="2241550"/>
                  <a:pt x="5205430" y="2381250"/>
                  <a:pt x="5243530" y="2438400"/>
                </a:cubicBezTo>
                <a:cubicBezTo>
                  <a:pt x="5281630" y="2495550"/>
                  <a:pt x="5297505" y="2479675"/>
                  <a:pt x="5338780" y="2533650"/>
                </a:cubicBezTo>
                <a:cubicBezTo>
                  <a:pt x="5380055" y="2587625"/>
                  <a:pt x="5437205" y="2689225"/>
                  <a:pt x="5491180" y="2762250"/>
                </a:cubicBezTo>
                <a:cubicBezTo>
                  <a:pt x="5545155" y="2835275"/>
                  <a:pt x="5615005" y="2965450"/>
                  <a:pt x="5662630" y="2971800"/>
                </a:cubicBezTo>
                <a:cubicBezTo>
                  <a:pt x="5710255" y="2978150"/>
                  <a:pt x="5770580" y="2768600"/>
                  <a:pt x="5776930" y="2800350"/>
                </a:cubicBezTo>
                <a:cubicBezTo>
                  <a:pt x="5783280" y="2832100"/>
                  <a:pt x="5735655" y="3048000"/>
                  <a:pt x="5700730" y="3162300"/>
                </a:cubicBezTo>
                <a:cubicBezTo>
                  <a:pt x="5665805" y="3276600"/>
                  <a:pt x="5592780" y="3403600"/>
                  <a:pt x="5567380" y="3486150"/>
                </a:cubicBezTo>
                <a:cubicBezTo>
                  <a:pt x="5541980" y="3568700"/>
                  <a:pt x="5573730" y="3578225"/>
                  <a:pt x="5548330" y="3657600"/>
                </a:cubicBezTo>
                <a:cubicBezTo>
                  <a:pt x="5522930" y="3736975"/>
                  <a:pt x="5427680" y="3816350"/>
                  <a:pt x="5414980" y="3962400"/>
                </a:cubicBezTo>
                <a:cubicBezTo>
                  <a:pt x="5402280" y="4108450"/>
                  <a:pt x="5456255" y="4359275"/>
                  <a:pt x="5472130" y="4533900"/>
                </a:cubicBezTo>
                <a:cubicBezTo>
                  <a:pt x="5488005" y="4708525"/>
                  <a:pt x="5503880" y="4914900"/>
                  <a:pt x="5510230" y="5010150"/>
                </a:cubicBezTo>
                <a:cubicBezTo>
                  <a:pt x="5516580" y="5105400"/>
                  <a:pt x="5548330" y="5073650"/>
                  <a:pt x="5510230" y="5105400"/>
                </a:cubicBezTo>
                <a:cubicBezTo>
                  <a:pt x="5472130" y="5137150"/>
                  <a:pt x="5348305" y="5213350"/>
                  <a:pt x="5281630" y="5200650"/>
                </a:cubicBezTo>
                <a:cubicBezTo>
                  <a:pt x="5214955" y="5187950"/>
                  <a:pt x="5170505" y="5048250"/>
                  <a:pt x="5110180" y="5029200"/>
                </a:cubicBezTo>
                <a:cubicBezTo>
                  <a:pt x="5049855" y="5010150"/>
                  <a:pt x="4983180" y="5111750"/>
                  <a:pt x="4919680" y="5086350"/>
                </a:cubicBezTo>
                <a:cubicBezTo>
                  <a:pt x="4856180" y="5060950"/>
                  <a:pt x="4767280" y="4949825"/>
                  <a:pt x="4729180" y="4876800"/>
                </a:cubicBezTo>
                <a:cubicBezTo>
                  <a:pt x="4691080" y="4803775"/>
                  <a:pt x="4665680" y="4711700"/>
                  <a:pt x="4691080" y="4648200"/>
                </a:cubicBezTo>
                <a:cubicBezTo>
                  <a:pt x="4716480" y="4584700"/>
                  <a:pt x="4865705" y="4543425"/>
                  <a:pt x="4881580" y="4495800"/>
                </a:cubicBezTo>
                <a:cubicBezTo>
                  <a:pt x="4897455" y="4448175"/>
                  <a:pt x="4827605" y="4356100"/>
                  <a:pt x="4786330" y="4362450"/>
                </a:cubicBezTo>
                <a:cubicBezTo>
                  <a:pt x="4745055" y="4368800"/>
                  <a:pt x="4684730" y="4524375"/>
                  <a:pt x="4633930" y="4533900"/>
                </a:cubicBezTo>
                <a:cubicBezTo>
                  <a:pt x="4583130" y="4543425"/>
                  <a:pt x="4560905" y="4451350"/>
                  <a:pt x="4481530" y="4419600"/>
                </a:cubicBezTo>
                <a:cubicBezTo>
                  <a:pt x="4402155" y="4387850"/>
                  <a:pt x="4243405" y="4359275"/>
                  <a:pt x="4157680" y="4343400"/>
                </a:cubicBezTo>
                <a:cubicBezTo>
                  <a:pt x="4071955" y="4327525"/>
                  <a:pt x="4024330" y="4359275"/>
                  <a:pt x="3967180" y="4324350"/>
                </a:cubicBezTo>
                <a:cubicBezTo>
                  <a:pt x="3910030" y="4289425"/>
                  <a:pt x="3868755" y="4178300"/>
                  <a:pt x="3814780" y="4133850"/>
                </a:cubicBezTo>
                <a:cubicBezTo>
                  <a:pt x="3760805" y="4089400"/>
                  <a:pt x="3706830" y="4041775"/>
                  <a:pt x="3643330" y="4057650"/>
                </a:cubicBezTo>
                <a:cubicBezTo>
                  <a:pt x="3579830" y="4073525"/>
                  <a:pt x="3433780" y="4229100"/>
                  <a:pt x="3433780" y="4229100"/>
                </a:cubicBezTo>
                <a:cubicBezTo>
                  <a:pt x="3363930" y="4286250"/>
                  <a:pt x="3262330" y="4406900"/>
                  <a:pt x="3224230" y="4400550"/>
                </a:cubicBezTo>
                <a:cubicBezTo>
                  <a:pt x="3186130" y="4394200"/>
                  <a:pt x="3268680" y="4229100"/>
                  <a:pt x="3205180" y="4191000"/>
                </a:cubicBezTo>
                <a:cubicBezTo>
                  <a:pt x="3141680" y="4152900"/>
                  <a:pt x="2871805" y="4235450"/>
                  <a:pt x="2843230" y="4171950"/>
                </a:cubicBezTo>
                <a:cubicBezTo>
                  <a:pt x="2814655" y="4108450"/>
                  <a:pt x="3043255" y="3860800"/>
                  <a:pt x="3033730" y="3810000"/>
                </a:cubicBezTo>
                <a:cubicBezTo>
                  <a:pt x="3024205" y="3759200"/>
                  <a:pt x="2868630" y="3879850"/>
                  <a:pt x="2786080" y="3867150"/>
                </a:cubicBezTo>
                <a:cubicBezTo>
                  <a:pt x="2703530" y="3854450"/>
                  <a:pt x="2601930" y="3778250"/>
                  <a:pt x="2538430" y="3733800"/>
                </a:cubicBezTo>
                <a:cubicBezTo>
                  <a:pt x="2474930" y="3689350"/>
                  <a:pt x="2443180" y="3584575"/>
                  <a:pt x="2405080" y="3600450"/>
                </a:cubicBezTo>
                <a:cubicBezTo>
                  <a:pt x="2366980" y="3616325"/>
                  <a:pt x="2341580" y="3825875"/>
                  <a:pt x="2309830" y="3829050"/>
                </a:cubicBezTo>
                <a:cubicBezTo>
                  <a:pt x="2278080" y="3832225"/>
                  <a:pt x="2214580" y="3619500"/>
                  <a:pt x="2214580" y="3619500"/>
                </a:cubicBezTo>
                <a:cubicBezTo>
                  <a:pt x="2176480" y="3571875"/>
                  <a:pt x="2138380" y="3552825"/>
                  <a:pt x="2081230" y="3543300"/>
                </a:cubicBezTo>
                <a:cubicBezTo>
                  <a:pt x="2024080" y="3533775"/>
                  <a:pt x="1951055" y="3502025"/>
                  <a:pt x="1871680" y="3562350"/>
                </a:cubicBezTo>
                <a:cubicBezTo>
                  <a:pt x="1792305" y="3622675"/>
                  <a:pt x="1652605" y="3803650"/>
                  <a:pt x="1604980" y="3905250"/>
                </a:cubicBezTo>
                <a:cubicBezTo>
                  <a:pt x="1557355" y="4006850"/>
                  <a:pt x="1595455" y="4102100"/>
                  <a:pt x="1585930" y="4171950"/>
                </a:cubicBezTo>
                <a:cubicBezTo>
                  <a:pt x="1576405" y="4241800"/>
                  <a:pt x="1604980" y="4302125"/>
                  <a:pt x="1547830" y="4324350"/>
                </a:cubicBezTo>
                <a:cubicBezTo>
                  <a:pt x="1490680" y="4346575"/>
                  <a:pt x="1312880" y="4314825"/>
                  <a:pt x="1243030" y="4305300"/>
                </a:cubicBezTo>
                <a:cubicBezTo>
                  <a:pt x="1173180" y="4295775"/>
                  <a:pt x="1182705" y="4254500"/>
                  <a:pt x="1128730" y="4267200"/>
                </a:cubicBezTo>
                <a:cubicBezTo>
                  <a:pt x="1074755" y="4279900"/>
                  <a:pt x="979505" y="4400550"/>
                  <a:pt x="919180" y="4381500"/>
                </a:cubicBezTo>
                <a:cubicBezTo>
                  <a:pt x="858855" y="4362450"/>
                  <a:pt x="827105" y="4222750"/>
                  <a:pt x="766780" y="4152900"/>
                </a:cubicBezTo>
                <a:cubicBezTo>
                  <a:pt x="706455" y="4083050"/>
                  <a:pt x="611205" y="3994150"/>
                  <a:pt x="557230" y="3962400"/>
                </a:cubicBezTo>
                <a:cubicBezTo>
                  <a:pt x="503255" y="3930650"/>
                  <a:pt x="452455" y="3937000"/>
                  <a:pt x="442930" y="3962400"/>
                </a:cubicBezTo>
              </a:path>
            </a:pathLst>
          </a:custGeom>
          <a:noFill/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2" name="Группа 21">
            <a:extLst>
              <a:ext uri="{FF2B5EF4-FFF2-40B4-BE49-F238E27FC236}">
                <a16:creationId xmlns="" xmlns:a16="http://schemas.microsoft.com/office/drawing/2014/main" id="{0AA86739-A762-4C66-BC5B-E7A7CA19FA42}"/>
              </a:ext>
            </a:extLst>
          </p:cNvPr>
          <p:cNvGrpSpPr/>
          <p:nvPr/>
        </p:nvGrpSpPr>
        <p:grpSpPr>
          <a:xfrm>
            <a:off x="15937008" y="7613733"/>
            <a:ext cx="5840610" cy="1446550"/>
            <a:chOff x="4262499" y="1459804"/>
            <a:chExt cx="5840610" cy="1446550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="" xmlns:a16="http://schemas.microsoft.com/office/drawing/2014/main" id="{96294451-EE40-4B68-B5ED-86D38581AC7E}"/>
                </a:ext>
              </a:extLst>
            </p:cNvPr>
            <p:cNvSpPr/>
            <p:nvPr/>
          </p:nvSpPr>
          <p:spPr>
            <a:xfrm>
              <a:off x="4262499" y="1459804"/>
              <a:ext cx="1433406" cy="1446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8800" b="1" dirty="0">
                  <a:solidFill>
                    <a:srgbClr val="00A33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23</a:t>
              </a:r>
              <a:r>
                <a:rPr lang="ru-RU" sz="3600" dirty="0">
                  <a:solidFill>
                    <a:srgbClr val="00A33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ru-RU" sz="3600" dirty="0">
                <a:solidFill>
                  <a:srgbClr val="00A33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="" xmlns:a16="http://schemas.microsoft.com/office/drawing/2014/main" id="{0C03442E-B9BD-47D6-8D34-47017477C5CB}"/>
                </a:ext>
              </a:extLst>
            </p:cNvPr>
            <p:cNvSpPr/>
            <p:nvPr/>
          </p:nvSpPr>
          <p:spPr>
            <a:xfrm>
              <a:off x="5571023" y="1799989"/>
              <a:ext cx="4532086" cy="9959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3500"/>
                </a:lnSpc>
              </a:pPr>
              <a:r>
                <a:rPr lang="ru-RU" sz="3600" b="1" dirty="0">
                  <a:solidFill>
                    <a:srgbClr val="22862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Муниципальных района</a:t>
              </a:r>
              <a:endParaRPr lang="ru-RU" sz="3600" b="1" dirty="0">
                <a:solidFill>
                  <a:srgbClr val="22862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="" xmlns:a16="http://schemas.microsoft.com/office/drawing/2014/main" id="{06211750-3745-472E-B329-FB1250896C47}"/>
              </a:ext>
            </a:extLst>
          </p:cNvPr>
          <p:cNvGrpSpPr/>
          <p:nvPr/>
        </p:nvGrpSpPr>
        <p:grpSpPr>
          <a:xfrm>
            <a:off x="15872629" y="8986184"/>
            <a:ext cx="8976492" cy="1446550"/>
            <a:chOff x="4182245" y="1437799"/>
            <a:chExt cx="8976492" cy="1446550"/>
          </a:xfrm>
        </p:grpSpPr>
        <p:sp>
          <p:nvSpPr>
            <p:cNvPr id="26" name="Прямоугольник 25">
              <a:extLst>
                <a:ext uri="{FF2B5EF4-FFF2-40B4-BE49-F238E27FC236}">
                  <a16:creationId xmlns="" xmlns:a16="http://schemas.microsoft.com/office/drawing/2014/main" id="{83BD937C-F241-4160-B011-03E142F04F1F}"/>
                </a:ext>
              </a:extLst>
            </p:cNvPr>
            <p:cNvSpPr/>
            <p:nvPr/>
          </p:nvSpPr>
          <p:spPr>
            <a:xfrm>
              <a:off x="4182245" y="1437799"/>
              <a:ext cx="4568879" cy="1446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8800" b="1" dirty="0">
                  <a:solidFill>
                    <a:srgbClr val="00A33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52,6 тыс.</a:t>
              </a:r>
              <a:r>
                <a:rPr lang="ru-RU" sz="3600" dirty="0">
                  <a:solidFill>
                    <a:srgbClr val="00A33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ru-RU" sz="3600" dirty="0">
                <a:solidFill>
                  <a:srgbClr val="00A33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="" xmlns:a16="http://schemas.microsoft.com/office/drawing/2014/main" id="{D7E66967-97A6-4C8E-A511-747F6511D106}"/>
                </a:ext>
              </a:extLst>
            </p:cNvPr>
            <p:cNvSpPr/>
            <p:nvPr/>
          </p:nvSpPr>
          <p:spPr>
            <a:xfrm>
              <a:off x="8626651" y="1732099"/>
              <a:ext cx="4532086" cy="9959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ts val="3500"/>
                </a:lnSpc>
              </a:pPr>
              <a:r>
                <a:rPr lang="ru-RU" sz="3600" b="1" dirty="0">
                  <a:solidFill>
                    <a:srgbClr val="22862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Юридических</a:t>
              </a:r>
              <a:br>
                <a:rPr lang="ru-RU" sz="3600" b="1" dirty="0">
                  <a:solidFill>
                    <a:srgbClr val="22862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ru-RU" sz="3600" b="1" dirty="0">
                  <a:solidFill>
                    <a:srgbClr val="22862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лиц</a:t>
              </a: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="" xmlns:a16="http://schemas.microsoft.com/office/drawing/2014/main" id="{4849C115-09E1-4FE5-BA14-36B30EEB3403}"/>
              </a:ext>
            </a:extLst>
          </p:cNvPr>
          <p:cNvGrpSpPr/>
          <p:nvPr/>
        </p:nvGrpSpPr>
        <p:grpSpPr>
          <a:xfrm>
            <a:off x="16004074" y="10456612"/>
            <a:ext cx="9794639" cy="1446550"/>
            <a:chOff x="4313690" y="1416936"/>
            <a:chExt cx="9794639" cy="1446550"/>
          </a:xfrm>
        </p:grpSpPr>
        <p:sp>
          <p:nvSpPr>
            <p:cNvPr id="29" name="Прямоугольник 28">
              <a:extLst>
                <a:ext uri="{FF2B5EF4-FFF2-40B4-BE49-F238E27FC236}">
                  <a16:creationId xmlns="" xmlns:a16="http://schemas.microsoft.com/office/drawing/2014/main" id="{8DA19FA2-A93E-4633-AE0F-79CE38FF719A}"/>
                </a:ext>
              </a:extLst>
            </p:cNvPr>
            <p:cNvSpPr/>
            <p:nvPr/>
          </p:nvSpPr>
          <p:spPr>
            <a:xfrm>
              <a:off x="4313690" y="1416936"/>
              <a:ext cx="5137945" cy="1446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8800" b="1" dirty="0">
                  <a:solidFill>
                    <a:srgbClr val="00A33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1,923 млн</a:t>
              </a:r>
              <a:r>
                <a:rPr lang="ru-RU" sz="3600" dirty="0">
                  <a:solidFill>
                    <a:srgbClr val="00A33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ru-RU" sz="3600" dirty="0">
                <a:solidFill>
                  <a:srgbClr val="00A33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="" xmlns:a16="http://schemas.microsoft.com/office/drawing/2014/main" id="{2D1B0C5D-AF55-476F-A9CC-A3676F848759}"/>
                </a:ext>
              </a:extLst>
            </p:cNvPr>
            <p:cNvSpPr/>
            <p:nvPr/>
          </p:nvSpPr>
          <p:spPr>
            <a:xfrm>
              <a:off x="9576243" y="2005667"/>
              <a:ext cx="4532086" cy="547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ts val="3500"/>
                </a:lnSpc>
              </a:pPr>
              <a:r>
                <a:rPr lang="ru-RU" sz="3600" b="1" dirty="0">
                  <a:solidFill>
                    <a:srgbClr val="22862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Человек </a:t>
              </a:r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="" xmlns:a16="http://schemas.microsoft.com/office/drawing/2014/main" id="{0466A882-AC90-4D83-9D43-1E0CD0191EAF}"/>
              </a:ext>
            </a:extLst>
          </p:cNvPr>
          <p:cNvGrpSpPr/>
          <p:nvPr/>
        </p:nvGrpSpPr>
        <p:grpSpPr>
          <a:xfrm>
            <a:off x="16736500" y="3148803"/>
            <a:ext cx="8811038" cy="2592315"/>
            <a:chOff x="2314414" y="4870241"/>
            <a:chExt cx="8811038" cy="2592315"/>
          </a:xfrm>
        </p:grpSpPr>
        <p:grpSp>
          <p:nvGrpSpPr>
            <p:cNvPr id="32" name="Группа 31">
              <a:extLst>
                <a:ext uri="{FF2B5EF4-FFF2-40B4-BE49-F238E27FC236}">
                  <a16:creationId xmlns="" xmlns:a16="http://schemas.microsoft.com/office/drawing/2014/main" id="{E23E69FB-1DB6-4AD8-8B52-61C9A102FD8D}"/>
                </a:ext>
              </a:extLst>
            </p:cNvPr>
            <p:cNvGrpSpPr/>
            <p:nvPr/>
          </p:nvGrpSpPr>
          <p:grpSpPr>
            <a:xfrm>
              <a:off x="2314414" y="4955372"/>
              <a:ext cx="8811038" cy="2507184"/>
              <a:chOff x="4361493" y="1350941"/>
              <a:chExt cx="8811038" cy="2507184"/>
            </a:xfrm>
          </p:grpSpPr>
          <p:sp>
            <p:nvSpPr>
              <p:cNvPr id="35" name="Прямоугольник 34">
                <a:extLst>
                  <a:ext uri="{FF2B5EF4-FFF2-40B4-BE49-F238E27FC236}">
                    <a16:creationId xmlns="" xmlns:a16="http://schemas.microsoft.com/office/drawing/2014/main" id="{045F61DB-6B5C-4D44-B4E3-62E15C5F843B}"/>
                  </a:ext>
                </a:extLst>
              </p:cNvPr>
              <p:cNvSpPr/>
              <p:nvPr/>
            </p:nvSpPr>
            <p:spPr>
              <a:xfrm>
                <a:off x="4361493" y="1350941"/>
                <a:ext cx="1901483" cy="14465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8800" b="1" dirty="0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7</a:t>
                </a:r>
                <a:r>
                  <a:rPr lang="ru-RU" sz="8800" b="1" dirty="0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6</a:t>
                </a:r>
                <a:r>
                  <a:rPr lang="en-US" sz="8800" b="1" dirty="0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0</a:t>
                </a:r>
                <a:endParaRPr lang="ru-RU" sz="360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6" name="Прямоугольник 35">
                <a:extLst>
                  <a:ext uri="{FF2B5EF4-FFF2-40B4-BE49-F238E27FC236}">
                    <a16:creationId xmlns="" xmlns:a16="http://schemas.microsoft.com/office/drawing/2014/main" id="{A9904533-8C46-4EAF-B3BE-8C537765FDAA}"/>
                  </a:ext>
                </a:extLst>
              </p:cNvPr>
              <p:cNvSpPr/>
              <p:nvPr/>
            </p:nvSpPr>
            <p:spPr>
              <a:xfrm>
                <a:off x="5570176" y="2862147"/>
                <a:ext cx="7602355" cy="9959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lnSpc>
                    <a:spcPts val="3500"/>
                  </a:lnSpc>
                </a:pPr>
                <a:r>
                  <a:rPr lang="ru-RU" sz="3600" b="1" dirty="0">
                    <a:solidFill>
                      <a:schemeClr val="bg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ТКО</a:t>
                </a:r>
                <a:br>
                  <a:rPr lang="ru-RU" sz="3600" b="1" dirty="0">
                    <a:solidFill>
                      <a:schemeClr val="bg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ru-RU" sz="3600" b="1" dirty="0">
                    <a:solidFill>
                      <a:schemeClr val="bg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вывезено в 2020 году</a:t>
                </a:r>
                <a:endParaRPr lang="ru-RU" sz="3600" b="1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3" name="Прямоугольник 32">
              <a:extLst>
                <a:ext uri="{FF2B5EF4-FFF2-40B4-BE49-F238E27FC236}">
                  <a16:creationId xmlns="" xmlns:a16="http://schemas.microsoft.com/office/drawing/2014/main" id="{AC0D63ED-489E-402F-878B-A8D8C39D28D2}"/>
                </a:ext>
              </a:extLst>
            </p:cNvPr>
            <p:cNvSpPr/>
            <p:nvPr/>
          </p:nvSpPr>
          <p:spPr>
            <a:xfrm>
              <a:off x="4460161" y="5664746"/>
              <a:ext cx="4707557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8800" b="1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тонн</a:t>
              </a:r>
              <a:r>
                <a:rPr lang="ru-RU" sz="900" dirty="0">
                  <a:solidFill>
                    <a:schemeClr val="bg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ru-RU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Прямоугольник 33">
              <a:extLst>
                <a:ext uri="{FF2B5EF4-FFF2-40B4-BE49-F238E27FC236}">
                  <a16:creationId xmlns="" xmlns:a16="http://schemas.microsoft.com/office/drawing/2014/main" id="{7A66100D-D3AE-43FD-ADA7-793D3BE4B2B7}"/>
                </a:ext>
              </a:extLst>
            </p:cNvPr>
            <p:cNvSpPr/>
            <p:nvPr/>
          </p:nvSpPr>
          <p:spPr>
            <a:xfrm>
              <a:off x="4423670" y="4870241"/>
              <a:ext cx="2300434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8800" b="1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тыс.</a:t>
              </a:r>
              <a:endParaRPr lang="ru-RU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7" name="Рисунок 3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7627" y="-1595734"/>
            <a:ext cx="9399874" cy="664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673911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Блок-схема: узел 46"/>
          <p:cNvSpPr/>
          <p:nvPr/>
        </p:nvSpPr>
        <p:spPr>
          <a:xfrm>
            <a:off x="1274782" y="906302"/>
            <a:ext cx="786384" cy="759149"/>
          </a:xfrm>
          <a:prstGeom prst="flowChartConnector">
            <a:avLst/>
          </a:prstGeom>
          <a:solidFill>
            <a:srgbClr val="FF0000"/>
          </a:solidFill>
          <a:ln w="3175" cap="flat">
            <a:solidFill>
              <a:schemeClr val="bg2">
                <a:lumMod val="90000"/>
                <a:lumOff val="10000"/>
              </a:schemeClr>
            </a:solidFill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67095" y="874299"/>
            <a:ext cx="8035854" cy="90794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8100" tIns="38100" rIns="38100" bIns="38100" numCol="1" spcCol="38100" rtlCol="0" anchor="ctr">
            <a:spAutoFit/>
          </a:bodyPr>
          <a:lstStyle/>
          <a:p>
            <a:r>
              <a:rPr lang="ru-RU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Работа с общественностью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="" xmlns:a16="http://schemas.microsoft.com/office/drawing/2014/main" id="{0AA86739-A762-4C66-BC5B-E7A7CA19FA42}"/>
              </a:ext>
            </a:extLst>
          </p:cNvPr>
          <p:cNvGrpSpPr/>
          <p:nvPr/>
        </p:nvGrpSpPr>
        <p:grpSpPr>
          <a:xfrm>
            <a:off x="15684796" y="3264572"/>
            <a:ext cx="6967254" cy="1446550"/>
            <a:chOff x="3856292" y="1576562"/>
            <a:chExt cx="6967254" cy="1446550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="" xmlns:a16="http://schemas.microsoft.com/office/drawing/2014/main" id="{96294451-EE40-4B68-B5ED-86D38581AC7E}"/>
                </a:ext>
              </a:extLst>
            </p:cNvPr>
            <p:cNvSpPr/>
            <p:nvPr/>
          </p:nvSpPr>
          <p:spPr>
            <a:xfrm>
              <a:off x="3856292" y="1576562"/>
              <a:ext cx="2568332" cy="1446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800" b="1" dirty="0">
                  <a:solidFill>
                    <a:srgbClr val="00A33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&gt;</a:t>
              </a:r>
              <a:r>
                <a:rPr lang="ru-RU" sz="8800" b="1" dirty="0">
                  <a:solidFill>
                    <a:srgbClr val="00A33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  <a:r>
                <a:rPr lang="en-US" sz="8800" b="1" dirty="0">
                  <a:solidFill>
                    <a:srgbClr val="00A33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00</a:t>
              </a:r>
              <a:r>
                <a:rPr lang="ru-RU" sz="3600" dirty="0">
                  <a:solidFill>
                    <a:srgbClr val="00A33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ru-RU" sz="3600" dirty="0">
                <a:solidFill>
                  <a:srgbClr val="00A33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="" xmlns:a16="http://schemas.microsoft.com/office/drawing/2014/main" id="{0C03442E-B9BD-47D6-8D34-47017477C5CB}"/>
                </a:ext>
              </a:extLst>
            </p:cNvPr>
            <p:cNvSpPr/>
            <p:nvPr/>
          </p:nvSpPr>
          <p:spPr>
            <a:xfrm>
              <a:off x="6291460" y="1845525"/>
              <a:ext cx="4532086" cy="9900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3500"/>
                </a:lnSpc>
              </a:pPr>
              <a:r>
                <a:rPr lang="ru-RU" sz="3600" b="1" dirty="0">
                  <a:solidFill>
                    <a:srgbClr val="22862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публикаций</a:t>
              </a:r>
            </a:p>
            <a:p>
              <a:pPr>
                <a:lnSpc>
                  <a:spcPts val="3500"/>
                </a:lnSpc>
              </a:pPr>
              <a:r>
                <a:rPr lang="ru-RU" sz="3600" b="1" dirty="0">
                  <a:solidFill>
                    <a:srgbClr val="22862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в СМИ в 2020 году</a:t>
              </a:r>
            </a:p>
          </p:txBody>
        </p:sp>
      </p:grpSp>
      <p:cxnSp>
        <p:nvCxnSpPr>
          <p:cNvPr id="20" name="Прямая соединительная линия 19"/>
          <p:cNvCxnSpPr/>
          <p:nvPr/>
        </p:nvCxnSpPr>
        <p:spPr>
          <a:xfrm>
            <a:off x="15666132" y="3352867"/>
            <a:ext cx="18662" cy="1660849"/>
          </a:xfrm>
          <a:prstGeom prst="line">
            <a:avLst/>
          </a:prstGeom>
          <a:noFill/>
          <a:ln w="79375" cap="flat">
            <a:solidFill>
              <a:srgbClr val="00A33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15684797" y="5013716"/>
            <a:ext cx="7497932" cy="0"/>
          </a:xfrm>
          <a:prstGeom prst="line">
            <a:avLst/>
          </a:prstGeom>
          <a:noFill/>
          <a:ln w="79375" cap="flat">
            <a:solidFill>
              <a:srgbClr val="00A33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2" name="Рисунок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764" y="2640582"/>
            <a:ext cx="4741829" cy="51901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070" y="8524257"/>
            <a:ext cx="5325218" cy="35819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016" y="8581415"/>
            <a:ext cx="5220429" cy="3524742"/>
          </a:xfrm>
          <a:prstGeom prst="rect">
            <a:avLst/>
          </a:prstGeom>
        </p:spPr>
      </p:pic>
      <p:grpSp>
        <p:nvGrpSpPr>
          <p:cNvPr id="26" name="Группа 25">
            <a:extLst>
              <a:ext uri="{FF2B5EF4-FFF2-40B4-BE49-F238E27FC236}">
                <a16:creationId xmlns="" xmlns:a16="http://schemas.microsoft.com/office/drawing/2014/main" id="{0AA86739-A762-4C66-BC5B-E7A7CA19FA42}"/>
              </a:ext>
            </a:extLst>
          </p:cNvPr>
          <p:cNvGrpSpPr/>
          <p:nvPr/>
        </p:nvGrpSpPr>
        <p:grpSpPr>
          <a:xfrm>
            <a:off x="18202982" y="9719030"/>
            <a:ext cx="5410056" cy="2336537"/>
            <a:chOff x="4814913" y="1034232"/>
            <a:chExt cx="3655878" cy="2336537"/>
          </a:xfrm>
        </p:grpSpPr>
        <p:sp>
          <p:nvSpPr>
            <p:cNvPr id="27" name="Прямоугольник 26">
              <a:extLst>
                <a:ext uri="{FF2B5EF4-FFF2-40B4-BE49-F238E27FC236}">
                  <a16:creationId xmlns="" xmlns:a16="http://schemas.microsoft.com/office/drawing/2014/main" id="{96294451-EE40-4B68-B5ED-86D38581AC7E}"/>
                </a:ext>
              </a:extLst>
            </p:cNvPr>
            <p:cNvSpPr/>
            <p:nvPr/>
          </p:nvSpPr>
          <p:spPr>
            <a:xfrm>
              <a:off x="5048092" y="1576562"/>
              <a:ext cx="18473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ru-RU" sz="3600" dirty="0">
                <a:solidFill>
                  <a:srgbClr val="00A33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="" xmlns:a16="http://schemas.microsoft.com/office/drawing/2014/main" id="{0C03442E-B9BD-47D6-8D34-47017477C5CB}"/>
                </a:ext>
              </a:extLst>
            </p:cNvPr>
            <p:cNvSpPr/>
            <p:nvPr/>
          </p:nvSpPr>
          <p:spPr>
            <a:xfrm>
              <a:off x="4814913" y="1034232"/>
              <a:ext cx="3655878" cy="23365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ts val="3500"/>
                </a:lnSpc>
              </a:pPr>
              <a:r>
                <a:rPr lang="ru-RU" sz="3600" b="1" dirty="0">
                  <a:solidFill>
                    <a:srgbClr val="22862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тыс. обращений обработано специалистами «Гринты» за все время работы</a:t>
              </a:r>
            </a:p>
          </p:txBody>
        </p:sp>
      </p:grpSp>
      <p:cxnSp>
        <p:nvCxnSpPr>
          <p:cNvPr id="29" name="Прямая соединительная линия 28"/>
          <p:cNvCxnSpPr/>
          <p:nvPr/>
        </p:nvCxnSpPr>
        <p:spPr>
          <a:xfrm flipH="1">
            <a:off x="15768384" y="9803148"/>
            <a:ext cx="388" cy="2062685"/>
          </a:xfrm>
          <a:prstGeom prst="line">
            <a:avLst/>
          </a:prstGeom>
          <a:noFill/>
          <a:ln w="79375" cap="flat">
            <a:solidFill>
              <a:srgbClr val="00A33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Прямая соединительная линия 29"/>
          <p:cNvCxnSpPr/>
          <p:nvPr/>
        </p:nvCxnSpPr>
        <p:spPr>
          <a:xfrm flipH="1">
            <a:off x="15768388" y="11865833"/>
            <a:ext cx="8006012" cy="0"/>
          </a:xfrm>
          <a:prstGeom prst="line">
            <a:avLst/>
          </a:prstGeom>
          <a:noFill/>
          <a:ln w="79375" cap="flat">
            <a:solidFill>
              <a:srgbClr val="00A33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" b="-2316"/>
          <a:stretch/>
        </p:blipFill>
        <p:spPr>
          <a:xfrm>
            <a:off x="7412795" y="2640582"/>
            <a:ext cx="5214650" cy="67208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1" name="Прямоугольник 30">
            <a:extLst>
              <a:ext uri="{FF2B5EF4-FFF2-40B4-BE49-F238E27FC236}">
                <a16:creationId xmlns="" xmlns:a16="http://schemas.microsoft.com/office/drawing/2014/main" id="{96294451-EE40-4B68-B5ED-86D38581AC7E}"/>
              </a:ext>
            </a:extLst>
          </p:cNvPr>
          <p:cNvSpPr/>
          <p:nvPr/>
        </p:nvSpPr>
        <p:spPr>
          <a:xfrm>
            <a:off x="16034943" y="9803148"/>
            <a:ext cx="190148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800" b="1" dirty="0">
                <a:solidFill>
                  <a:srgbClr val="00A3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635</a:t>
            </a:r>
            <a:endParaRPr lang="ru-RU" sz="3600" dirty="0">
              <a:solidFill>
                <a:srgbClr val="00A3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2" name="Группа 31">
            <a:extLst>
              <a:ext uri="{FF2B5EF4-FFF2-40B4-BE49-F238E27FC236}">
                <a16:creationId xmlns="" xmlns:a16="http://schemas.microsoft.com/office/drawing/2014/main" id="{0AA86739-A762-4C66-BC5B-E7A7CA19FA42}"/>
              </a:ext>
            </a:extLst>
          </p:cNvPr>
          <p:cNvGrpSpPr/>
          <p:nvPr/>
        </p:nvGrpSpPr>
        <p:grpSpPr>
          <a:xfrm>
            <a:off x="15768772" y="6455936"/>
            <a:ext cx="7178230" cy="1599955"/>
            <a:chOff x="3908391" y="1576562"/>
            <a:chExt cx="7178230" cy="1599955"/>
          </a:xfrm>
        </p:grpSpPr>
        <p:sp>
          <p:nvSpPr>
            <p:cNvPr id="33" name="Прямоугольник 32">
              <a:extLst>
                <a:ext uri="{FF2B5EF4-FFF2-40B4-BE49-F238E27FC236}">
                  <a16:creationId xmlns="" xmlns:a16="http://schemas.microsoft.com/office/drawing/2014/main" id="{96294451-EE40-4B68-B5ED-86D38581AC7E}"/>
                </a:ext>
              </a:extLst>
            </p:cNvPr>
            <p:cNvSpPr/>
            <p:nvPr/>
          </p:nvSpPr>
          <p:spPr>
            <a:xfrm>
              <a:off x="3908391" y="1576562"/>
              <a:ext cx="2464136" cy="1446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800" b="1" dirty="0">
                  <a:solidFill>
                    <a:srgbClr val="00A33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&gt;</a:t>
              </a:r>
              <a:r>
                <a:rPr lang="ru-RU" sz="8800" b="1" dirty="0">
                  <a:solidFill>
                    <a:srgbClr val="00A33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620</a:t>
              </a:r>
              <a:endParaRPr lang="ru-RU" sz="3600" dirty="0">
                <a:solidFill>
                  <a:srgbClr val="00A33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Прямоугольник 33">
              <a:extLst>
                <a:ext uri="{FF2B5EF4-FFF2-40B4-BE49-F238E27FC236}">
                  <a16:creationId xmlns="" xmlns:a16="http://schemas.microsoft.com/office/drawing/2014/main" id="{0C03442E-B9BD-47D6-8D34-47017477C5CB}"/>
                </a:ext>
              </a:extLst>
            </p:cNvPr>
            <p:cNvSpPr/>
            <p:nvPr/>
          </p:nvSpPr>
          <p:spPr>
            <a:xfrm>
              <a:off x="6342601" y="1737662"/>
              <a:ext cx="4744020" cy="14388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ts val="3500"/>
                </a:lnSpc>
              </a:pPr>
              <a:r>
                <a:rPr lang="ru-RU" sz="3600" b="1" dirty="0">
                  <a:solidFill>
                    <a:srgbClr val="22862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публикаций</a:t>
              </a:r>
            </a:p>
            <a:p>
              <a:pPr algn="l">
                <a:lnSpc>
                  <a:spcPts val="3500"/>
                </a:lnSpc>
              </a:pPr>
              <a:r>
                <a:rPr lang="ru-RU" sz="3600" b="1" dirty="0">
                  <a:solidFill>
                    <a:srgbClr val="22862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в СМИ за 7 мес. в 2021 году</a:t>
              </a:r>
            </a:p>
          </p:txBody>
        </p:sp>
      </p:grpSp>
      <p:cxnSp>
        <p:nvCxnSpPr>
          <p:cNvPr id="35" name="Прямая соединительная линия 34"/>
          <p:cNvCxnSpPr/>
          <p:nvPr/>
        </p:nvCxnSpPr>
        <p:spPr>
          <a:xfrm>
            <a:off x="15698009" y="6544231"/>
            <a:ext cx="18662" cy="1660849"/>
          </a:xfrm>
          <a:prstGeom prst="line">
            <a:avLst/>
          </a:prstGeom>
          <a:noFill/>
          <a:ln w="79375" cap="flat">
            <a:solidFill>
              <a:srgbClr val="00A33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6" name="Прямая соединительная линия 35"/>
          <p:cNvCxnSpPr/>
          <p:nvPr/>
        </p:nvCxnSpPr>
        <p:spPr>
          <a:xfrm flipH="1">
            <a:off x="15716674" y="8205080"/>
            <a:ext cx="7734997" cy="0"/>
          </a:xfrm>
          <a:prstGeom prst="line">
            <a:avLst/>
          </a:prstGeom>
          <a:noFill/>
          <a:ln w="79375" cap="flat">
            <a:solidFill>
              <a:srgbClr val="00A33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80458960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тарелка&#10;&#10;Автоматически созданное описание">
            <a:extLst>
              <a:ext uri="{FF2B5EF4-FFF2-40B4-BE49-F238E27FC236}">
                <a16:creationId xmlns="" xmlns:a16="http://schemas.microsoft.com/office/drawing/2014/main" id="{4838EFC9-711F-4CE1-8D24-D60BB7429D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92" r="416" b="17492"/>
          <a:stretch/>
        </p:blipFill>
        <p:spPr>
          <a:xfrm>
            <a:off x="-25400" y="0"/>
            <a:ext cx="24409400" cy="13716000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5EAD12D8-893F-41BB-B955-5E873EDDCBAB}"/>
              </a:ext>
            </a:extLst>
          </p:cNvPr>
          <p:cNvGrpSpPr/>
          <p:nvPr/>
        </p:nvGrpSpPr>
        <p:grpSpPr>
          <a:xfrm>
            <a:off x="6857718" y="5323180"/>
            <a:ext cx="11156457" cy="3069639"/>
            <a:chOff x="8039998" y="10290893"/>
            <a:chExt cx="8304003" cy="1156001"/>
          </a:xfrm>
        </p:grpSpPr>
        <p:sp>
          <p:nvSpPr>
            <p:cNvPr id="11" name="Shape 55"/>
            <p:cNvSpPr/>
            <p:nvPr/>
          </p:nvSpPr>
          <p:spPr>
            <a:xfrm>
              <a:off x="8039998" y="10290893"/>
              <a:ext cx="8304003" cy="1156001"/>
            </a:xfrm>
            <a:prstGeom prst="roundRect">
              <a:avLst>
                <a:gd name="adj" fmla="val 50000"/>
              </a:avLst>
            </a:prstGeom>
            <a:solidFill>
              <a:srgbClr val="87BF78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" name="Shape 54"/>
            <p:cNvSpPr/>
            <p:nvPr/>
          </p:nvSpPr>
          <p:spPr>
            <a:xfrm>
              <a:off x="9246719" y="10792558"/>
              <a:ext cx="5890588" cy="27044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 algn="l">
                <a:defRPr sz="14000" cap="all">
                  <a:solidFill>
                    <a:srgbClr val="2A3538"/>
                  </a:solidFill>
                  <a:latin typeface="+mj-lt"/>
                  <a:ea typeface="+mj-ea"/>
                  <a:cs typeface="+mj-cs"/>
                  <a:sym typeface="Bebas"/>
                </a:defRPr>
              </a:lvl1pPr>
            </a:lstStyle>
            <a:p>
              <a:pPr algn="ctr"/>
              <a:r>
                <a:rPr lang="ru-RU" sz="40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Системные проблемы отрасли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9681615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5444761" y="269355"/>
            <a:ext cx="13673615" cy="185525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8100" tIns="38100" rIns="38100" bIns="38100" numCol="1" spcCol="38100" rtlCol="0" anchor="ctr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54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Нет тарифного источника финансирования</a:t>
            </a:r>
          </a:p>
          <a:p>
            <a:pPr algn="ctr">
              <a:lnSpc>
                <a:spcPct val="107000"/>
              </a:lnSpc>
            </a:pPr>
            <a:r>
              <a:rPr lang="ru-RU" sz="54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разъяснительной работы и </a:t>
            </a:r>
            <a:r>
              <a:rPr lang="ru-RU" sz="5400" b="1" dirty="0" err="1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экопросвещения</a:t>
            </a:r>
            <a:endParaRPr lang="ru-RU" sz="5400" b="1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617" y="4778997"/>
            <a:ext cx="5998984" cy="6139204"/>
          </a:xfrm>
          <a:prstGeom prst="rect">
            <a:avLst/>
          </a:prstGeom>
        </p:spPr>
      </p:pic>
      <p:sp>
        <p:nvSpPr>
          <p:cNvPr id="16" name="Стрелка вправо 15"/>
          <p:cNvSpPr/>
          <p:nvPr/>
        </p:nvSpPr>
        <p:spPr>
          <a:xfrm>
            <a:off x="11613288" y="7534834"/>
            <a:ext cx="1828800" cy="627530"/>
          </a:xfrm>
          <a:prstGeom prst="rightArrow">
            <a:avLst/>
          </a:prstGeom>
          <a:blipFill rotWithShape="1">
            <a:blip r:embed="rId4"/>
            <a:srcRect/>
            <a:tile tx="0" ty="0" sx="100000" sy="100000" flip="none" algn="tl"/>
          </a:blip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6775" y="5562904"/>
            <a:ext cx="4876190" cy="48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577908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75A28425-1396-4282-B229-031AA6F8791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10669" y="3207384"/>
            <a:ext cx="9641240" cy="8532813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F6D10325-7FCB-4865-8507-9789CA01047E}"/>
              </a:ext>
            </a:extLst>
          </p:cNvPr>
          <p:cNvSpPr/>
          <p:nvPr/>
        </p:nvSpPr>
        <p:spPr>
          <a:xfrm>
            <a:off x="14187096" y="5148410"/>
            <a:ext cx="8688385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r>
              <a:rPr lang="ru-RU" sz="40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КОАП Республики Татарстан</a:t>
            </a:r>
          </a:p>
          <a:p>
            <a:pPr algn="l">
              <a:spcAft>
                <a:spcPts val="1200"/>
              </a:spcAft>
            </a:pPr>
            <a:r>
              <a:rPr lang="ru-RU" sz="4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Дополнить ответственностью юридических лиц за отсутствие договора на оказание услуг</a:t>
            </a:r>
            <a:r>
              <a:rPr lang="en-US" sz="4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4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4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 обращению с ТКО с РО</a:t>
            </a:r>
            <a:endParaRPr lang="ru-RU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="" xmlns:a16="http://schemas.microsoft.com/office/drawing/2014/main" id="{8E31D964-FC2F-4469-AF49-FB1FB73CCAEF}"/>
              </a:ext>
            </a:extLst>
          </p:cNvPr>
          <p:cNvSpPr/>
          <p:nvPr/>
        </p:nvSpPr>
        <p:spPr>
          <a:xfrm>
            <a:off x="3311234" y="2317971"/>
            <a:ext cx="58076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Проблема</a:t>
            </a:r>
            <a:endParaRPr lang="ru-RU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="" xmlns:a16="http://schemas.microsoft.com/office/drawing/2014/main" id="{1C81CDA0-556B-4C61-853B-601C9ACC3DE5}"/>
              </a:ext>
            </a:extLst>
          </p:cNvPr>
          <p:cNvSpPr/>
          <p:nvPr/>
        </p:nvSpPr>
        <p:spPr>
          <a:xfrm>
            <a:off x="14269460" y="2317971"/>
            <a:ext cx="58076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Решение</a:t>
            </a:r>
            <a:endParaRPr lang="ru-RU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84599" y="713931"/>
            <a:ext cx="12993942" cy="96609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8100" tIns="38100" rIns="38100" bIns="38100" numCol="1" spcCol="38100" rtlCol="0" anchor="ctr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54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УКЛОНЕНИЕ ЮР. ЛИЦ ОТ ДОГОВОРА С РО</a:t>
            </a:r>
          </a:p>
        </p:txBody>
      </p:sp>
      <p:graphicFrame>
        <p:nvGraphicFramePr>
          <p:cNvPr id="24" name="Таблица 6">
            <a:extLst>
              <a:ext uri="{FF2B5EF4-FFF2-40B4-BE49-F238E27FC236}">
                <a16:creationId xmlns="" xmlns:a16="http://schemas.microsoft.com/office/drawing/2014/main" id="{995648C0-68C0-4E85-B386-E802F5FA1D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8227881"/>
              </p:ext>
            </p:extLst>
          </p:nvPr>
        </p:nvGraphicFramePr>
        <p:xfrm>
          <a:off x="1284761" y="3131536"/>
          <a:ext cx="9860593" cy="32361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912075">
                  <a:extLst>
                    <a:ext uri="{9D8B030D-6E8A-4147-A177-3AD203B41FA5}">
                      <a16:colId xmlns="" xmlns:a16="http://schemas.microsoft.com/office/drawing/2014/main" val="3568707022"/>
                    </a:ext>
                  </a:extLst>
                </a:gridCol>
                <a:gridCol w="4948518">
                  <a:extLst>
                    <a:ext uri="{9D8B030D-6E8A-4147-A177-3AD203B41FA5}">
                      <a16:colId xmlns="" xmlns:a16="http://schemas.microsoft.com/office/drawing/2014/main" val="1380898050"/>
                    </a:ext>
                  </a:extLst>
                </a:gridCol>
              </a:tblGrid>
              <a:tr h="1576260">
                <a:tc>
                  <a:txBody>
                    <a:bodyPr/>
                    <a:lstStyle/>
                    <a:p>
                      <a:pPr algn="ctr"/>
                      <a:r>
                        <a:rPr kumimoji="0" lang="ru-RU" sz="32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Montserrat-Regular"/>
                        </a:rPr>
                        <a:t>Количество юр. лиц -  образователей ТКО («</a:t>
                      </a:r>
                      <a:r>
                        <a:rPr kumimoji="0" lang="ru-RU" sz="3200" b="1" i="0" u="none" strike="noStrike" cap="none" spc="0" normalizeH="0" baseline="0" dirty="0" err="1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Montserrat-Regular"/>
                        </a:rPr>
                        <a:t>ТатСтат</a:t>
                      </a:r>
                      <a:r>
                        <a:rPr kumimoji="0" lang="ru-RU" sz="32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Montserrat-Regular"/>
                        </a:rPr>
                        <a:t>»)</a:t>
                      </a:r>
                    </a:p>
                  </a:txBody>
                  <a:tcPr marL="137160" marR="137160" marT="137160" marB="137160" anchor="ctr">
                    <a:solidFill>
                      <a:srgbClr val="ECFA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32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Montserrat-Regular"/>
                        </a:rPr>
                        <a:t>Количество юр. лиц, имеющих договор с РО</a:t>
                      </a:r>
                    </a:p>
                  </a:txBody>
                  <a:tcPr marL="137160" marR="137160" marT="137160" marB="137160" anchor="ctr">
                    <a:solidFill>
                      <a:srgbClr val="ECFA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09989275"/>
                  </a:ext>
                </a:extLst>
              </a:tr>
              <a:tr h="1498754">
                <a:tc>
                  <a:txBody>
                    <a:bodyPr/>
                    <a:lstStyle/>
                    <a:p>
                      <a:pPr algn="ctr"/>
                      <a:r>
                        <a:rPr kumimoji="0" lang="ru-RU" sz="40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Montserrat-Regular"/>
                        </a:rPr>
                        <a:t>52 569</a:t>
                      </a: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40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Montserrat-Regular"/>
                        </a:rPr>
                        <a:t>14 605</a:t>
                      </a:r>
                    </a:p>
                  </a:txBody>
                  <a:tcPr marL="137160" marR="137160" marT="137160" marB="137160" anchor="ctr"/>
                </a:tc>
                <a:extLst>
                  <a:ext uri="{0D108BD9-81ED-4DB2-BD59-A6C34878D82A}">
                    <a16:rowId xmlns="" xmlns:a16="http://schemas.microsoft.com/office/drawing/2014/main" val="1378249314"/>
                  </a:ext>
                </a:extLst>
              </a:tr>
            </a:tbl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2302782" y="7752146"/>
            <a:ext cx="8634159" cy="173893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Более </a:t>
            </a:r>
            <a:r>
              <a:rPr lang="ru-RU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  <a:r>
              <a:rPr kumimoji="0" lang="ru-RU" sz="3600" b="1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% предпринимателей</a:t>
            </a:r>
            <a:r>
              <a:rPr kumimoji="0" lang="ru-RU" sz="3600" b="1" i="0" u="none" strike="noStrike" cap="none" spc="0" normalizeH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уклоняются от оплаты услуг регионального оператора</a:t>
            </a:r>
            <a:endParaRPr kumimoji="0" lang="ru-RU" sz="1100" b="1" i="0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PT Sans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55" y="7593863"/>
            <a:ext cx="2445339" cy="2241561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198575" y="10025423"/>
            <a:ext cx="8842572" cy="173893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r>
              <a:rPr kumimoji="0" lang="ru-RU" sz="3600" b="1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Затраты за предоставление</a:t>
            </a:r>
            <a:r>
              <a:rPr kumimoji="0" lang="ru-RU" sz="3600" b="1" i="0" u="none" strike="noStrike" cap="none" spc="0" normalizeH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</a:t>
            </a:r>
            <a:r>
              <a:rPr lang="ru-RU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данных </a:t>
            </a:r>
            <a:r>
              <a:rPr lang="ru-RU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Госстатистики</a:t>
            </a:r>
            <a:r>
              <a:rPr lang="ru-RU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по РТ не предусмотрены тарифом</a:t>
            </a:r>
            <a:endParaRPr kumimoji="0" lang="ru-RU" sz="1100" b="1" i="0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PT Sans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88" y="9774111"/>
            <a:ext cx="2445339" cy="224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59054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Группа 25">
            <a:extLst>
              <a:ext uri="{FF2B5EF4-FFF2-40B4-BE49-F238E27FC236}">
                <a16:creationId xmlns="" xmlns:a16="http://schemas.microsoft.com/office/drawing/2014/main" id="{052D3F7F-8A9D-4FF6-AA5F-AB114AA8CB94}"/>
              </a:ext>
            </a:extLst>
          </p:cNvPr>
          <p:cNvGrpSpPr/>
          <p:nvPr/>
        </p:nvGrpSpPr>
        <p:grpSpPr>
          <a:xfrm>
            <a:off x="2435228" y="3636870"/>
            <a:ext cx="7434149" cy="8871070"/>
            <a:chOff x="1867916" y="3636870"/>
            <a:chExt cx="7434149" cy="8871070"/>
          </a:xfrm>
        </p:grpSpPr>
        <p:sp>
          <p:nvSpPr>
            <p:cNvPr id="5" name="Прямоугольник 4">
              <a:extLst>
                <a:ext uri="{FF2B5EF4-FFF2-40B4-BE49-F238E27FC236}">
                  <a16:creationId xmlns="" xmlns:a16="http://schemas.microsoft.com/office/drawing/2014/main" id="{C2225288-DB15-4B79-9FA9-286FCCE599F2}"/>
                </a:ext>
              </a:extLst>
            </p:cNvPr>
            <p:cNvSpPr/>
            <p:nvPr/>
          </p:nvSpPr>
          <p:spPr>
            <a:xfrm>
              <a:off x="5526229" y="6216739"/>
              <a:ext cx="3563722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333333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ДЛЯ ВЗЫСКАНИЯ ЗАДОЛЖЕННОСТИ ЧЕРЕЗ СУД</a:t>
              </a: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="" xmlns:a16="http://schemas.microsoft.com/office/drawing/2014/main" id="{5E3A0E5C-A3B9-4E56-B215-7C752922D732}"/>
                </a:ext>
              </a:extLst>
            </p:cNvPr>
            <p:cNvSpPr/>
            <p:nvPr/>
          </p:nvSpPr>
          <p:spPr>
            <a:xfrm>
              <a:off x="2622403" y="3636870"/>
              <a:ext cx="5807653" cy="1200329"/>
            </a:xfrm>
            <a:prstGeom prst="rect">
              <a:avLst/>
            </a:prstGeom>
            <a:solidFill>
              <a:srgbClr val="FFCC66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sz="3600" b="1" dirty="0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ПЕРСОНАЛЬНЫЕ ДАННЫЕ</a:t>
              </a:r>
              <a:br>
                <a:rPr lang="ru-RU" sz="3600" b="1" dirty="0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ru-RU" sz="3600" b="1" dirty="0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НУЖНЫ</a:t>
              </a:r>
              <a:endParaRPr lang="ru-RU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1" name="Прямая со стрелкой 10">
              <a:extLst>
                <a:ext uri="{FF2B5EF4-FFF2-40B4-BE49-F238E27FC236}">
                  <a16:creationId xmlns="" xmlns:a16="http://schemas.microsoft.com/office/drawing/2014/main" id="{C8484CA3-5FE1-4432-BF5A-5DE221FCC438}"/>
                </a:ext>
              </a:extLst>
            </p:cNvPr>
            <p:cNvCxnSpPr/>
            <p:nvPr/>
          </p:nvCxnSpPr>
          <p:spPr>
            <a:xfrm>
              <a:off x="3657599" y="4837199"/>
              <a:ext cx="0" cy="1117340"/>
            </a:xfrm>
            <a:prstGeom prst="straightConnector1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2" name="Прямая со стрелкой 11">
              <a:extLst>
                <a:ext uri="{FF2B5EF4-FFF2-40B4-BE49-F238E27FC236}">
                  <a16:creationId xmlns="" xmlns:a16="http://schemas.microsoft.com/office/drawing/2014/main" id="{F3F30ABB-3109-4C22-87C6-261BD826B00D}"/>
                </a:ext>
              </a:extLst>
            </p:cNvPr>
            <p:cNvCxnSpPr/>
            <p:nvPr/>
          </p:nvCxnSpPr>
          <p:spPr>
            <a:xfrm>
              <a:off x="7264399" y="4837199"/>
              <a:ext cx="0" cy="1117340"/>
            </a:xfrm>
            <a:prstGeom prst="straightConnector1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5" name="Прямоугольник 14">
              <a:extLst>
                <a:ext uri="{FF2B5EF4-FFF2-40B4-BE49-F238E27FC236}">
                  <a16:creationId xmlns="" xmlns:a16="http://schemas.microsoft.com/office/drawing/2014/main" id="{1D1BC628-C7B8-424E-B2F5-DF1A0D520515}"/>
                </a:ext>
              </a:extLst>
            </p:cNvPr>
            <p:cNvSpPr/>
            <p:nvPr/>
          </p:nvSpPr>
          <p:spPr>
            <a:xfrm>
              <a:off x="1867916" y="6216739"/>
              <a:ext cx="3309910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333333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Montserrat-Regular"/>
                </a:rPr>
                <a:t>ДЛЯ</a:t>
              </a:r>
              <a:r>
                <a:rPr lang="en-US" sz="2800" b="1" dirty="0">
                  <a:solidFill>
                    <a:srgbClr val="333333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Montserrat-Regular"/>
                </a:rPr>
                <a:t> </a:t>
              </a:r>
              <a:r>
                <a:rPr lang="ru-RU" sz="2800" b="1" dirty="0">
                  <a:solidFill>
                    <a:srgbClr val="333333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Montserrat-Regular"/>
                </a:rPr>
                <a:t>КОРРЕКТНОГО НАЧИСЛЕНИЯ ПЛАТЫ</a:t>
              </a:r>
              <a:endParaRPr lang="ru-RU" sz="2000" b="1" dirty="0">
                <a:solidFill>
                  <a:srgbClr val="33333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Montserrat-Regular"/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="" xmlns:a16="http://schemas.microsoft.com/office/drawing/2014/main" id="{5A1415A7-BE66-4C1E-996C-679C211F1AA9}"/>
                </a:ext>
              </a:extLst>
            </p:cNvPr>
            <p:cNvSpPr/>
            <p:nvPr/>
          </p:nvSpPr>
          <p:spPr>
            <a:xfrm>
              <a:off x="1993431" y="8106735"/>
              <a:ext cx="7308634" cy="44012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333333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Montserrat-Regular"/>
                </a:rPr>
                <a:t>Физлица не обязаны </a:t>
              </a:r>
              <a:br>
                <a:rPr lang="ru-RU" sz="2800" b="1" dirty="0">
                  <a:solidFill>
                    <a:srgbClr val="333333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Montserrat-Regular"/>
                </a:rPr>
              </a:br>
              <a:r>
                <a:rPr lang="ru-RU" sz="2800" dirty="0">
                  <a:solidFill>
                    <a:srgbClr val="333333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Montserrat-Regular"/>
                </a:rPr>
                <a:t>предоставлять РО</a:t>
              </a:r>
              <a:br>
                <a:rPr lang="ru-RU" sz="2800" dirty="0">
                  <a:solidFill>
                    <a:srgbClr val="333333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Montserrat-Regular"/>
                </a:rPr>
              </a:br>
              <a:r>
                <a:rPr lang="ru-RU" sz="2800" dirty="0">
                  <a:solidFill>
                    <a:srgbClr val="333333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Montserrat-Regular"/>
                </a:rPr>
                <a:t>персональные данные</a:t>
              </a:r>
            </a:p>
            <a:p>
              <a:pPr algn="ctr"/>
              <a:endParaRPr lang="ru-RU" sz="2800" b="1" dirty="0">
                <a:solidFill>
                  <a:srgbClr val="33333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Montserrat-Regular"/>
              </a:endParaRPr>
            </a:p>
            <a:p>
              <a:pPr algn="ctr"/>
              <a:r>
                <a:rPr lang="ru-RU" sz="2800" b="1" dirty="0">
                  <a:solidFill>
                    <a:srgbClr val="333333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Montserrat-Regular"/>
                </a:rPr>
                <a:t>МВД России, Росреестру запрещено </a:t>
              </a:r>
              <a:r>
                <a:rPr lang="ru-RU" sz="2800" dirty="0">
                  <a:solidFill>
                    <a:srgbClr val="333333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Montserrat-Regular"/>
                </a:rPr>
                <a:t>передавать персональные данные</a:t>
              </a:r>
            </a:p>
            <a:p>
              <a:pPr algn="ctr"/>
              <a:endParaRPr lang="ru-RU" sz="2800" dirty="0">
                <a:solidFill>
                  <a:srgbClr val="33333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Montserrat-Regular"/>
              </a:endParaRPr>
            </a:p>
            <a:p>
              <a:pPr algn="ctr"/>
              <a:r>
                <a:rPr lang="ru-RU" sz="2800" b="1" dirty="0">
                  <a:solidFill>
                    <a:srgbClr val="333333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Montserrat-Regular"/>
                </a:rPr>
                <a:t>Для подачи заявления в суд</a:t>
              </a:r>
            </a:p>
            <a:p>
              <a:pPr algn="ctr"/>
              <a:r>
                <a:rPr lang="ru-RU" sz="2800" dirty="0">
                  <a:solidFill>
                    <a:srgbClr val="333333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Montserrat-Regular"/>
                </a:rPr>
                <a:t> необходимо предоставлять паспортные данные должника</a:t>
              </a:r>
            </a:p>
          </p:txBody>
        </p:sp>
      </p:grp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C8F27835-DABC-40D5-B4DC-28E52565D887}"/>
              </a:ext>
            </a:extLst>
          </p:cNvPr>
          <p:cNvSpPr/>
          <p:nvPr/>
        </p:nvSpPr>
        <p:spPr>
          <a:xfrm>
            <a:off x="3311233" y="2317971"/>
            <a:ext cx="58076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333333"/>
                </a:solidFill>
                <a:latin typeface="PT Sans" panose="020B0503020203020204" pitchFamily="34" charset="-52"/>
              </a:rPr>
              <a:t>Проблема</a:t>
            </a:r>
            <a:endParaRPr lang="ru-RU" sz="3600" b="1" dirty="0">
              <a:latin typeface="PT Sans" panose="020B0503020203020204" pitchFamily="34" charset="-52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71A2C104-613A-49A5-8897-8CB7B174644E}"/>
              </a:ext>
            </a:extLst>
          </p:cNvPr>
          <p:cNvSpPr/>
          <p:nvPr/>
        </p:nvSpPr>
        <p:spPr>
          <a:xfrm>
            <a:off x="14269460" y="2317971"/>
            <a:ext cx="58076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333333"/>
                </a:solidFill>
                <a:latin typeface="PT Sans" panose="020B0503020203020204" pitchFamily="34" charset="-52"/>
              </a:rPr>
              <a:t>Решение</a:t>
            </a:r>
            <a:endParaRPr lang="ru-RU" sz="3600" b="1" dirty="0">
              <a:latin typeface="PT Sans" panose="020B0503020203020204" pitchFamily="34" charset="-52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1BCDBFD8-AA80-44CB-93D9-7BF4B093326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49867" y="3082196"/>
            <a:ext cx="10399133" cy="9226383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C77B4BEB-0E56-47E7-91A4-F40D7F8F67E8}"/>
              </a:ext>
            </a:extLst>
          </p:cNvPr>
          <p:cNvSpPr/>
          <p:nvPr/>
        </p:nvSpPr>
        <p:spPr>
          <a:xfrm>
            <a:off x="13678057" y="3490780"/>
            <a:ext cx="7998602" cy="8817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Поддержать законопроект Минприроды России, согласно которому лицам, предоставляющим коммунальные услуги, будет предоставлено право бесплатного доступа к необходимым данным</a:t>
            </a:r>
            <a:br>
              <a:rPr lang="ru-RU" sz="32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32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из ГИС ЖКХ;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Внедрение организаций ЖКХ в систему ФГИС «ЕСИА» (</a:t>
            </a:r>
            <a:r>
              <a:rPr lang="ru-RU" sz="32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Госуслуги</a:t>
            </a:r>
            <a:r>
              <a:rPr lang="ru-RU" sz="32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и получение ими сведений оттуда;</a:t>
            </a:r>
          </a:p>
          <a:p>
            <a:pPr lvl="0"/>
            <a:endParaRPr lang="ru-RU" sz="3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Получение гос. органами и судами (самостоятельно) персональных данных граждан из Единого федерального информационного регистра сведений о населении РФ и Национальной системы управления данными.</a:t>
            </a:r>
          </a:p>
          <a:p>
            <a:pPr algn="l">
              <a:spcAft>
                <a:spcPts val="1800"/>
              </a:spcAft>
            </a:pPr>
            <a:endParaRPr lang="ru-RU" sz="40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26610" y="811580"/>
            <a:ext cx="17538456" cy="90794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8100" tIns="38100" rIns="38100" bIns="38100" numCol="1" spcCol="38100" rtlCol="0" anchor="ctr">
            <a:spAutoFit/>
          </a:bodyPr>
          <a:lstStyle/>
          <a:p>
            <a:pPr marR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ru-RU" sz="5400" b="1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PT Sans"/>
                <a:ea typeface="PT Sans"/>
                <a:cs typeface="PT Sans"/>
                <a:sym typeface="PT Sans"/>
              </a:rPr>
              <a:t>ОТСУТСТВИЕ</a:t>
            </a:r>
            <a:r>
              <a:rPr kumimoji="0" lang="ru-RU" sz="5400" b="1" i="0" u="none" strike="noStrike" cap="none" spc="0" normalizeH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PT Sans"/>
                <a:ea typeface="PT Sans"/>
                <a:cs typeface="PT Sans"/>
                <a:sym typeface="PT Sans"/>
              </a:rPr>
              <a:t> ПЕРСОНАЛЬНЫХ ДАННЫХ ПОТРЕБИТЕЛЕЙ</a:t>
            </a:r>
            <a:endParaRPr kumimoji="0" lang="ru-RU" sz="5400" b="1" i="0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PT Sans"/>
              <a:ea typeface="PT Sans"/>
              <a:cs typeface="PT Sans"/>
              <a:sym typeface="PT Sans"/>
            </a:endParaRPr>
          </a:p>
        </p:txBody>
      </p:sp>
    </p:spTree>
    <p:extLst>
      <p:ext uri="{BB962C8B-B14F-4D97-AF65-F5344CB8AC3E}">
        <p14:creationId xmlns:p14="http://schemas.microsoft.com/office/powerpoint/2010/main" val="509410188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1BCDBFD8-AA80-44CB-93D9-7BF4B093326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52570" y="3227490"/>
            <a:ext cx="9545992" cy="896200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216785" y="285901"/>
            <a:ext cx="13024399" cy="1554272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8100" tIns="38100" rIns="38100" bIns="38100" numCol="1" spcCol="38100" rtlCol="0" anchor="ctr">
            <a:spAutoFit/>
          </a:bodyPr>
          <a:lstStyle/>
          <a:p>
            <a:pPr algn="ctr"/>
            <a:r>
              <a:rPr kumimoji="0" lang="ru-RU" sz="4800" b="1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ОТСУТСТВИЕ РЕГУЛИРОВАНИЯ ОБРАЩЕНИЯ</a:t>
            </a:r>
          </a:p>
          <a:p>
            <a:r>
              <a:rPr kumimoji="0" lang="ru-RU" sz="4800" b="1" i="0" u="none" strike="noStrike" cap="none" spc="0" normalizeH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 ПРОМЫШЛЕННЫХ И </a:t>
            </a:r>
            <a:r>
              <a:rPr lang="ru-RU" sz="4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СТРОИТЕЛЬНЫХ ОТХОДОВ</a:t>
            </a:r>
            <a:endParaRPr kumimoji="0" lang="ru-RU" sz="4800" b="1" i="0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PT Sans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71A2C104-613A-49A5-8897-8CB7B174644E}"/>
              </a:ext>
            </a:extLst>
          </p:cNvPr>
          <p:cNvSpPr/>
          <p:nvPr/>
        </p:nvSpPr>
        <p:spPr>
          <a:xfrm>
            <a:off x="14269460" y="2317971"/>
            <a:ext cx="58076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Решение</a:t>
            </a:r>
            <a:endParaRPr lang="ru-RU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C8F27835-DABC-40D5-B4DC-28E52565D887}"/>
              </a:ext>
            </a:extLst>
          </p:cNvPr>
          <p:cNvSpPr/>
          <p:nvPr/>
        </p:nvSpPr>
        <p:spPr>
          <a:xfrm>
            <a:off x="3311233" y="2317971"/>
            <a:ext cx="58076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Проблема</a:t>
            </a:r>
            <a:endParaRPr lang="ru-RU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44" b="12346"/>
          <a:stretch/>
        </p:blipFill>
        <p:spPr>
          <a:xfrm>
            <a:off x="737685" y="3431375"/>
            <a:ext cx="4487951" cy="5689803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5A1415A7-BE66-4C1E-996C-679C211F1AA9}"/>
              </a:ext>
            </a:extLst>
          </p:cNvPr>
          <p:cNvSpPr/>
          <p:nvPr/>
        </p:nvSpPr>
        <p:spPr>
          <a:xfrm>
            <a:off x="657862" y="9327176"/>
            <a:ext cx="46475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3600" dirty="0">
                <a:solidFill>
                  <a:srgbClr val="33333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Montserrat-Regular"/>
              </a:rPr>
              <a:t>Предприятия в целях экономии размещают свои промышленные отходы в контейнеры для ТКО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="" xmlns:a16="http://schemas.microsoft.com/office/drawing/2014/main" id="{0C03442E-B9BD-47D6-8D34-47017477C5CB}"/>
              </a:ext>
            </a:extLst>
          </p:cNvPr>
          <p:cNvSpPr/>
          <p:nvPr/>
        </p:nvSpPr>
        <p:spPr>
          <a:xfrm>
            <a:off x="7339599" y="10114418"/>
            <a:ext cx="609009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Montserrat-Regular"/>
              </a:rPr>
              <a:t>Превышение веса фактически вывезенных отходов достигает 61%</a:t>
            </a: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7260732" y="10151071"/>
            <a:ext cx="1412" cy="1904786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H="1">
            <a:off x="7260733" y="12055857"/>
            <a:ext cx="5576726" cy="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425" y="3431375"/>
            <a:ext cx="6530004" cy="36774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flipH="1">
            <a:off x="5988425" y="7179229"/>
            <a:ext cx="6372020" cy="284693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r>
              <a:rPr lang="ru-RU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Montserrat-Regular"/>
              </a:rPr>
              <a:t>«Серые» перевозчики строительного мусора подбрасывают груз на площадки сбора ТКО</a:t>
            </a:r>
          </a:p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A6A7AC"/>
              </a:solidFill>
              <a:effectLst/>
              <a:uFillTx/>
              <a:sym typeface="PT Sans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="" xmlns:a16="http://schemas.microsoft.com/office/drawing/2014/main" id="{C77B4BEB-0E56-47E7-91A4-F40D7F8F67E8}"/>
              </a:ext>
            </a:extLst>
          </p:cNvPr>
          <p:cNvSpPr/>
          <p:nvPr/>
        </p:nvSpPr>
        <p:spPr>
          <a:xfrm>
            <a:off x="15129895" y="3954611"/>
            <a:ext cx="7102387" cy="8663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sz="4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Создать схему обращения всех отходов производства и потребления, включая ТКО, промышленные и строительные отходы</a:t>
            </a:r>
          </a:p>
          <a:p>
            <a:pPr marL="457200" indent="-457200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sz="4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Уточнить статус и полномочия региональных операторов в схеме обращения с промышленными и строительными отходами</a:t>
            </a:r>
          </a:p>
          <a:p>
            <a:pPr marL="457200" indent="-457200" algn="l">
              <a:spcAft>
                <a:spcPts val="1800"/>
              </a:spcAft>
              <a:buFont typeface="Arial" panose="020B0604020202020204" pitchFamily="34" charset="0"/>
              <a:buChar char="•"/>
            </a:pPr>
            <a:endParaRPr lang="ru-RU" sz="3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spcAft>
                <a:spcPts val="1800"/>
              </a:spcAft>
            </a:pPr>
            <a:endParaRPr lang="ru-RU" sz="40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272935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7B9D233B-2270-4B66-A233-7398333DBEEA}"/>
              </a:ext>
            </a:extLst>
          </p:cNvPr>
          <p:cNvSpPr/>
          <p:nvPr/>
        </p:nvSpPr>
        <p:spPr>
          <a:xfrm>
            <a:off x="0" y="734241"/>
            <a:ext cx="24384000" cy="1179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6600" b="1" dirty="0">
                <a:solidFill>
                  <a:schemeClr val="bg1">
                    <a:lumMod val="1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Устаревшие требования санитарных норм</a:t>
            </a:r>
          </a:p>
        </p:txBody>
      </p:sp>
      <p:grpSp>
        <p:nvGrpSpPr>
          <p:cNvPr id="23" name="Группа 22">
            <a:extLst>
              <a:ext uri="{FF2B5EF4-FFF2-40B4-BE49-F238E27FC236}">
                <a16:creationId xmlns="" xmlns:a16="http://schemas.microsoft.com/office/drawing/2014/main" id="{8AC9EF5F-CC16-49ED-813D-A3FC2B86A2CB}"/>
              </a:ext>
            </a:extLst>
          </p:cNvPr>
          <p:cNvGrpSpPr/>
          <p:nvPr/>
        </p:nvGrpSpPr>
        <p:grpSpPr>
          <a:xfrm>
            <a:off x="229576" y="3230046"/>
            <a:ext cx="23810547" cy="7818953"/>
            <a:chOff x="229576" y="3230046"/>
            <a:chExt cx="23810547" cy="7818953"/>
          </a:xfrm>
        </p:grpSpPr>
        <p:pic>
          <p:nvPicPr>
            <p:cNvPr id="9" name="Рисунок 8" descr="Изображение выглядит как внешний, зеленый, тянет, тележка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F90A7E36-8D0B-4C8C-B893-A5E576E016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0"/>
            <a:stretch/>
          </p:blipFill>
          <p:spPr>
            <a:xfrm>
              <a:off x="6726237" y="3230046"/>
              <a:ext cx="11304588" cy="7818953"/>
            </a:xfrm>
            <a:prstGeom prst="roundRect">
              <a:avLst>
                <a:gd name="adj" fmla="val 9520"/>
              </a:avLst>
            </a:prstGeom>
          </p:spPr>
        </p:pic>
        <p:sp>
          <p:nvSpPr>
            <p:cNvPr id="10" name="Прямоугольник 9">
              <a:extLst>
                <a:ext uri="{FF2B5EF4-FFF2-40B4-BE49-F238E27FC236}">
                  <a16:creationId xmlns="" xmlns:a16="http://schemas.microsoft.com/office/drawing/2014/main" id="{3DC9B23C-281C-43CC-90FA-8D7F70712F02}"/>
                </a:ext>
              </a:extLst>
            </p:cNvPr>
            <p:cNvSpPr/>
            <p:nvPr/>
          </p:nvSpPr>
          <p:spPr>
            <a:xfrm>
              <a:off x="8001370" y="9011885"/>
              <a:ext cx="8754320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72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СанПиН 2.1.7.3684-21</a:t>
              </a: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="" xmlns:a16="http://schemas.microsoft.com/office/drawing/2014/main" id="{8F2ABDA0-5F20-4D1F-9515-53D5E0CF21C6}"/>
                </a:ext>
              </a:extLst>
            </p:cNvPr>
            <p:cNvSpPr/>
            <p:nvPr/>
          </p:nvSpPr>
          <p:spPr>
            <a:xfrm>
              <a:off x="18283237" y="8450193"/>
              <a:ext cx="5756886" cy="11233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ru-RU" b="1" dirty="0">
                  <a:solidFill>
                    <a:schemeClr val="bg1">
                      <a:lumMod val="1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РАССТОЯНИЕ ДО ЖИЛЫХ ДОМОВ  </a:t>
              </a:r>
              <a:br>
                <a:rPr lang="ru-RU" b="1" dirty="0">
                  <a:solidFill>
                    <a:schemeClr val="bg1">
                      <a:lumMod val="1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ru-RU" sz="4400" b="1" dirty="0">
                  <a:solidFill>
                    <a:schemeClr val="bg1">
                      <a:lumMod val="1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НЕ МЕНЕЕ 20 М</a:t>
              </a:r>
              <a:endParaRPr lang="ru-RU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3" name="Прямая со стрелкой 12">
              <a:extLst>
                <a:ext uri="{FF2B5EF4-FFF2-40B4-BE49-F238E27FC236}">
                  <a16:creationId xmlns="" xmlns:a16="http://schemas.microsoft.com/office/drawing/2014/main" id="{25F7A6D1-3338-4B04-9401-AD45814436B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325974" y="9895423"/>
              <a:ext cx="4673601" cy="0"/>
            </a:xfrm>
            <a:prstGeom prst="straightConnector1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pic>
          <p:nvPicPr>
            <p:cNvPr id="14" name="Picture 6">
              <a:extLst>
                <a:ext uri="{FF2B5EF4-FFF2-40B4-BE49-F238E27FC236}">
                  <a16:creationId xmlns="" xmlns:a16="http://schemas.microsoft.com/office/drawing/2014/main" id="{780A2D64-0EDE-4B5A-9FFD-39F59960C2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00887" y="5887791"/>
              <a:ext cx="1574800" cy="157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>
              <a:extLst>
                <a:ext uri="{FF2B5EF4-FFF2-40B4-BE49-F238E27FC236}">
                  <a16:creationId xmlns="" xmlns:a16="http://schemas.microsoft.com/office/drawing/2014/main" id="{C0AF3341-F7B5-4918-A63D-07490A1B2A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70600" y="6407675"/>
              <a:ext cx="1133475" cy="1133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6" name="Прямая со стрелкой 15">
              <a:extLst>
                <a:ext uri="{FF2B5EF4-FFF2-40B4-BE49-F238E27FC236}">
                  <a16:creationId xmlns="" xmlns:a16="http://schemas.microsoft.com/office/drawing/2014/main" id="{8815CC65-3979-45BE-8BCC-2AED95E744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325974" y="4828123"/>
              <a:ext cx="4673601" cy="0"/>
            </a:xfrm>
            <a:prstGeom prst="straightConnector1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7" name="Прямоугольник 16">
              <a:extLst>
                <a:ext uri="{FF2B5EF4-FFF2-40B4-BE49-F238E27FC236}">
                  <a16:creationId xmlns="" xmlns:a16="http://schemas.microsoft.com/office/drawing/2014/main" id="{55D3BF2A-467C-4508-AA68-2328BCF14B32}"/>
                </a:ext>
              </a:extLst>
            </p:cNvPr>
            <p:cNvSpPr/>
            <p:nvPr/>
          </p:nvSpPr>
          <p:spPr>
            <a:xfrm>
              <a:off x="229576" y="8121578"/>
              <a:ext cx="5756886" cy="8002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b="1" dirty="0">
                  <a:solidFill>
                    <a:schemeClr val="bg1">
                      <a:lumMod val="1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ВОДОНЕПРОНИЦАЕМОЕ </a:t>
              </a:r>
              <a:br>
                <a:rPr lang="ru-RU" b="1" dirty="0">
                  <a:solidFill>
                    <a:schemeClr val="bg1">
                      <a:lumMod val="1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ru-RU" b="1" dirty="0">
                  <a:solidFill>
                    <a:schemeClr val="bg1">
                      <a:lumMod val="1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ПОКРЫТИЕ </a:t>
              </a: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="" xmlns:a16="http://schemas.microsoft.com/office/drawing/2014/main" id="{6AA364C2-93F3-4988-80B2-3A4FD5CF0F11}"/>
                </a:ext>
              </a:extLst>
            </p:cNvPr>
            <p:cNvSpPr/>
            <p:nvPr/>
          </p:nvSpPr>
          <p:spPr>
            <a:xfrm>
              <a:off x="957262" y="3638578"/>
              <a:ext cx="5029200" cy="15081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b="1" dirty="0">
                  <a:solidFill>
                    <a:schemeClr val="bg1">
                      <a:lumMod val="1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ОГРАЖДЕНИЕ ПО ПЕРИМЕТРУ</a:t>
              </a:r>
              <a:br>
                <a:rPr lang="ru-RU" b="1" dirty="0">
                  <a:solidFill>
                    <a:schemeClr val="bg1">
                      <a:lumMod val="1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ru-RU" b="1" dirty="0">
                  <a:solidFill>
                    <a:schemeClr val="bg1">
                      <a:lumMod val="1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ПРОТИВ РАСПРОСТРАНЕНИЯ </a:t>
              </a:r>
              <a:br>
                <a:rPr lang="ru-RU" b="1" dirty="0">
                  <a:solidFill>
                    <a:schemeClr val="bg1">
                      <a:lumMod val="1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ru-RU" b="1" dirty="0">
                  <a:solidFill>
                    <a:schemeClr val="bg1">
                      <a:lumMod val="1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ОТХОДОВ ЗА ПРЕДЕЛЫ</a:t>
              </a:r>
              <a:br>
                <a:rPr lang="ru-RU" b="1" dirty="0">
                  <a:solidFill>
                    <a:schemeClr val="bg1">
                      <a:lumMod val="1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ru-RU" b="1" dirty="0">
                  <a:solidFill>
                    <a:schemeClr val="bg1">
                      <a:lumMod val="1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ПЛОЩАДКИ</a:t>
              </a:r>
            </a:p>
          </p:txBody>
        </p:sp>
        <p:cxnSp>
          <p:nvCxnSpPr>
            <p:cNvPr id="20" name="Прямая со стрелкой 19">
              <a:extLst>
                <a:ext uri="{FF2B5EF4-FFF2-40B4-BE49-F238E27FC236}">
                  <a16:creationId xmlns="" xmlns:a16="http://schemas.microsoft.com/office/drawing/2014/main" id="{2BE95A8A-2BDA-42D2-B4F3-31C5B12DADF7}"/>
                </a:ext>
              </a:extLst>
            </p:cNvPr>
            <p:cNvCxnSpPr>
              <a:cxnSpLocks/>
            </p:cNvCxnSpPr>
            <p:nvPr/>
          </p:nvCxnSpPr>
          <p:spPr>
            <a:xfrm>
              <a:off x="2746374" y="5452299"/>
              <a:ext cx="4673601" cy="0"/>
            </a:xfrm>
            <a:prstGeom prst="straightConnector1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5" name="Прямая со стрелкой 24">
              <a:extLst>
                <a:ext uri="{FF2B5EF4-FFF2-40B4-BE49-F238E27FC236}">
                  <a16:creationId xmlns="" xmlns:a16="http://schemas.microsoft.com/office/drawing/2014/main" id="{8EEE4197-06A0-45D7-ADE5-28C8DF4916A1}"/>
                </a:ext>
              </a:extLst>
            </p:cNvPr>
            <p:cNvCxnSpPr>
              <a:cxnSpLocks/>
            </p:cNvCxnSpPr>
            <p:nvPr/>
          </p:nvCxnSpPr>
          <p:spPr>
            <a:xfrm>
              <a:off x="2746374" y="9011885"/>
              <a:ext cx="4673601" cy="0"/>
            </a:xfrm>
            <a:prstGeom prst="straightConnector1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6" name="Прямоугольник 25">
              <a:extLst>
                <a:ext uri="{FF2B5EF4-FFF2-40B4-BE49-F238E27FC236}">
                  <a16:creationId xmlns="" xmlns:a16="http://schemas.microsoft.com/office/drawing/2014/main" id="{09142690-2CEC-44EE-9F46-F3E023E60B5E}"/>
                </a:ext>
              </a:extLst>
            </p:cNvPr>
            <p:cNvSpPr/>
            <p:nvPr/>
          </p:nvSpPr>
          <p:spPr>
            <a:xfrm>
              <a:off x="18541999" y="4188377"/>
              <a:ext cx="5029200" cy="4462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ru-RU" b="1" dirty="0">
                  <a:solidFill>
                    <a:schemeClr val="bg1">
                      <a:lumMod val="1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НАВЕС</a:t>
              </a:r>
            </a:p>
          </p:txBody>
        </p:sp>
      </p:grpSp>
      <p:sp>
        <p:nvSpPr>
          <p:cNvPr id="24" name="Прямоугольник 23"/>
          <p:cNvSpPr/>
          <p:nvPr/>
        </p:nvSpPr>
        <p:spPr>
          <a:xfrm>
            <a:off x="4033768" y="11474617"/>
            <a:ext cx="166923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Нужны ли контейнерные площадки для современных </a:t>
            </a:r>
            <a:r>
              <a:rPr lang="ru-RU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евроконтейнеров</a:t>
            </a:r>
            <a:r>
              <a:rPr lang="ru-RU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96852892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5FA14D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58" name="Shape 58"/>
          <p:cNvSpPr/>
          <p:nvPr/>
        </p:nvSpPr>
        <p:spPr>
          <a:xfrm>
            <a:off x="5543549" y="419100"/>
            <a:ext cx="13354051" cy="12892828"/>
          </a:xfrm>
          <a:prstGeom prst="ellipse">
            <a:avLst/>
          </a:prstGeom>
          <a:solidFill>
            <a:schemeClr val="bg2">
              <a:lumMod val="10000"/>
              <a:lumOff val="90000"/>
            </a:schemeClr>
          </a:solidFill>
          <a:ln w="7366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" name="Shape 49"/>
          <p:cNvSpPr/>
          <p:nvPr/>
        </p:nvSpPr>
        <p:spPr>
          <a:xfrm>
            <a:off x="7000497" y="1699908"/>
            <a:ext cx="10649705" cy="10365590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2" name="Shape 56"/>
          <p:cNvSpPr/>
          <p:nvPr/>
        </p:nvSpPr>
        <p:spPr>
          <a:xfrm>
            <a:off x="8718875" y="6671598"/>
            <a:ext cx="7109318" cy="25648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>
              <a:spcBef>
                <a:spcPts val="5900"/>
              </a:spcBef>
              <a:defRPr sz="3000" cap="all">
                <a:solidFill>
                  <a:srgbClr val="2A3538"/>
                </a:solidFill>
                <a:latin typeface="+mj-lt"/>
                <a:ea typeface="+mj-ea"/>
                <a:cs typeface="+mj-cs"/>
                <a:sym typeface="Beba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ru-RU" sz="8000" b="1" dirty="0">
                <a:solidFill>
                  <a:srgbClr val="363537"/>
                </a:solidFill>
                <a:latin typeface="Calibri" panose="020F0502020204030204" pitchFamily="34" charset="0"/>
                <a:ea typeface="PT Sans" panose="020B0503020203020204" pitchFamily="34" charset="-52"/>
                <a:cs typeface="Calibri" panose="020F0502020204030204" pitchFamily="34" charset="0"/>
              </a:rPr>
              <a:t>БЛАГОДАРЮ </a:t>
            </a:r>
          </a:p>
          <a:p>
            <a:pPr algn="ctr">
              <a:spcBef>
                <a:spcPts val="0"/>
              </a:spcBef>
            </a:pPr>
            <a:r>
              <a:rPr lang="ru-RU" sz="8000" b="1" dirty="0">
                <a:solidFill>
                  <a:srgbClr val="363537"/>
                </a:solidFill>
                <a:latin typeface="Calibri" panose="020F0502020204030204" pitchFamily="34" charset="0"/>
                <a:ea typeface="PT Sans" panose="020B0503020203020204" pitchFamily="34" charset="-52"/>
                <a:cs typeface="Calibri" panose="020F0502020204030204" pitchFamily="34" charset="0"/>
              </a:rPr>
              <a:t>за внимание!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13"/>
          <a:stretch/>
        </p:blipFill>
        <p:spPr>
          <a:xfrm>
            <a:off x="9467563" y="3084339"/>
            <a:ext cx="5554024" cy="308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85548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07FFD1FF-4760-4E3D-9F44-FB07617FBDFF}"/>
              </a:ext>
            </a:extLst>
          </p:cNvPr>
          <p:cNvSpPr/>
          <p:nvPr/>
        </p:nvSpPr>
        <p:spPr>
          <a:xfrm>
            <a:off x="0" y="734241"/>
            <a:ext cx="24384000" cy="1179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66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Обновление парка контейнеров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C803B16E-E5D1-46B2-A252-64388AE2155A}"/>
              </a:ext>
            </a:extLst>
          </p:cNvPr>
          <p:cNvGrpSpPr/>
          <p:nvPr/>
        </p:nvGrpSpPr>
        <p:grpSpPr>
          <a:xfrm>
            <a:off x="840756" y="2567995"/>
            <a:ext cx="9274608" cy="990015"/>
            <a:chOff x="2818355" y="3843405"/>
            <a:chExt cx="9274608" cy="990015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="" xmlns:a16="http://schemas.microsoft.com/office/drawing/2014/main" id="{946744D4-C326-4552-9DED-7892644FCD09}"/>
                </a:ext>
              </a:extLst>
            </p:cNvPr>
            <p:cNvSpPr/>
            <p:nvPr/>
          </p:nvSpPr>
          <p:spPr>
            <a:xfrm>
              <a:off x="2818355" y="3891275"/>
              <a:ext cx="158889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5400" b="1" dirty="0">
                  <a:solidFill>
                    <a:srgbClr val="22862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5177</a:t>
              </a:r>
              <a:endParaRPr lang="ru-RU" sz="1800" dirty="0">
                <a:solidFill>
                  <a:srgbClr val="22862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="" xmlns:a16="http://schemas.microsoft.com/office/drawing/2014/main" id="{69BDD3F3-49C9-4A2B-9195-B3C2166FC220}"/>
                </a:ext>
              </a:extLst>
            </p:cNvPr>
            <p:cNvSpPr/>
            <p:nvPr/>
          </p:nvSpPr>
          <p:spPr>
            <a:xfrm>
              <a:off x="4490608" y="3843405"/>
              <a:ext cx="7602355" cy="9900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ts val="3500"/>
                </a:lnSpc>
              </a:pPr>
              <a:r>
                <a:rPr lang="ru-RU" sz="2800" b="1" dirty="0" err="1">
                  <a:solidFill>
                    <a:srgbClr val="22862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евроконтейнеров</a:t>
              </a:r>
              <a:r>
                <a:rPr lang="ru-RU" sz="2800" b="1" dirty="0">
                  <a:solidFill>
                    <a:srgbClr val="22862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br>
                <a:rPr lang="ru-RU" sz="2800" b="1" dirty="0">
                  <a:solidFill>
                    <a:srgbClr val="22862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ru-RU" sz="2800" b="1" dirty="0">
                  <a:solidFill>
                    <a:srgbClr val="22862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емкостью 1,1 куб.м3   </a:t>
              </a:r>
            </a:p>
          </p:txBody>
        </p:sp>
      </p:grpSp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37A17727-233B-49FF-BF86-FC7DACA73B28}"/>
              </a:ext>
            </a:extLst>
          </p:cNvPr>
          <p:cNvSpPr/>
          <p:nvPr/>
        </p:nvSpPr>
        <p:spPr>
          <a:xfrm>
            <a:off x="840756" y="1948142"/>
            <a:ext cx="73180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 2019-2020 годы приобретено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07" y="5744381"/>
            <a:ext cx="9964388" cy="6196603"/>
          </a:xfrm>
          <a:prstGeom prst="rect">
            <a:avLst/>
          </a:prstGeom>
        </p:spPr>
      </p:pic>
      <p:sp>
        <p:nvSpPr>
          <p:cNvPr id="6" name="Стрелка вправо 5"/>
          <p:cNvSpPr/>
          <p:nvPr/>
        </p:nvSpPr>
        <p:spPr>
          <a:xfrm>
            <a:off x="11400159" y="8126716"/>
            <a:ext cx="2096617" cy="1069925"/>
          </a:xfrm>
          <a:prstGeom prst="rightArrow">
            <a:avLst/>
          </a:prstGeom>
          <a:solidFill>
            <a:srgbClr val="87BF78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Helvetica Light"/>
              <a:cs typeface="Calibri" panose="020F0502020204030204" pitchFamily="34" charset="0"/>
              <a:sym typeface="Helvetica Light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="" xmlns:a16="http://schemas.microsoft.com/office/drawing/2014/main" id="{C803B16E-E5D1-46B2-A252-64388AE2155A}"/>
              </a:ext>
            </a:extLst>
          </p:cNvPr>
          <p:cNvGrpSpPr/>
          <p:nvPr/>
        </p:nvGrpSpPr>
        <p:grpSpPr>
          <a:xfrm>
            <a:off x="778009" y="4298386"/>
            <a:ext cx="9274607" cy="990015"/>
            <a:chOff x="2818356" y="3843405"/>
            <a:chExt cx="9274607" cy="990015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="" xmlns:a16="http://schemas.microsoft.com/office/drawing/2014/main" id="{946744D4-C326-4552-9DED-7892644FCD09}"/>
                </a:ext>
              </a:extLst>
            </p:cNvPr>
            <p:cNvSpPr/>
            <p:nvPr/>
          </p:nvSpPr>
          <p:spPr>
            <a:xfrm>
              <a:off x="2818356" y="3891275"/>
              <a:ext cx="158889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5400" b="1" dirty="0">
                  <a:solidFill>
                    <a:srgbClr val="22862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2000</a:t>
              </a:r>
              <a:endParaRPr lang="ru-RU" sz="1800" dirty="0">
                <a:solidFill>
                  <a:srgbClr val="22862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="" xmlns:a16="http://schemas.microsoft.com/office/drawing/2014/main" id="{69BDD3F3-49C9-4A2B-9195-B3C2166FC220}"/>
                </a:ext>
              </a:extLst>
            </p:cNvPr>
            <p:cNvSpPr/>
            <p:nvPr/>
          </p:nvSpPr>
          <p:spPr>
            <a:xfrm>
              <a:off x="4490608" y="3843405"/>
              <a:ext cx="7602355" cy="9900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ts val="3500"/>
                </a:lnSpc>
              </a:pPr>
              <a:r>
                <a:rPr lang="ru-RU" sz="2800" b="1" dirty="0" err="1">
                  <a:solidFill>
                    <a:srgbClr val="22862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евроконтейнеров</a:t>
              </a:r>
              <a:r>
                <a:rPr lang="ru-RU" sz="2800" b="1" dirty="0">
                  <a:solidFill>
                    <a:srgbClr val="22862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br>
                <a:rPr lang="ru-RU" sz="2800" b="1" dirty="0">
                  <a:solidFill>
                    <a:srgbClr val="22862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ru-RU" sz="2800" b="1" dirty="0">
                  <a:solidFill>
                    <a:srgbClr val="22862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емкостью 1,1 куб.м3   </a:t>
              </a:r>
            </a:p>
          </p:txBody>
        </p:sp>
      </p:grp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37A17727-233B-49FF-BF86-FC7DACA73B28}"/>
              </a:ext>
            </a:extLst>
          </p:cNvPr>
          <p:cNvSpPr/>
          <p:nvPr/>
        </p:nvSpPr>
        <p:spPr>
          <a:xfrm>
            <a:off x="882204" y="3650535"/>
            <a:ext cx="69653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2021 г. планируется закупка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4491177" y="2296265"/>
            <a:ext cx="986684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Легкий вес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 подвержены коррозии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Легкость санитарной обработки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Большая вместимость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Защита от осадков, животных и запаха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9640" y="5608840"/>
            <a:ext cx="9452448" cy="629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40880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07FFD1FF-4760-4E3D-9F44-FB07617FBDFF}"/>
              </a:ext>
            </a:extLst>
          </p:cNvPr>
          <p:cNvSpPr/>
          <p:nvPr/>
        </p:nvSpPr>
        <p:spPr>
          <a:xfrm>
            <a:off x="0" y="734241"/>
            <a:ext cx="24384000" cy="1179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66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Обновление парка спецтехники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C803B16E-E5D1-46B2-A252-64388AE2155A}"/>
              </a:ext>
            </a:extLst>
          </p:cNvPr>
          <p:cNvGrpSpPr/>
          <p:nvPr/>
        </p:nvGrpSpPr>
        <p:grpSpPr>
          <a:xfrm>
            <a:off x="1410227" y="3245075"/>
            <a:ext cx="8897916" cy="1107996"/>
            <a:chOff x="3090865" y="3891275"/>
            <a:chExt cx="8897916" cy="1107996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="" xmlns:a16="http://schemas.microsoft.com/office/drawing/2014/main" id="{946744D4-C326-4552-9DED-7892644FCD09}"/>
                </a:ext>
              </a:extLst>
            </p:cNvPr>
            <p:cNvSpPr/>
            <p:nvPr/>
          </p:nvSpPr>
          <p:spPr>
            <a:xfrm>
              <a:off x="3090865" y="3891275"/>
              <a:ext cx="1043876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6600" b="1" dirty="0">
                  <a:solidFill>
                    <a:srgbClr val="22862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55</a:t>
              </a:r>
              <a:endParaRPr lang="ru-RU" sz="2400" dirty="0">
                <a:solidFill>
                  <a:srgbClr val="22862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="" xmlns:a16="http://schemas.microsoft.com/office/drawing/2014/main" id="{69BDD3F3-49C9-4A2B-9195-B3C2166FC220}"/>
                </a:ext>
              </a:extLst>
            </p:cNvPr>
            <p:cNvSpPr/>
            <p:nvPr/>
          </p:nvSpPr>
          <p:spPr>
            <a:xfrm>
              <a:off x="4386426" y="4179179"/>
              <a:ext cx="7602355" cy="5411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ts val="3500"/>
                </a:lnSpc>
              </a:pPr>
              <a:r>
                <a:rPr lang="ru-RU" sz="3200" b="1" dirty="0">
                  <a:solidFill>
                    <a:srgbClr val="22862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новых современных мусоровозов </a:t>
              </a:r>
            </a:p>
          </p:txBody>
        </p:sp>
      </p:grpSp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37A17727-233B-49FF-BF86-FC7DACA73B28}"/>
              </a:ext>
            </a:extLst>
          </p:cNvPr>
          <p:cNvSpPr/>
          <p:nvPr/>
        </p:nvSpPr>
        <p:spPr>
          <a:xfrm>
            <a:off x="2657363" y="2414078"/>
            <a:ext cx="37802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Приобретено</a:t>
            </a:r>
          </a:p>
        </p:txBody>
      </p:sp>
      <p:sp>
        <p:nvSpPr>
          <p:cNvPr id="6" name="Стрелка вправо 5"/>
          <p:cNvSpPr/>
          <p:nvPr/>
        </p:nvSpPr>
        <p:spPr>
          <a:xfrm>
            <a:off x="11445786" y="8322165"/>
            <a:ext cx="2096617" cy="1069925"/>
          </a:xfrm>
          <a:prstGeom prst="rightArrow">
            <a:avLst/>
          </a:prstGeom>
          <a:solidFill>
            <a:srgbClr val="87BF78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Helvetica Light"/>
              <a:cs typeface="Calibri" panose="020F0502020204030204" pitchFamily="34" charset="0"/>
              <a:sym typeface="Helvetica Ligh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762" y="5257612"/>
            <a:ext cx="9601812" cy="62167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78"/>
          <a:stretch/>
        </p:blipFill>
        <p:spPr>
          <a:xfrm>
            <a:off x="13918921" y="5257612"/>
            <a:ext cx="9156232" cy="625195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205791" y="2255706"/>
            <a:ext cx="986684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Компактность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Маневренность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Высокий коэффициент сжатия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Оптимизация стоимости транспортирования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Удержание роста тарифов</a:t>
            </a:r>
            <a:endParaRPr lang="ru-RU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12129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тарелка&#10;&#10;Автоматически созданное описание">
            <a:extLst>
              <a:ext uri="{FF2B5EF4-FFF2-40B4-BE49-F238E27FC236}">
                <a16:creationId xmlns="" xmlns:a16="http://schemas.microsoft.com/office/drawing/2014/main" id="{4838EFC9-711F-4CE1-8D24-D60BB7429D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92" r="416" b="17492"/>
          <a:stretch/>
        </p:blipFill>
        <p:spPr>
          <a:xfrm>
            <a:off x="-25400" y="0"/>
            <a:ext cx="24409400" cy="13716000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="" xmlns:a16="http://schemas.microsoft.com/office/drawing/2014/main" id="{0466A882-AC90-4D83-9D43-1E0CD0191EAF}"/>
              </a:ext>
            </a:extLst>
          </p:cNvPr>
          <p:cNvGrpSpPr/>
          <p:nvPr/>
        </p:nvGrpSpPr>
        <p:grpSpPr>
          <a:xfrm>
            <a:off x="6592017" y="2779893"/>
            <a:ext cx="10076779" cy="1862049"/>
            <a:chOff x="1651925" y="4918492"/>
            <a:chExt cx="7188600" cy="920250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="" xmlns:a16="http://schemas.microsoft.com/office/drawing/2014/main" id="{045F61DB-6B5C-4D44-B4E3-62E15C5F843B}"/>
                </a:ext>
              </a:extLst>
            </p:cNvPr>
            <p:cNvSpPr/>
            <p:nvPr/>
          </p:nvSpPr>
          <p:spPr>
            <a:xfrm>
              <a:off x="1651925" y="4918492"/>
              <a:ext cx="2502327" cy="9202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150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В</a:t>
              </a:r>
              <a:r>
                <a:rPr lang="ru-RU" sz="880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ru-RU" sz="1150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261</a:t>
              </a:r>
              <a:endParaRPr lang="ru-RU" sz="3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="" xmlns:a16="http://schemas.microsoft.com/office/drawing/2014/main" id="{7A66100D-D3AE-43FD-ADA7-793D3BE4B2B7}"/>
                </a:ext>
              </a:extLst>
            </p:cNvPr>
            <p:cNvSpPr/>
            <p:nvPr/>
          </p:nvSpPr>
          <p:spPr>
            <a:xfrm>
              <a:off x="4057517" y="4985279"/>
              <a:ext cx="4783008" cy="4106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480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населенном пункте РТ</a:t>
              </a:r>
              <a:endParaRPr lang="ru-RU" sz="11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9964109" y="3544464"/>
            <a:ext cx="10057545" cy="81560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kumimoji="0" lang="ru-RU" sz="4800" b="1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ПЕРВЫЕ </a:t>
            </a:r>
            <a:r>
              <a:rPr kumimoji="0" lang="ru-RU" sz="4800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начался вывоз ТКО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830" y="5169933"/>
            <a:ext cx="10314940" cy="773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35228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7B9D233B-2270-4B66-A233-7398333DBEEA}"/>
              </a:ext>
            </a:extLst>
          </p:cNvPr>
          <p:cNvSpPr/>
          <p:nvPr/>
        </p:nvSpPr>
        <p:spPr>
          <a:xfrm>
            <a:off x="2444621" y="615493"/>
            <a:ext cx="19016885" cy="1179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66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Раздельный сбор в зоне обслуживания «Гринты»</a:t>
            </a:r>
          </a:p>
        </p:txBody>
      </p:sp>
      <p:sp>
        <p:nvSpPr>
          <p:cNvPr id="13" name="Rectangle 5194"/>
          <p:cNvSpPr/>
          <p:nvPr/>
        </p:nvSpPr>
        <p:spPr>
          <a:xfrm>
            <a:off x="10121404" y="3731933"/>
            <a:ext cx="190257" cy="74086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rgbClr val="20386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ru-RU" sz="1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93" y="450451"/>
            <a:ext cx="1342928" cy="1362972"/>
          </a:xfrm>
          <a:prstGeom prst="rect">
            <a:avLst/>
          </a:prstGeom>
        </p:spPr>
      </p:pic>
      <p:sp>
        <p:nvSpPr>
          <p:cNvPr id="3" name="Стрелка вправо 2"/>
          <p:cNvSpPr/>
          <p:nvPr/>
        </p:nvSpPr>
        <p:spPr>
          <a:xfrm>
            <a:off x="11812551" y="2220688"/>
            <a:ext cx="2164703" cy="1194318"/>
          </a:xfrm>
          <a:prstGeom prst="rightArrow">
            <a:avLst/>
          </a:prstGeom>
          <a:solidFill>
            <a:srgbClr val="87BF78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932993" y="4386810"/>
            <a:ext cx="5739670" cy="93871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ru-RU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Снижение объемов</a:t>
            </a:r>
          </a:p>
          <a:p>
            <a:pPr algn="ctr"/>
            <a:r>
              <a:rPr lang="ru-RU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захоронения на полигонах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6221934" y="5806860"/>
            <a:ext cx="5168729" cy="1414747"/>
          </a:xfrm>
          <a:prstGeom prst="roundRect">
            <a:avLst/>
          </a:prstGeom>
          <a:solidFill>
            <a:srgbClr val="87BF78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3" name="Стрелка вправо 22"/>
          <p:cNvSpPr/>
          <p:nvPr/>
        </p:nvSpPr>
        <p:spPr>
          <a:xfrm>
            <a:off x="11836548" y="4323998"/>
            <a:ext cx="2164703" cy="1194318"/>
          </a:xfrm>
          <a:prstGeom prst="rightArrow">
            <a:avLst/>
          </a:prstGeom>
          <a:solidFill>
            <a:srgbClr val="87BF78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932993" y="6019059"/>
            <a:ext cx="5739670" cy="93871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ru-RU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Развитие</a:t>
            </a:r>
          </a:p>
          <a:p>
            <a:pPr algn="ctr"/>
            <a:r>
              <a:rPr lang="ru-RU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предпринимательства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6221934" y="7516340"/>
            <a:ext cx="5168729" cy="1414747"/>
          </a:xfrm>
          <a:prstGeom prst="roundRect">
            <a:avLst/>
          </a:prstGeom>
          <a:solidFill>
            <a:srgbClr val="87BF78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6" name="Стрелка вправо 25"/>
          <p:cNvSpPr/>
          <p:nvPr/>
        </p:nvSpPr>
        <p:spPr>
          <a:xfrm>
            <a:off x="11812551" y="6427307"/>
            <a:ext cx="2164703" cy="1194318"/>
          </a:xfrm>
          <a:prstGeom prst="rightArrow">
            <a:avLst/>
          </a:prstGeom>
          <a:solidFill>
            <a:srgbClr val="87BF78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932993" y="7719665"/>
            <a:ext cx="5739670" cy="93871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ru-RU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Защита окружающей</a:t>
            </a:r>
          </a:p>
          <a:p>
            <a:pPr algn="ctr"/>
            <a:r>
              <a:rPr lang="ru-RU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среды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6269928" y="9189928"/>
            <a:ext cx="5120736" cy="1199534"/>
          </a:xfrm>
          <a:prstGeom prst="roundRect">
            <a:avLst/>
          </a:prstGeom>
          <a:solidFill>
            <a:srgbClr val="87BF78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9" name="Стрелка вправо 28"/>
          <p:cNvSpPr/>
          <p:nvPr/>
        </p:nvSpPr>
        <p:spPr>
          <a:xfrm>
            <a:off x="11860545" y="8530615"/>
            <a:ext cx="2164703" cy="1194318"/>
          </a:xfrm>
          <a:prstGeom prst="rightArrow">
            <a:avLst/>
          </a:prstGeom>
          <a:solidFill>
            <a:srgbClr val="87BF78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5960460" y="9255573"/>
            <a:ext cx="5739670" cy="93871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ru-RU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Экономия природных</a:t>
            </a:r>
          </a:p>
          <a:p>
            <a:pPr algn="ctr"/>
            <a:r>
              <a:rPr lang="ru-RU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ресурсов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16247531" y="10662785"/>
            <a:ext cx="5110594" cy="1283561"/>
          </a:xfrm>
          <a:prstGeom prst="roundRect">
            <a:avLst/>
          </a:prstGeom>
          <a:solidFill>
            <a:srgbClr val="87BF78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5" name="Стрелка вправо 34"/>
          <p:cNvSpPr/>
          <p:nvPr/>
        </p:nvSpPr>
        <p:spPr>
          <a:xfrm>
            <a:off x="11932965" y="10626844"/>
            <a:ext cx="2164703" cy="1194318"/>
          </a:xfrm>
          <a:prstGeom prst="rightArrow">
            <a:avLst/>
          </a:prstGeom>
          <a:solidFill>
            <a:srgbClr val="87BF78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5583331" y="10835205"/>
            <a:ext cx="6493929" cy="93871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ru-RU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Повышение качества</a:t>
            </a:r>
          </a:p>
          <a:p>
            <a:pPr algn="ctr"/>
            <a:r>
              <a:rPr lang="ru-RU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жизни и комфорта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69" y="2673010"/>
            <a:ext cx="4402635" cy="3301976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5708198" y="2673010"/>
            <a:ext cx="534191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Организован раздельный сбор </a:t>
            </a:r>
            <a:r>
              <a:rPr lang="ru-RU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пластика </a:t>
            </a:r>
            <a:r>
              <a:rPr lang="ru-RU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ru-RU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бумаги </a:t>
            </a:r>
            <a:r>
              <a:rPr lang="ru-RU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 контейнерных площадках </a:t>
            </a:r>
            <a:r>
              <a:rPr lang="ru-RU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Наб. Челнов, Нижнекамска, Лениногорска </a:t>
            </a:r>
            <a:r>
              <a:rPr lang="ru-RU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 прочих городах Татарстана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50"/>
          <a:stretch/>
        </p:blipFill>
        <p:spPr>
          <a:xfrm>
            <a:off x="939403" y="7621625"/>
            <a:ext cx="4402635" cy="351109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832111" y="8193974"/>
            <a:ext cx="474624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</a:t>
            </a:r>
            <a:r>
              <a:rPr lang="ru-RU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Альметьевске </a:t>
            </a:r>
            <a:r>
              <a:rPr lang="ru-RU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запущен проект сбора </a:t>
            </a:r>
            <a:r>
              <a:rPr lang="ru-RU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стекла. </a:t>
            </a:r>
            <a:r>
              <a:rPr lang="ru-RU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Установлены 65 контейнеров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6144150" y="2275929"/>
            <a:ext cx="5317356" cy="3148912"/>
          </a:xfrm>
          <a:prstGeom prst="roundRect">
            <a:avLst/>
          </a:prstGeom>
          <a:solidFill>
            <a:srgbClr val="87BF78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6269928" y="2295338"/>
            <a:ext cx="5120736" cy="289310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>
              <a:spcBef>
                <a:spcPts val="1800"/>
              </a:spcBef>
            </a:pPr>
            <a:r>
              <a:rPr lang="ru-RU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Исполнение поручения Президента России Владимира Путина в части  необходимости кардинально снизить объем отходов на полигонах и организации раздельный сбор отходов (Послание к Федеральному собранию, 2020г.)</a:t>
            </a:r>
          </a:p>
        </p:txBody>
      </p:sp>
    </p:spTree>
    <p:extLst>
      <p:ext uri="{BB962C8B-B14F-4D97-AF65-F5344CB8AC3E}">
        <p14:creationId xmlns:p14="http://schemas.microsoft.com/office/powerpoint/2010/main" val="393250284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Группа 79"/>
          <p:cNvGrpSpPr/>
          <p:nvPr/>
        </p:nvGrpSpPr>
        <p:grpSpPr>
          <a:xfrm>
            <a:off x="454496" y="1936545"/>
            <a:ext cx="15598955" cy="10285932"/>
            <a:chOff x="281747" y="2459684"/>
            <a:chExt cx="13978118" cy="8560242"/>
          </a:xfrm>
        </p:grpSpPr>
        <p:grpSp>
          <p:nvGrpSpPr>
            <p:cNvPr id="69" name="Группа 68"/>
            <p:cNvGrpSpPr/>
            <p:nvPr/>
          </p:nvGrpSpPr>
          <p:grpSpPr>
            <a:xfrm>
              <a:off x="281747" y="2459684"/>
              <a:ext cx="13978118" cy="8560242"/>
              <a:chOff x="9438607" y="2207285"/>
              <a:chExt cx="13978118" cy="8560242"/>
            </a:xfrm>
          </p:grpSpPr>
          <p:pic>
            <p:nvPicPr>
              <p:cNvPr id="2" name="Рисунок 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38607" y="2207285"/>
                <a:ext cx="13978118" cy="8560242"/>
              </a:xfrm>
              <a:prstGeom prst="rect">
                <a:avLst/>
              </a:prstGeom>
            </p:spPr>
          </p:pic>
          <p:sp>
            <p:nvSpPr>
              <p:cNvPr id="3" name="Трапеция 2"/>
              <p:cNvSpPr/>
              <p:nvPr/>
            </p:nvSpPr>
            <p:spPr>
              <a:xfrm>
                <a:off x="17131004" y="4711957"/>
                <a:ext cx="298580" cy="279919"/>
              </a:xfrm>
              <a:prstGeom prst="trapezoid">
                <a:avLst/>
              </a:prstGeom>
              <a:solidFill>
                <a:srgbClr val="FF9900"/>
              </a:solidFill>
              <a:ln w="3175" cap="flat">
                <a:solidFill>
                  <a:srgbClr val="000000"/>
                </a:solidFill>
                <a:miter lim="400000"/>
              </a:ln>
              <a:effectLst>
                <a:outerShdw blurRad="12700" dist="127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8100" tIns="38100" rIns="38100" bIns="381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30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13" name="Трапеция 12"/>
              <p:cNvSpPr/>
              <p:nvPr/>
            </p:nvSpPr>
            <p:spPr>
              <a:xfrm>
                <a:off x="18717206" y="4799041"/>
                <a:ext cx="298580" cy="279919"/>
              </a:xfrm>
              <a:prstGeom prst="trapezoid">
                <a:avLst/>
              </a:prstGeom>
              <a:solidFill>
                <a:srgbClr val="FF9900"/>
              </a:solidFill>
              <a:ln w="3175" cap="flat">
                <a:solidFill>
                  <a:srgbClr val="000000"/>
                </a:solidFill>
                <a:miter lim="400000"/>
              </a:ln>
              <a:effectLst>
                <a:outerShdw blurRad="12700" dist="127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8100" tIns="38100" rIns="38100" bIns="381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30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4" name="Прямоугольник 3"/>
              <p:cNvSpPr/>
              <p:nvPr/>
            </p:nvSpPr>
            <p:spPr>
              <a:xfrm>
                <a:off x="19547634" y="5691673"/>
                <a:ext cx="279918" cy="279919"/>
              </a:xfrm>
              <a:prstGeom prst="rect">
                <a:avLst/>
              </a:prstGeom>
              <a:solidFill>
                <a:schemeClr val="bg2"/>
              </a:solidFill>
              <a:ln w="3175" cap="flat">
                <a:noFill/>
                <a:miter lim="400000"/>
              </a:ln>
              <a:effectLst>
                <a:outerShdw blurRad="12700" dist="127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8100" tIns="38100" rIns="38100" bIns="381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30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14" name="Прямоугольник 13"/>
              <p:cNvSpPr/>
              <p:nvPr/>
            </p:nvSpPr>
            <p:spPr>
              <a:xfrm>
                <a:off x="19239723" y="8643256"/>
                <a:ext cx="279918" cy="279919"/>
              </a:xfrm>
              <a:prstGeom prst="rect">
                <a:avLst/>
              </a:prstGeom>
              <a:solidFill>
                <a:schemeClr val="bg2"/>
              </a:solidFill>
              <a:ln w="3175" cap="flat">
                <a:noFill/>
                <a:miter lim="400000"/>
              </a:ln>
              <a:effectLst>
                <a:outerShdw blurRad="12700" dist="127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8100" tIns="38100" rIns="38100" bIns="381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30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5" name="Равнобедренный треугольник 4"/>
              <p:cNvSpPr/>
              <p:nvPr/>
            </p:nvSpPr>
            <p:spPr>
              <a:xfrm>
                <a:off x="19855545" y="5691673"/>
                <a:ext cx="373223" cy="279919"/>
              </a:xfrm>
              <a:prstGeom prst="triangle">
                <a:avLst/>
              </a:prstGeom>
              <a:solidFill>
                <a:schemeClr val="bg2"/>
              </a:solidFill>
              <a:ln w="3175" cap="flat">
                <a:noFill/>
                <a:miter lim="400000"/>
              </a:ln>
              <a:effectLst>
                <a:outerShdw blurRad="12700" dist="127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8100" tIns="38100" rIns="38100" bIns="381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30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23" name="Равнобедренный треугольник 22"/>
              <p:cNvSpPr/>
              <p:nvPr/>
            </p:nvSpPr>
            <p:spPr>
              <a:xfrm>
                <a:off x="19556967" y="8643256"/>
                <a:ext cx="373223" cy="279919"/>
              </a:xfrm>
              <a:prstGeom prst="triangle">
                <a:avLst/>
              </a:prstGeom>
              <a:solidFill>
                <a:schemeClr val="bg2"/>
              </a:solidFill>
              <a:ln w="3175" cap="flat">
                <a:noFill/>
                <a:miter lim="400000"/>
              </a:ln>
              <a:effectLst>
                <a:outerShdw blurRad="12700" dist="127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8100" tIns="38100" rIns="38100" bIns="381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30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6" name="Ромб 5"/>
              <p:cNvSpPr/>
              <p:nvPr/>
            </p:nvSpPr>
            <p:spPr>
              <a:xfrm>
                <a:off x="19193071" y="5673011"/>
                <a:ext cx="317240" cy="345233"/>
              </a:xfrm>
              <a:prstGeom prst="diamond">
                <a:avLst/>
              </a:prstGeom>
              <a:solidFill>
                <a:schemeClr val="bg2"/>
              </a:solidFill>
              <a:ln w="3175" cap="flat">
                <a:noFill/>
                <a:miter lim="400000"/>
              </a:ln>
              <a:effectLst>
                <a:outerShdw blurRad="12700" dist="127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8100" tIns="38100" rIns="38100" bIns="381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30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25" name="Трапеция 24"/>
              <p:cNvSpPr/>
              <p:nvPr/>
            </p:nvSpPr>
            <p:spPr>
              <a:xfrm>
                <a:off x="19538303" y="4379161"/>
                <a:ext cx="298580" cy="279919"/>
              </a:xfrm>
              <a:prstGeom prst="trapezoid">
                <a:avLst/>
              </a:prstGeom>
              <a:solidFill>
                <a:srgbClr val="FF9900"/>
              </a:solidFill>
              <a:ln w="3175" cap="flat">
                <a:solidFill>
                  <a:srgbClr val="000000"/>
                </a:solidFill>
                <a:miter lim="400000"/>
              </a:ln>
              <a:effectLst>
                <a:outerShdw blurRad="12700" dist="127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8100" tIns="38100" rIns="38100" bIns="381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30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26" name="Трапеция 25"/>
              <p:cNvSpPr/>
              <p:nvPr/>
            </p:nvSpPr>
            <p:spPr>
              <a:xfrm>
                <a:off x="20698409" y="3725529"/>
                <a:ext cx="298580" cy="279919"/>
              </a:xfrm>
              <a:prstGeom prst="trapezoid">
                <a:avLst/>
              </a:prstGeom>
              <a:solidFill>
                <a:srgbClr val="FF9900"/>
              </a:solidFill>
              <a:ln w="3175" cap="flat">
                <a:solidFill>
                  <a:srgbClr val="000000"/>
                </a:solidFill>
                <a:miter lim="400000"/>
              </a:ln>
              <a:effectLst>
                <a:outerShdw blurRad="12700" dist="127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8100" tIns="38100" rIns="38100" bIns="381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30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27" name="Трапеция 26"/>
              <p:cNvSpPr/>
              <p:nvPr/>
            </p:nvSpPr>
            <p:spPr>
              <a:xfrm>
                <a:off x="20930120" y="5464133"/>
                <a:ext cx="298580" cy="279919"/>
              </a:xfrm>
              <a:prstGeom prst="trapezoid">
                <a:avLst/>
              </a:prstGeom>
              <a:solidFill>
                <a:srgbClr val="FF9900"/>
              </a:solidFill>
              <a:ln w="3175" cap="flat">
                <a:solidFill>
                  <a:srgbClr val="000000"/>
                </a:solidFill>
                <a:miter lim="400000"/>
              </a:ln>
              <a:effectLst>
                <a:outerShdw blurRad="12700" dist="127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8100" tIns="38100" rIns="38100" bIns="381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30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28" name="Трапеция 27"/>
              <p:cNvSpPr/>
              <p:nvPr/>
            </p:nvSpPr>
            <p:spPr>
              <a:xfrm>
                <a:off x="22024133" y="5625863"/>
                <a:ext cx="298580" cy="279919"/>
              </a:xfrm>
              <a:prstGeom prst="trapezoid">
                <a:avLst/>
              </a:prstGeom>
              <a:solidFill>
                <a:srgbClr val="FF9900"/>
              </a:solidFill>
              <a:ln w="3175" cap="flat">
                <a:solidFill>
                  <a:srgbClr val="000000"/>
                </a:solidFill>
                <a:miter lim="400000"/>
              </a:ln>
              <a:effectLst>
                <a:outerShdw blurRad="12700" dist="127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8100" tIns="38100" rIns="38100" bIns="381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30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29" name="Трапеция 28"/>
              <p:cNvSpPr/>
              <p:nvPr/>
            </p:nvSpPr>
            <p:spPr>
              <a:xfrm>
                <a:off x="19948849" y="6655341"/>
                <a:ext cx="298580" cy="279919"/>
              </a:xfrm>
              <a:prstGeom prst="trapezoid">
                <a:avLst/>
              </a:prstGeom>
              <a:solidFill>
                <a:srgbClr val="FF9900"/>
              </a:solidFill>
              <a:ln w="3175" cap="flat">
                <a:solidFill>
                  <a:srgbClr val="000000"/>
                </a:solidFill>
                <a:miter lim="400000"/>
              </a:ln>
              <a:effectLst>
                <a:outerShdw blurRad="12700" dist="127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8100" tIns="38100" rIns="38100" bIns="381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30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30" name="Трапеция 29"/>
              <p:cNvSpPr/>
              <p:nvPr/>
            </p:nvSpPr>
            <p:spPr>
              <a:xfrm>
                <a:off x="18875826" y="6443382"/>
                <a:ext cx="298580" cy="279919"/>
              </a:xfrm>
              <a:prstGeom prst="trapezoid">
                <a:avLst/>
              </a:prstGeom>
              <a:solidFill>
                <a:srgbClr val="FF9900"/>
              </a:solidFill>
              <a:ln w="3175" cap="flat">
                <a:solidFill>
                  <a:srgbClr val="000000"/>
                </a:solidFill>
                <a:miter lim="400000"/>
              </a:ln>
              <a:effectLst>
                <a:outerShdw blurRad="12700" dist="127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8100" tIns="38100" rIns="38100" bIns="381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30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31" name="Трапеция 30"/>
              <p:cNvSpPr/>
              <p:nvPr/>
            </p:nvSpPr>
            <p:spPr>
              <a:xfrm>
                <a:off x="18165145" y="5831632"/>
                <a:ext cx="298580" cy="279919"/>
              </a:xfrm>
              <a:prstGeom prst="trapezoid">
                <a:avLst/>
              </a:prstGeom>
              <a:solidFill>
                <a:srgbClr val="FF9900"/>
              </a:solidFill>
              <a:ln w="3175" cap="flat">
                <a:solidFill>
                  <a:srgbClr val="000000"/>
                </a:solidFill>
                <a:miter lim="400000"/>
              </a:ln>
              <a:effectLst>
                <a:outerShdw blurRad="12700" dist="127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8100" tIns="38100" rIns="38100" bIns="381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30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32" name="Трапеция 31"/>
              <p:cNvSpPr/>
              <p:nvPr/>
            </p:nvSpPr>
            <p:spPr>
              <a:xfrm>
                <a:off x="21519502" y="8941835"/>
                <a:ext cx="298580" cy="279919"/>
              </a:xfrm>
              <a:prstGeom prst="trapezoid">
                <a:avLst/>
              </a:prstGeom>
              <a:solidFill>
                <a:srgbClr val="FF9900"/>
              </a:solidFill>
              <a:ln w="3175" cap="flat">
                <a:solidFill>
                  <a:srgbClr val="000000"/>
                </a:solidFill>
                <a:miter lim="400000"/>
              </a:ln>
              <a:effectLst>
                <a:outerShdw blurRad="12700" dist="127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8100" tIns="38100" rIns="38100" bIns="381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30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33" name="Трапеция 32"/>
              <p:cNvSpPr/>
              <p:nvPr/>
            </p:nvSpPr>
            <p:spPr>
              <a:xfrm>
                <a:off x="21186710" y="7601337"/>
                <a:ext cx="298580" cy="279919"/>
              </a:xfrm>
              <a:prstGeom prst="trapezoid">
                <a:avLst/>
              </a:prstGeom>
              <a:solidFill>
                <a:srgbClr val="FF9900"/>
              </a:solidFill>
              <a:ln w="3175" cap="flat">
                <a:solidFill>
                  <a:srgbClr val="000000"/>
                </a:solidFill>
                <a:miter lim="400000"/>
              </a:ln>
              <a:effectLst>
                <a:outerShdw blurRad="12700" dist="127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8100" tIns="38100" rIns="38100" bIns="381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30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34" name="Трапеция 33"/>
              <p:cNvSpPr/>
              <p:nvPr/>
            </p:nvSpPr>
            <p:spPr>
              <a:xfrm>
                <a:off x="19025116" y="7753737"/>
                <a:ext cx="298580" cy="279919"/>
              </a:xfrm>
              <a:prstGeom prst="trapezoid">
                <a:avLst/>
              </a:prstGeom>
              <a:solidFill>
                <a:srgbClr val="FF9900"/>
              </a:solidFill>
              <a:ln w="3175" cap="flat">
                <a:solidFill>
                  <a:srgbClr val="000000"/>
                </a:solidFill>
                <a:miter lim="400000"/>
              </a:ln>
              <a:effectLst>
                <a:outerShdw blurRad="12700" dist="127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8100" tIns="38100" rIns="38100" bIns="381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30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35" name="Трапеция 34"/>
              <p:cNvSpPr/>
              <p:nvPr/>
            </p:nvSpPr>
            <p:spPr>
              <a:xfrm>
                <a:off x="17572651" y="7906137"/>
                <a:ext cx="298580" cy="279919"/>
              </a:xfrm>
              <a:prstGeom prst="trapezoid">
                <a:avLst/>
              </a:prstGeom>
              <a:solidFill>
                <a:srgbClr val="FF9900"/>
              </a:solidFill>
              <a:ln w="3175" cap="flat">
                <a:solidFill>
                  <a:srgbClr val="000000"/>
                </a:solidFill>
                <a:miter lim="400000"/>
              </a:ln>
              <a:effectLst>
                <a:outerShdw blurRad="12700" dist="127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8100" tIns="38100" rIns="38100" bIns="381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30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36" name="Трапеция 35"/>
              <p:cNvSpPr/>
              <p:nvPr/>
            </p:nvSpPr>
            <p:spPr>
              <a:xfrm>
                <a:off x="16278377" y="6437160"/>
                <a:ext cx="298580" cy="279919"/>
              </a:xfrm>
              <a:prstGeom prst="trapezoid">
                <a:avLst/>
              </a:prstGeom>
              <a:solidFill>
                <a:srgbClr val="FF9900"/>
              </a:solidFill>
              <a:ln w="3175" cap="flat">
                <a:solidFill>
                  <a:srgbClr val="000000"/>
                </a:solidFill>
                <a:miter lim="400000"/>
              </a:ln>
              <a:effectLst>
                <a:outerShdw blurRad="12700" dist="127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8100" tIns="38100" rIns="38100" bIns="381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30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37" name="Трапеция 36"/>
              <p:cNvSpPr/>
              <p:nvPr/>
            </p:nvSpPr>
            <p:spPr>
              <a:xfrm>
                <a:off x="16281487" y="8888467"/>
                <a:ext cx="298580" cy="279919"/>
              </a:xfrm>
              <a:prstGeom prst="trapezoid">
                <a:avLst/>
              </a:prstGeom>
              <a:solidFill>
                <a:srgbClr val="FF9900"/>
              </a:solidFill>
              <a:ln w="3175" cap="flat">
                <a:solidFill>
                  <a:srgbClr val="000000"/>
                </a:solidFill>
                <a:miter lim="400000"/>
              </a:ln>
              <a:effectLst>
                <a:outerShdw blurRad="12700" dist="127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8100" tIns="38100" rIns="38100" bIns="381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30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38" name="Трапеция 37"/>
              <p:cNvSpPr/>
              <p:nvPr/>
            </p:nvSpPr>
            <p:spPr>
              <a:xfrm>
                <a:off x="16364603" y="8134736"/>
                <a:ext cx="298580" cy="279919"/>
              </a:xfrm>
              <a:prstGeom prst="trapezoid">
                <a:avLst/>
              </a:prstGeom>
              <a:solidFill>
                <a:srgbClr val="FF9900"/>
              </a:solidFill>
              <a:ln w="3175" cap="flat">
                <a:solidFill>
                  <a:srgbClr val="000000"/>
                </a:solidFill>
                <a:miter lim="400000"/>
              </a:ln>
              <a:effectLst>
                <a:outerShdw blurRad="12700" dist="127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8100" tIns="38100" rIns="38100" bIns="381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30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cxnSp>
            <p:nvCxnSpPr>
              <p:cNvPr id="8" name="Прямая со стрелкой 7"/>
              <p:cNvCxnSpPr/>
              <p:nvPr/>
            </p:nvCxnSpPr>
            <p:spPr>
              <a:xfrm>
                <a:off x="17572651" y="4991876"/>
                <a:ext cx="1452465" cy="752176"/>
              </a:xfrm>
              <a:prstGeom prst="straightConnector1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0" name="Прямая со стрелкой 9"/>
              <p:cNvCxnSpPr/>
              <p:nvPr/>
            </p:nvCxnSpPr>
            <p:spPr>
              <a:xfrm>
                <a:off x="19025116" y="5136249"/>
                <a:ext cx="447873" cy="525132"/>
              </a:xfrm>
              <a:prstGeom prst="straightConnector1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5" name="Прямая со стрелкой 14"/>
              <p:cNvCxnSpPr/>
              <p:nvPr/>
            </p:nvCxnSpPr>
            <p:spPr>
              <a:xfrm>
                <a:off x="19743578" y="4799041"/>
                <a:ext cx="0" cy="805051"/>
              </a:xfrm>
              <a:prstGeom prst="straightConnector1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0" name="Прямая со стрелкой 39"/>
              <p:cNvCxnSpPr/>
              <p:nvPr/>
            </p:nvCxnSpPr>
            <p:spPr>
              <a:xfrm flipH="1">
                <a:off x="19948849" y="4142792"/>
                <a:ext cx="898850" cy="1461300"/>
              </a:xfrm>
              <a:prstGeom prst="straightConnector1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2" name="Прямая со стрелкой 41"/>
              <p:cNvCxnSpPr/>
              <p:nvPr/>
            </p:nvCxnSpPr>
            <p:spPr>
              <a:xfrm flipH="1">
                <a:off x="20247429" y="5673011"/>
                <a:ext cx="600270" cy="158621"/>
              </a:xfrm>
              <a:prstGeom prst="straightConnector1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4" name="Прямая со стрелкой 43"/>
              <p:cNvCxnSpPr/>
              <p:nvPr/>
            </p:nvCxnSpPr>
            <p:spPr>
              <a:xfrm flipH="1">
                <a:off x="20398274" y="5905782"/>
                <a:ext cx="1419808" cy="65810"/>
              </a:xfrm>
              <a:prstGeom prst="straightConnector1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6" name="Прямая со стрелкой 45"/>
              <p:cNvCxnSpPr/>
              <p:nvPr/>
            </p:nvCxnSpPr>
            <p:spPr>
              <a:xfrm flipH="1" flipV="1">
                <a:off x="19874206" y="6111551"/>
                <a:ext cx="223933" cy="465568"/>
              </a:xfrm>
              <a:prstGeom prst="straightConnector1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8" name="Прямая со стрелкой 47"/>
              <p:cNvCxnSpPr/>
              <p:nvPr/>
            </p:nvCxnSpPr>
            <p:spPr>
              <a:xfrm flipV="1">
                <a:off x="19155749" y="6111551"/>
                <a:ext cx="363892" cy="232784"/>
              </a:xfrm>
              <a:prstGeom prst="straightConnector1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0" name="Прямая со стрелкой 49"/>
              <p:cNvCxnSpPr/>
              <p:nvPr/>
            </p:nvCxnSpPr>
            <p:spPr>
              <a:xfrm flipV="1">
                <a:off x="18463725" y="5905782"/>
                <a:ext cx="561391" cy="32905"/>
              </a:xfrm>
              <a:prstGeom prst="straightConnector1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2" name="Прямая со стрелкой 51"/>
              <p:cNvCxnSpPr/>
              <p:nvPr/>
            </p:nvCxnSpPr>
            <p:spPr>
              <a:xfrm flipH="1">
                <a:off x="19948849" y="7906137"/>
                <a:ext cx="1237861" cy="737119"/>
              </a:xfrm>
              <a:prstGeom prst="straightConnector1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4" name="Прямая со стрелкой 53"/>
              <p:cNvCxnSpPr/>
              <p:nvPr/>
            </p:nvCxnSpPr>
            <p:spPr>
              <a:xfrm flipH="1" flipV="1">
                <a:off x="20060817" y="8888467"/>
                <a:ext cx="1275183" cy="279919"/>
              </a:xfrm>
              <a:prstGeom prst="straightConnector1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6" name="Прямая со стрелкой 55"/>
              <p:cNvCxnSpPr/>
              <p:nvPr/>
            </p:nvCxnSpPr>
            <p:spPr>
              <a:xfrm>
                <a:off x="19174406" y="8186056"/>
                <a:ext cx="139963" cy="410546"/>
              </a:xfrm>
              <a:prstGeom prst="straightConnector1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8" name="Прямая со стрелкой 57"/>
              <p:cNvCxnSpPr/>
              <p:nvPr/>
            </p:nvCxnSpPr>
            <p:spPr>
              <a:xfrm>
                <a:off x="17871231" y="8251370"/>
                <a:ext cx="985935" cy="391886"/>
              </a:xfrm>
              <a:prstGeom prst="straightConnector1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60" name="Прямая со стрелкой 59"/>
              <p:cNvCxnSpPr/>
              <p:nvPr/>
            </p:nvCxnSpPr>
            <p:spPr>
              <a:xfrm>
                <a:off x="16710481" y="6646981"/>
                <a:ext cx="2286429" cy="1873301"/>
              </a:xfrm>
              <a:prstGeom prst="straightConnector1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62" name="Прямая со стрелкой 61"/>
              <p:cNvCxnSpPr/>
              <p:nvPr/>
            </p:nvCxnSpPr>
            <p:spPr>
              <a:xfrm>
                <a:off x="16729357" y="8391329"/>
                <a:ext cx="1987849" cy="377889"/>
              </a:xfrm>
              <a:prstGeom prst="straightConnector1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64" name="Прямая со стрелкой 63"/>
              <p:cNvCxnSpPr/>
              <p:nvPr/>
            </p:nvCxnSpPr>
            <p:spPr>
              <a:xfrm flipV="1">
                <a:off x="16729357" y="8941835"/>
                <a:ext cx="2015063" cy="139959"/>
              </a:xfrm>
              <a:prstGeom prst="straightConnector1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78" name="Ромб 77"/>
            <p:cNvSpPr/>
            <p:nvPr/>
          </p:nvSpPr>
          <p:spPr>
            <a:xfrm>
              <a:off x="9724770" y="8859679"/>
              <a:ext cx="317240" cy="345233"/>
            </a:xfrm>
            <a:prstGeom prst="diamond">
              <a:avLst/>
            </a:prstGeom>
            <a:solidFill>
              <a:schemeClr val="bg2"/>
            </a:solidFill>
            <a:ln w="3175" cap="flat">
              <a:noFill/>
              <a:miter lim="400000"/>
            </a:ln>
            <a:effectLst>
              <a:outerShdw blurRad="127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3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DD04D177-9E2B-4D52-9DF8-5C61A52385F2}"/>
              </a:ext>
            </a:extLst>
          </p:cNvPr>
          <p:cNvSpPr/>
          <p:nvPr/>
        </p:nvSpPr>
        <p:spPr>
          <a:xfrm>
            <a:off x="2425959" y="393708"/>
            <a:ext cx="12894906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7000"/>
              </a:lnSpc>
            </a:pPr>
            <a:r>
              <a:rPr lang="ru-RU" sz="40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Программа развития инфраструктуры</a:t>
            </a:r>
          </a:p>
          <a:p>
            <a:pPr algn="l">
              <a:lnSpc>
                <a:spcPct val="107000"/>
              </a:lnSpc>
            </a:pPr>
            <a:r>
              <a:rPr lang="ru-RU" sz="40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 обращению с ТКО в Восточной зоне Татарстана</a:t>
            </a:r>
            <a:endParaRPr lang="ru-RU" sz="4000" b="1" dirty="0">
              <a:solidFill>
                <a:schemeClr val="bg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2735" y="-1528497"/>
            <a:ext cx="7434943" cy="5254026"/>
          </a:xfrm>
          <a:prstGeom prst="rect">
            <a:avLst/>
          </a:prstGeom>
        </p:spPr>
      </p:pic>
      <p:sp>
        <p:nvSpPr>
          <p:cNvPr id="70" name="Трапеция 69"/>
          <p:cNvSpPr/>
          <p:nvPr/>
        </p:nvSpPr>
        <p:spPr>
          <a:xfrm>
            <a:off x="594928" y="12024026"/>
            <a:ext cx="298580" cy="279919"/>
          </a:xfrm>
          <a:prstGeom prst="trapezoid">
            <a:avLst/>
          </a:prstGeom>
          <a:solidFill>
            <a:srgbClr val="FF9900"/>
          </a:solidFill>
          <a:ln w="3175" cap="flat">
            <a:solidFill>
              <a:srgbClr val="000000"/>
            </a:solidFill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71" name="Ромб 70"/>
          <p:cNvSpPr/>
          <p:nvPr/>
        </p:nvSpPr>
        <p:spPr>
          <a:xfrm>
            <a:off x="594928" y="11503668"/>
            <a:ext cx="317240" cy="345233"/>
          </a:xfrm>
          <a:prstGeom prst="diamond">
            <a:avLst/>
          </a:prstGeom>
          <a:solidFill>
            <a:schemeClr val="bg2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72" name="Равнобедренный треугольник 71"/>
          <p:cNvSpPr/>
          <p:nvPr/>
        </p:nvSpPr>
        <p:spPr>
          <a:xfrm>
            <a:off x="6819122" y="11503668"/>
            <a:ext cx="373223" cy="279919"/>
          </a:xfrm>
          <a:prstGeom prst="triangle">
            <a:avLst/>
          </a:prstGeom>
          <a:solidFill>
            <a:schemeClr val="bg2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6865774" y="12024026"/>
            <a:ext cx="279918" cy="279919"/>
          </a:xfrm>
          <a:prstGeom prst="rect">
            <a:avLst/>
          </a:prstGeom>
          <a:solidFill>
            <a:schemeClr val="bg2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912168" y="11445451"/>
            <a:ext cx="55611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Мусоросортировочный комплекс (МСК) 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1031680" y="11933152"/>
            <a:ext cx="43043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Мусороперегрузочная станция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7208359" y="11404233"/>
            <a:ext cx="3677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Участок компостирования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7283864" y="11908815"/>
            <a:ext cx="4406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Полигон для захоронения ТКО 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16412041" y="1649678"/>
            <a:ext cx="6948374" cy="11090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080">
              <a:spcBef>
                <a:spcPts val="100"/>
              </a:spcBef>
            </a:pPr>
            <a:r>
              <a:rPr lang="ru-RU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Перспективная инфраструктура обращения с ТКО включает:</a:t>
            </a:r>
          </a:p>
          <a:p>
            <a:pPr marR="5080">
              <a:spcBef>
                <a:spcPts val="100"/>
              </a:spcBef>
            </a:pPr>
            <a:endParaRPr lang="ru-RU" sz="3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5080" indent="-3429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Два мусоросортировочных комплекса (МСК) с автоматическими линиями общей мощностью 815 тыс. тонн в год</a:t>
            </a:r>
          </a:p>
          <a:p>
            <a:pPr marL="342900" marR="5080" indent="-342900"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ru-RU" sz="3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5080" indent="-3429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Межмуниципальные полигоны захоронения общей мощностью до 900 тыс. тонн ТКО в год</a:t>
            </a:r>
          </a:p>
          <a:p>
            <a:pPr marL="342900" marR="5080" indent="-342900"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ru-RU" sz="3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5080" indent="-3429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Участки компостирования общей мощностью 320 тыс. тонн в год</a:t>
            </a:r>
            <a:br>
              <a:rPr lang="ru-RU" sz="3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3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5080" indent="-3429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 мусороперегрузочных станций</a:t>
            </a:r>
          </a:p>
          <a:p>
            <a:pPr marL="342900" marR="5080" indent="-342900"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ru-RU" sz="28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53155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DD04D177-9E2B-4D52-9DF8-5C61A52385F2}"/>
              </a:ext>
            </a:extLst>
          </p:cNvPr>
          <p:cNvSpPr/>
          <p:nvPr/>
        </p:nvSpPr>
        <p:spPr>
          <a:xfrm>
            <a:off x="2425959" y="393708"/>
            <a:ext cx="12894906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7000"/>
              </a:lnSpc>
            </a:pPr>
            <a:r>
              <a:rPr lang="ru-RU" sz="40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Программа развития инфраструктуры</a:t>
            </a:r>
          </a:p>
          <a:p>
            <a:pPr algn="l">
              <a:lnSpc>
                <a:spcPct val="107000"/>
              </a:lnSpc>
            </a:pPr>
            <a:r>
              <a:rPr lang="ru-RU" sz="40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 обращению с ТКО в Восточной зоне Татарстана</a:t>
            </a:r>
            <a:endParaRPr lang="ru-RU" sz="4000" b="1" dirty="0">
              <a:solidFill>
                <a:schemeClr val="bg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2735" y="-1528497"/>
            <a:ext cx="7434943" cy="5254026"/>
          </a:xfrm>
          <a:prstGeom prst="rect">
            <a:avLst/>
          </a:prstGeom>
        </p:spPr>
      </p:pic>
      <p:grpSp>
        <p:nvGrpSpPr>
          <p:cNvPr id="81" name="Группа 80"/>
          <p:cNvGrpSpPr/>
          <p:nvPr/>
        </p:nvGrpSpPr>
        <p:grpSpPr>
          <a:xfrm>
            <a:off x="6915213" y="8180884"/>
            <a:ext cx="2721909" cy="2990678"/>
            <a:chOff x="3662815" y="2503796"/>
            <a:chExt cx="2721909" cy="2990678"/>
          </a:xfrm>
        </p:grpSpPr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C1C482BE-C1CE-431E-A863-FEF2A9A11CE5}"/>
                </a:ext>
              </a:extLst>
            </p:cNvPr>
            <p:cNvSpPr txBox="1"/>
            <p:nvPr/>
          </p:nvSpPr>
          <p:spPr>
            <a:xfrm>
              <a:off x="3662815" y="2503796"/>
              <a:ext cx="2721909" cy="1200329"/>
            </a:xfrm>
            <a:prstGeom prst="rect">
              <a:avLst/>
            </a:prstGeom>
            <a:solidFill>
              <a:srgbClr val="87BF78"/>
            </a:solidFill>
          </p:spPr>
          <p:txBody>
            <a:bodyPr wrap="square" rtlCol="0">
              <a:spAutoFit/>
            </a:bodyPr>
            <a:lstStyle/>
            <a:p>
              <a:r>
                <a:rPr lang="ru-RU" sz="2400" b="1" dirty="0" err="1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Мусоро</a:t>
              </a:r>
              <a:r>
                <a:rPr lang="ru-RU" sz="2400" b="1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</a:t>
              </a:r>
            </a:p>
            <a:p>
              <a:r>
                <a:rPr lang="ru-RU" sz="2400" b="1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сортировочный </a:t>
              </a:r>
            </a:p>
            <a:p>
              <a:r>
                <a:rPr lang="ru-RU" sz="2400" b="1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комплекс</a:t>
              </a:r>
            </a:p>
          </p:txBody>
        </p:sp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2815" y="3687041"/>
              <a:ext cx="2710576" cy="1807433"/>
            </a:xfrm>
            <a:prstGeom prst="rect">
              <a:avLst/>
            </a:prstGeom>
          </p:spPr>
        </p:pic>
      </p:grpSp>
      <p:grpSp>
        <p:nvGrpSpPr>
          <p:cNvPr id="82" name="Группа 81"/>
          <p:cNvGrpSpPr/>
          <p:nvPr/>
        </p:nvGrpSpPr>
        <p:grpSpPr>
          <a:xfrm>
            <a:off x="6854153" y="2786826"/>
            <a:ext cx="2758358" cy="2666051"/>
            <a:chOff x="3615033" y="8366779"/>
            <a:chExt cx="2758358" cy="2666051"/>
          </a:xfrm>
        </p:grpSpPr>
        <p:sp>
          <p:nvSpPr>
            <p:cNvPr id="66" name="TextBox 65">
              <a:extLst>
                <a:ext uri="{FF2B5EF4-FFF2-40B4-BE49-F238E27FC236}">
                  <a16:creationId xmlns="" xmlns:a16="http://schemas.microsoft.com/office/drawing/2014/main" id="{6F628246-9D56-45C7-B373-0A05DA3E6325}"/>
                </a:ext>
              </a:extLst>
            </p:cNvPr>
            <p:cNvSpPr txBox="1"/>
            <p:nvPr/>
          </p:nvSpPr>
          <p:spPr>
            <a:xfrm>
              <a:off x="3615033" y="8366779"/>
              <a:ext cx="2758358" cy="830997"/>
            </a:xfrm>
            <a:prstGeom prst="rect">
              <a:avLst/>
            </a:prstGeom>
            <a:solidFill>
              <a:srgbClr val="87BF78"/>
            </a:solidFill>
          </p:spPr>
          <p:txBody>
            <a:bodyPr wrap="square" rtlCol="0">
              <a:spAutoFit/>
            </a:bodyPr>
            <a:lstStyle/>
            <a:p>
              <a:r>
                <a:rPr lang="ru-RU" sz="2400" b="1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Мусороперегрузочная станция</a:t>
              </a:r>
            </a:p>
          </p:txBody>
        </p:sp>
        <p:pic>
          <p:nvPicPr>
            <p:cNvPr id="74" name="Рисунок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6367" y="9204342"/>
              <a:ext cx="2747024" cy="1828488"/>
            </a:xfrm>
            <a:prstGeom prst="rect">
              <a:avLst/>
            </a:prstGeom>
          </p:spPr>
        </p:pic>
      </p:grpSp>
      <p:grpSp>
        <p:nvGrpSpPr>
          <p:cNvPr id="78" name="Группа 77"/>
          <p:cNvGrpSpPr/>
          <p:nvPr/>
        </p:nvGrpSpPr>
        <p:grpSpPr>
          <a:xfrm>
            <a:off x="18025599" y="2162815"/>
            <a:ext cx="3088247" cy="2558401"/>
            <a:chOff x="14849671" y="2170321"/>
            <a:chExt cx="3088247" cy="2558401"/>
          </a:xfrm>
        </p:grpSpPr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63FA7D39-0552-40DA-99C2-1EC86D57133A}"/>
                </a:ext>
              </a:extLst>
            </p:cNvPr>
            <p:cNvSpPr txBox="1"/>
            <p:nvPr/>
          </p:nvSpPr>
          <p:spPr>
            <a:xfrm>
              <a:off x="14849671" y="2170321"/>
              <a:ext cx="3088247" cy="543804"/>
            </a:xfrm>
            <a:prstGeom prst="rect">
              <a:avLst/>
            </a:prstGeom>
            <a:solidFill>
              <a:srgbClr val="87BF78"/>
            </a:solidFill>
          </p:spPr>
          <p:txBody>
            <a:bodyPr wrap="square" rtlCol="0">
              <a:spAutoFit/>
            </a:bodyPr>
            <a:lstStyle/>
            <a:p>
              <a:r>
                <a:rPr lang="ru-RU" sz="2800" b="1" dirty="0" err="1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Экотехнопарк</a:t>
              </a:r>
              <a:endParaRPr lang="ru-RU" sz="2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49672" y="2714125"/>
              <a:ext cx="3088246" cy="2014597"/>
            </a:xfrm>
            <a:prstGeom prst="rect">
              <a:avLst/>
            </a:prstGeom>
          </p:spPr>
        </p:pic>
      </p:grpSp>
      <p:grpSp>
        <p:nvGrpSpPr>
          <p:cNvPr id="79" name="Группа 78"/>
          <p:cNvGrpSpPr/>
          <p:nvPr/>
        </p:nvGrpSpPr>
        <p:grpSpPr>
          <a:xfrm>
            <a:off x="18122180" y="5447716"/>
            <a:ext cx="3094360" cy="2649781"/>
            <a:chOff x="14849670" y="4940780"/>
            <a:chExt cx="3094360" cy="3387123"/>
          </a:xfrm>
        </p:grpSpPr>
        <p:sp>
          <p:nvSpPr>
            <p:cNvPr id="60" name="TextBox 59">
              <a:extLst>
                <a:ext uri="{FF2B5EF4-FFF2-40B4-BE49-F238E27FC236}">
                  <a16:creationId xmlns="" xmlns:a16="http://schemas.microsoft.com/office/drawing/2014/main" id="{15E6A173-57ED-4483-9753-FB985E4DD761}"/>
                </a:ext>
              </a:extLst>
            </p:cNvPr>
            <p:cNvSpPr txBox="1"/>
            <p:nvPr/>
          </p:nvSpPr>
          <p:spPr>
            <a:xfrm>
              <a:off x="14849670" y="4940780"/>
              <a:ext cx="3094360" cy="1219602"/>
            </a:xfrm>
            <a:prstGeom prst="rect">
              <a:avLst/>
            </a:prstGeom>
            <a:solidFill>
              <a:srgbClr val="87BF78"/>
            </a:solidFill>
          </p:spPr>
          <p:txBody>
            <a:bodyPr wrap="square" rtlCol="0">
              <a:spAutoFit/>
            </a:bodyPr>
            <a:lstStyle/>
            <a:p>
              <a:r>
                <a:rPr lang="ru-RU" sz="2800" b="1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Участок </a:t>
              </a:r>
            </a:p>
            <a:p>
              <a:r>
                <a:rPr lang="ru-RU" sz="2800" b="1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компостирования</a:t>
              </a:r>
            </a:p>
          </p:txBody>
        </p:sp>
        <p:pic>
          <p:nvPicPr>
            <p:cNvPr id="76" name="Рисунок 7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55785" y="6010483"/>
              <a:ext cx="3088245" cy="2317420"/>
            </a:xfrm>
            <a:prstGeom prst="rect">
              <a:avLst/>
            </a:prstGeom>
          </p:spPr>
        </p:pic>
      </p:grpSp>
      <p:grpSp>
        <p:nvGrpSpPr>
          <p:cNvPr id="80" name="Группа 79"/>
          <p:cNvGrpSpPr/>
          <p:nvPr/>
        </p:nvGrpSpPr>
        <p:grpSpPr>
          <a:xfrm>
            <a:off x="18051431" y="9300732"/>
            <a:ext cx="3158996" cy="2634974"/>
            <a:chOff x="14778922" y="8588620"/>
            <a:chExt cx="3158996" cy="1980545"/>
          </a:xfrm>
        </p:grpSpPr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40556C99-BFC6-4B40-86E8-768446B4DEED}"/>
                </a:ext>
              </a:extLst>
            </p:cNvPr>
            <p:cNvSpPr txBox="1"/>
            <p:nvPr/>
          </p:nvSpPr>
          <p:spPr>
            <a:xfrm>
              <a:off x="14778922" y="8588620"/>
              <a:ext cx="3158995" cy="393272"/>
            </a:xfrm>
            <a:prstGeom prst="rect">
              <a:avLst/>
            </a:prstGeom>
            <a:solidFill>
              <a:srgbClr val="87BF78"/>
            </a:solidFill>
          </p:spPr>
          <p:txBody>
            <a:bodyPr wrap="square" rtlCol="0">
              <a:spAutoFit/>
            </a:bodyPr>
            <a:lstStyle/>
            <a:p>
              <a:r>
                <a:rPr lang="ru-RU" sz="2800" b="1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Полигон ТКО</a:t>
              </a:r>
            </a:p>
          </p:txBody>
        </p:sp>
        <p:pic>
          <p:nvPicPr>
            <p:cNvPr id="77" name="Рисунок 7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04193" y="9111840"/>
              <a:ext cx="3133725" cy="1457325"/>
            </a:xfrm>
            <a:prstGeom prst="rect">
              <a:avLst/>
            </a:prstGeom>
          </p:spPr>
        </p:pic>
      </p:grpSp>
      <p:sp>
        <p:nvSpPr>
          <p:cNvPr id="83" name="Скругленный прямоугольник 82"/>
          <p:cNvSpPr/>
          <p:nvPr/>
        </p:nvSpPr>
        <p:spPr>
          <a:xfrm>
            <a:off x="7313354" y="6284557"/>
            <a:ext cx="1866123" cy="1106686"/>
          </a:xfrm>
          <a:prstGeom prst="roundRect">
            <a:avLst/>
          </a:prstGeom>
          <a:solidFill>
            <a:srgbClr val="FFFFFF"/>
          </a:solidFill>
          <a:ln w="3175" cap="flat">
            <a:solidFill>
              <a:schemeClr val="tx1"/>
            </a:solidFill>
            <a:prstDash val="dash"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0" i="0" u="none" strike="noStrike" cap="none" spc="0" normalizeH="0" baseline="0" dirty="0">
                <a:ln>
                  <a:noFill/>
                  <a:prstDash val="sysDash"/>
                </a:ln>
                <a:solidFill>
                  <a:schemeClr val="bg2"/>
                </a:solidFill>
                <a:effectLst/>
                <a:uFillTx/>
                <a:latin typeface="Calibri" panose="020F0502020204030204" pitchFamily="34" charset="0"/>
                <a:ea typeface="Helvetica Light"/>
                <a:cs typeface="Calibri" panose="020F0502020204030204" pitchFamily="34" charset="0"/>
                <a:sym typeface="Helvetica Light"/>
              </a:rPr>
              <a:t>ТКО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000" dirty="0">
                <a:ln>
                  <a:noFill/>
                  <a:prstDash val="sysDash"/>
                </a:ln>
                <a:solidFill>
                  <a:schemeClr val="bg2"/>
                </a:solidFill>
                <a:latin typeface="Calibri" panose="020F0502020204030204" pitchFamily="34" charset="0"/>
                <a:ea typeface="Helvetica Light"/>
                <a:cs typeface="Calibri" panose="020F0502020204030204" pitchFamily="34" charset="0"/>
                <a:sym typeface="Helvetica Light"/>
              </a:rPr>
              <a:t>98%</a:t>
            </a:r>
            <a:endParaRPr kumimoji="0" lang="ru-RU" sz="3000" b="0" i="0" u="none" strike="noStrike" cap="none" spc="0" normalizeH="0" baseline="0" dirty="0">
              <a:ln>
                <a:noFill/>
                <a:prstDash val="sysDash"/>
              </a:ln>
              <a:solidFill>
                <a:schemeClr val="bg2"/>
              </a:solidFill>
              <a:effectLst/>
              <a:uFillTx/>
              <a:latin typeface="Calibri" panose="020F0502020204030204" pitchFamily="34" charset="0"/>
              <a:ea typeface="Helvetica Light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85" name="Скругленный прямоугольник 84"/>
          <p:cNvSpPr/>
          <p:nvPr/>
        </p:nvSpPr>
        <p:spPr>
          <a:xfrm>
            <a:off x="12326371" y="2732609"/>
            <a:ext cx="2188807" cy="1617464"/>
          </a:xfrm>
          <a:prstGeom prst="roundRect">
            <a:avLst/>
          </a:prstGeom>
          <a:solidFill>
            <a:srgbClr val="FFFFFF"/>
          </a:solidFill>
          <a:ln w="3175" cap="flat">
            <a:solidFill>
              <a:schemeClr val="tx1"/>
            </a:solidFill>
            <a:prstDash val="dash"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0" i="0" u="none" strike="noStrike" cap="none" spc="0" normalizeH="0" baseline="0" dirty="0">
                <a:ln>
                  <a:noFill/>
                  <a:prstDash val="sysDash"/>
                </a:ln>
                <a:solidFill>
                  <a:schemeClr val="bg2"/>
                </a:solidFill>
                <a:effectLst/>
                <a:uFillTx/>
                <a:latin typeface="Calibri" panose="020F0502020204030204" pitchFamily="34" charset="0"/>
                <a:ea typeface="Helvetica Light"/>
                <a:cs typeface="Calibri" panose="020F0502020204030204" pitchFamily="34" charset="0"/>
                <a:sym typeface="Helvetica Light"/>
              </a:rPr>
              <a:t>Вторичное сырье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000" dirty="0">
                <a:ln>
                  <a:noFill/>
                  <a:prstDash val="sysDash"/>
                </a:ln>
                <a:solidFill>
                  <a:schemeClr val="bg2"/>
                </a:solidFill>
                <a:latin typeface="Calibri" panose="020F0502020204030204" pitchFamily="34" charset="0"/>
                <a:ea typeface="Helvetica Light"/>
                <a:cs typeface="Calibri" panose="020F0502020204030204" pitchFamily="34" charset="0"/>
                <a:sym typeface="Helvetica Light"/>
              </a:rPr>
              <a:t>19,4%</a:t>
            </a:r>
            <a:endParaRPr kumimoji="0" lang="ru-RU" sz="3000" b="0" i="0" u="none" strike="noStrike" cap="none" spc="0" normalizeH="0" baseline="0" dirty="0">
              <a:ln>
                <a:noFill/>
                <a:prstDash val="sysDash"/>
              </a:ln>
              <a:solidFill>
                <a:schemeClr val="bg2"/>
              </a:solidFill>
              <a:effectLst/>
              <a:uFillTx/>
              <a:latin typeface="Calibri" panose="020F0502020204030204" pitchFamily="34" charset="0"/>
              <a:ea typeface="Helvetica Light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86" name="Скругленный прямоугольник 85"/>
          <p:cNvSpPr/>
          <p:nvPr/>
        </p:nvSpPr>
        <p:spPr>
          <a:xfrm>
            <a:off x="12526164" y="10064876"/>
            <a:ext cx="2188807" cy="1106686"/>
          </a:xfrm>
          <a:prstGeom prst="roundRect">
            <a:avLst/>
          </a:prstGeom>
          <a:solidFill>
            <a:srgbClr val="FFFFFF"/>
          </a:solidFill>
          <a:ln w="3175" cap="flat">
            <a:solidFill>
              <a:schemeClr val="tx1"/>
            </a:solidFill>
            <a:prstDash val="dash"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0" i="0" u="none" strike="noStrike" cap="none" spc="0" normalizeH="0" baseline="0" dirty="0">
                <a:ln>
                  <a:noFill/>
                  <a:prstDash val="sysDash"/>
                </a:ln>
                <a:solidFill>
                  <a:schemeClr val="bg2"/>
                </a:solidFill>
                <a:effectLst/>
                <a:uFillTx/>
                <a:latin typeface="Calibri" panose="020F0502020204030204" pitchFamily="34" charset="0"/>
                <a:ea typeface="Helvetica Light"/>
                <a:cs typeface="Calibri" panose="020F0502020204030204" pitchFamily="34" charset="0"/>
                <a:sym typeface="Helvetica Light"/>
              </a:rPr>
              <a:t>Хвосты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000" dirty="0">
                <a:ln>
                  <a:noFill/>
                  <a:prstDash val="sysDash"/>
                </a:ln>
                <a:solidFill>
                  <a:schemeClr val="bg2"/>
                </a:solidFill>
                <a:latin typeface="Calibri" panose="020F0502020204030204" pitchFamily="34" charset="0"/>
                <a:ea typeface="Helvetica Light"/>
                <a:cs typeface="Calibri" panose="020F0502020204030204" pitchFamily="34" charset="0"/>
                <a:sym typeface="Helvetica Light"/>
              </a:rPr>
              <a:t>40,6%</a:t>
            </a:r>
            <a:endParaRPr kumimoji="0" lang="ru-RU" sz="3000" b="0" i="0" u="none" strike="noStrike" cap="none" spc="0" normalizeH="0" baseline="0" dirty="0">
              <a:ln>
                <a:noFill/>
                <a:prstDash val="sysDash"/>
              </a:ln>
              <a:solidFill>
                <a:schemeClr val="bg2"/>
              </a:solidFill>
              <a:effectLst/>
              <a:uFillTx/>
              <a:latin typeface="Calibri" panose="020F0502020204030204" pitchFamily="34" charset="0"/>
              <a:ea typeface="Helvetica Light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87" name="Скругленный прямоугольник 86"/>
          <p:cNvSpPr/>
          <p:nvPr/>
        </p:nvSpPr>
        <p:spPr>
          <a:xfrm>
            <a:off x="12388716" y="6163440"/>
            <a:ext cx="2782857" cy="1617464"/>
          </a:xfrm>
          <a:prstGeom prst="roundRect">
            <a:avLst/>
          </a:prstGeom>
          <a:solidFill>
            <a:srgbClr val="FFFFFF"/>
          </a:solidFill>
          <a:ln w="3175" cap="flat">
            <a:solidFill>
              <a:schemeClr val="tx1"/>
            </a:solidFill>
            <a:prstDash val="dash"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0" i="0" u="none" strike="noStrike" cap="none" spc="0" normalizeH="0" baseline="0" dirty="0">
                <a:ln>
                  <a:noFill/>
                  <a:prstDash val="sysDash"/>
                </a:ln>
                <a:solidFill>
                  <a:schemeClr val="bg2"/>
                </a:solidFill>
                <a:effectLst/>
                <a:uFillTx/>
                <a:latin typeface="Calibri" panose="020F0502020204030204" pitchFamily="34" charset="0"/>
                <a:ea typeface="Helvetica Light"/>
                <a:cs typeface="Calibri" panose="020F0502020204030204" pitchFamily="34" charset="0"/>
                <a:sym typeface="Helvetica Light"/>
              </a:rPr>
              <a:t>Органическая фракция ТКО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000" dirty="0">
                <a:ln>
                  <a:noFill/>
                  <a:prstDash val="sysDash"/>
                </a:ln>
                <a:solidFill>
                  <a:schemeClr val="bg2"/>
                </a:solidFill>
                <a:latin typeface="Calibri" panose="020F0502020204030204" pitchFamily="34" charset="0"/>
                <a:ea typeface="Helvetica Light"/>
                <a:cs typeface="Calibri" panose="020F0502020204030204" pitchFamily="34" charset="0"/>
                <a:sym typeface="Helvetica Light"/>
              </a:rPr>
              <a:t>40%</a:t>
            </a:r>
            <a:endParaRPr kumimoji="0" lang="ru-RU" sz="3000" b="0" i="0" u="none" strike="noStrike" cap="none" spc="0" normalizeH="0" baseline="0" dirty="0">
              <a:ln>
                <a:noFill/>
                <a:prstDash val="sysDash"/>
              </a:ln>
              <a:solidFill>
                <a:schemeClr val="bg2"/>
              </a:solidFill>
              <a:effectLst/>
              <a:uFillTx/>
              <a:latin typeface="Calibri" panose="020F0502020204030204" pitchFamily="34" charset="0"/>
              <a:ea typeface="Helvetica Light"/>
              <a:cs typeface="Calibri" panose="020F0502020204030204" pitchFamily="34" charset="0"/>
              <a:sym typeface="Helvetica Light"/>
            </a:endParaRPr>
          </a:p>
        </p:txBody>
      </p:sp>
      <p:cxnSp>
        <p:nvCxnSpPr>
          <p:cNvPr id="102" name="Прямая соединительная линия 101"/>
          <p:cNvCxnSpPr/>
          <p:nvPr/>
        </p:nvCxnSpPr>
        <p:spPr>
          <a:xfrm>
            <a:off x="11099056" y="3566528"/>
            <a:ext cx="93162" cy="7079128"/>
          </a:xfrm>
          <a:prstGeom prst="line">
            <a:avLst/>
          </a:prstGeom>
          <a:noFill/>
          <a:ln w="76200" cap="flat">
            <a:solidFill>
              <a:srgbClr val="00000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4" name="Прямая со стрелкой 103"/>
          <p:cNvCxnSpPr/>
          <p:nvPr/>
        </p:nvCxnSpPr>
        <p:spPr>
          <a:xfrm>
            <a:off x="11110809" y="3541341"/>
            <a:ext cx="1277908" cy="18661"/>
          </a:xfrm>
          <a:prstGeom prst="straightConnector1">
            <a:avLst/>
          </a:prstGeom>
          <a:noFill/>
          <a:ln w="76200" cap="flat">
            <a:solidFill>
              <a:srgbClr val="000000"/>
            </a:solidFill>
            <a:prstDash val="dash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7" name="Прямая со стрелкой 106"/>
          <p:cNvCxnSpPr/>
          <p:nvPr/>
        </p:nvCxnSpPr>
        <p:spPr>
          <a:xfrm>
            <a:off x="11110809" y="6943758"/>
            <a:ext cx="1333946" cy="0"/>
          </a:xfrm>
          <a:prstGeom prst="straightConnector1">
            <a:avLst/>
          </a:prstGeom>
          <a:noFill/>
          <a:ln w="76200" cap="flat">
            <a:solidFill>
              <a:srgbClr val="000000"/>
            </a:solidFill>
            <a:prstDash val="dash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8" name="Прямая со стрелкой 107"/>
          <p:cNvCxnSpPr/>
          <p:nvPr/>
        </p:nvCxnSpPr>
        <p:spPr>
          <a:xfrm>
            <a:off x="11192218" y="10624268"/>
            <a:ext cx="1333946" cy="0"/>
          </a:xfrm>
          <a:prstGeom prst="straightConnector1">
            <a:avLst/>
          </a:prstGeom>
          <a:noFill/>
          <a:ln w="76200" cap="flat">
            <a:solidFill>
              <a:srgbClr val="000000"/>
            </a:solidFill>
            <a:prstDash val="dash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1" name="Прямая соединительная линия 110"/>
          <p:cNvCxnSpPr/>
          <p:nvPr/>
        </p:nvCxnSpPr>
        <p:spPr>
          <a:xfrm flipH="1">
            <a:off x="9528009" y="8825516"/>
            <a:ext cx="1538095" cy="0"/>
          </a:xfrm>
          <a:prstGeom prst="line">
            <a:avLst/>
          </a:prstGeom>
          <a:noFill/>
          <a:ln w="76200" cap="flat">
            <a:solidFill>
              <a:srgbClr val="00000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14" name="Рисунок 1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499" y="5682400"/>
            <a:ext cx="3664254" cy="1708843"/>
          </a:xfrm>
          <a:prstGeom prst="rect">
            <a:avLst/>
          </a:prstGeom>
        </p:spPr>
      </p:pic>
      <p:cxnSp>
        <p:nvCxnSpPr>
          <p:cNvPr id="118" name="Прямая со стрелкой 117"/>
          <p:cNvCxnSpPr/>
          <p:nvPr/>
        </p:nvCxnSpPr>
        <p:spPr>
          <a:xfrm flipV="1">
            <a:off x="4504954" y="3566528"/>
            <a:ext cx="2119360" cy="1886349"/>
          </a:xfrm>
          <a:prstGeom prst="straightConnector1">
            <a:avLst/>
          </a:prstGeom>
          <a:noFill/>
          <a:ln w="76200" cap="flat">
            <a:solidFill>
              <a:srgbClr val="000000"/>
            </a:solidFill>
            <a:prstDash val="dash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0" name="Прямая со стрелкой 119"/>
          <p:cNvCxnSpPr/>
          <p:nvPr/>
        </p:nvCxnSpPr>
        <p:spPr>
          <a:xfrm>
            <a:off x="4340594" y="7620766"/>
            <a:ext cx="2447851" cy="2316618"/>
          </a:xfrm>
          <a:prstGeom prst="straightConnector1">
            <a:avLst/>
          </a:prstGeom>
          <a:noFill/>
          <a:ln w="76200" cap="flat">
            <a:solidFill>
              <a:srgbClr val="000000"/>
            </a:solidFill>
            <a:prstDash val="dash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4" name="Прямая со стрелкой 123"/>
          <p:cNvCxnSpPr/>
          <p:nvPr/>
        </p:nvCxnSpPr>
        <p:spPr>
          <a:xfrm>
            <a:off x="14741955" y="10618219"/>
            <a:ext cx="3350110" cy="0"/>
          </a:xfrm>
          <a:prstGeom prst="straightConnector1">
            <a:avLst/>
          </a:prstGeom>
          <a:noFill/>
          <a:ln w="76200" cap="flat">
            <a:solidFill>
              <a:srgbClr val="000000"/>
            </a:solidFill>
            <a:prstDash val="dash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6" name="Прямая со стрелкой 125"/>
          <p:cNvCxnSpPr/>
          <p:nvPr/>
        </p:nvCxnSpPr>
        <p:spPr>
          <a:xfrm>
            <a:off x="15223661" y="6943758"/>
            <a:ext cx="2832430" cy="0"/>
          </a:xfrm>
          <a:prstGeom prst="straightConnector1">
            <a:avLst/>
          </a:prstGeom>
          <a:noFill/>
          <a:ln w="76200" cap="flat">
            <a:solidFill>
              <a:srgbClr val="000000"/>
            </a:solidFill>
            <a:prstDash val="dash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8" name="Прямая со стрелкой 127"/>
          <p:cNvCxnSpPr/>
          <p:nvPr/>
        </p:nvCxnSpPr>
        <p:spPr>
          <a:xfrm>
            <a:off x="14596184" y="3541341"/>
            <a:ext cx="3350110" cy="0"/>
          </a:xfrm>
          <a:prstGeom prst="straightConnector1">
            <a:avLst/>
          </a:prstGeom>
          <a:noFill/>
          <a:ln w="76200" cap="flat">
            <a:solidFill>
              <a:srgbClr val="000000"/>
            </a:solidFill>
            <a:prstDash val="dash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9" name="Скругленный прямоугольник 128"/>
          <p:cNvSpPr/>
          <p:nvPr/>
        </p:nvSpPr>
        <p:spPr>
          <a:xfrm>
            <a:off x="21517935" y="3108814"/>
            <a:ext cx="2557556" cy="902375"/>
          </a:xfrm>
          <a:prstGeom prst="roundRect">
            <a:avLst/>
          </a:prstGeom>
          <a:solidFill>
            <a:srgbClr val="FFFFFF"/>
          </a:solidFill>
          <a:ln w="3175" cap="flat">
            <a:solidFill>
              <a:schemeClr val="tx1"/>
            </a:solidFill>
            <a:prstDash val="dash"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spc="0" normalizeH="0" baseline="0" dirty="0">
                <a:ln>
                  <a:noFill/>
                  <a:prstDash val="sysDash"/>
                </a:ln>
                <a:solidFill>
                  <a:schemeClr val="bg2"/>
                </a:solidFill>
                <a:effectLst/>
                <a:uFillTx/>
                <a:latin typeface="Calibri" panose="020F0502020204030204" pitchFamily="34" charset="0"/>
                <a:ea typeface="Helvetica Light"/>
                <a:cs typeface="Calibri" panose="020F0502020204030204" pitchFamily="34" charset="0"/>
                <a:sym typeface="Helvetica Light"/>
              </a:rPr>
              <a:t>Утилизировано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400" b="1" dirty="0">
                <a:ln>
                  <a:noFill/>
                  <a:prstDash val="sysDash"/>
                </a:ln>
                <a:solidFill>
                  <a:schemeClr val="bg2"/>
                </a:solidFill>
                <a:latin typeface="Calibri" panose="020F0502020204030204" pitchFamily="34" charset="0"/>
                <a:ea typeface="Helvetica Light"/>
                <a:cs typeface="Calibri" panose="020F0502020204030204" pitchFamily="34" charset="0"/>
                <a:sym typeface="Helvetica Light"/>
              </a:rPr>
              <a:t>19,4%</a:t>
            </a:r>
            <a:endParaRPr kumimoji="0" lang="ru-RU" sz="2400" b="1" i="0" u="none" strike="noStrike" cap="none" spc="0" normalizeH="0" baseline="0" dirty="0">
              <a:ln>
                <a:noFill/>
                <a:prstDash val="sysDash"/>
              </a:ln>
              <a:solidFill>
                <a:schemeClr val="bg2"/>
              </a:solidFill>
              <a:effectLst/>
              <a:uFillTx/>
              <a:latin typeface="Calibri" panose="020F0502020204030204" pitchFamily="34" charset="0"/>
              <a:ea typeface="Helvetica Light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130" name="Скругленный прямоугольник 129"/>
          <p:cNvSpPr/>
          <p:nvPr/>
        </p:nvSpPr>
        <p:spPr>
          <a:xfrm>
            <a:off x="21517935" y="6386712"/>
            <a:ext cx="2557556" cy="902375"/>
          </a:xfrm>
          <a:prstGeom prst="roundRect">
            <a:avLst/>
          </a:prstGeom>
          <a:solidFill>
            <a:srgbClr val="FFFFFF"/>
          </a:solidFill>
          <a:ln w="3175" cap="flat">
            <a:solidFill>
              <a:schemeClr val="tx1"/>
            </a:solidFill>
            <a:prstDash val="dash"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spc="0" normalizeH="0" baseline="0" dirty="0">
                <a:ln>
                  <a:noFill/>
                  <a:prstDash val="sysDash"/>
                </a:ln>
                <a:solidFill>
                  <a:schemeClr val="bg2"/>
                </a:solidFill>
                <a:effectLst/>
                <a:uFillTx/>
                <a:latin typeface="Calibri" panose="020F0502020204030204" pitchFamily="34" charset="0"/>
                <a:ea typeface="Helvetica Light"/>
                <a:cs typeface="Calibri" panose="020F0502020204030204" pitchFamily="34" charset="0"/>
                <a:sym typeface="Helvetica Light"/>
              </a:rPr>
              <a:t>Утилизировано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400" b="1" dirty="0">
                <a:ln>
                  <a:noFill/>
                  <a:prstDash val="sysDash"/>
                </a:ln>
                <a:solidFill>
                  <a:schemeClr val="bg2"/>
                </a:solidFill>
                <a:latin typeface="Calibri" panose="020F0502020204030204" pitchFamily="34" charset="0"/>
                <a:ea typeface="Helvetica Light"/>
                <a:cs typeface="Calibri" panose="020F0502020204030204" pitchFamily="34" charset="0"/>
                <a:sym typeface="Helvetica Light"/>
              </a:rPr>
              <a:t>25%</a:t>
            </a:r>
            <a:endParaRPr kumimoji="0" lang="ru-RU" sz="2400" b="1" i="0" u="none" strike="noStrike" cap="none" spc="0" normalizeH="0" baseline="0" dirty="0">
              <a:ln>
                <a:noFill/>
                <a:prstDash val="sysDash"/>
              </a:ln>
              <a:solidFill>
                <a:schemeClr val="bg2"/>
              </a:solidFill>
              <a:effectLst/>
              <a:uFillTx/>
              <a:latin typeface="Calibri" panose="020F0502020204030204" pitchFamily="34" charset="0"/>
              <a:ea typeface="Helvetica Light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131" name="Скругленный прямоугольник 130"/>
          <p:cNvSpPr/>
          <p:nvPr/>
        </p:nvSpPr>
        <p:spPr>
          <a:xfrm>
            <a:off x="21517935" y="10194468"/>
            <a:ext cx="2557556" cy="902375"/>
          </a:xfrm>
          <a:prstGeom prst="roundRect">
            <a:avLst/>
          </a:prstGeom>
          <a:solidFill>
            <a:srgbClr val="FFFFFF"/>
          </a:solidFill>
          <a:ln w="3175" cap="flat">
            <a:solidFill>
              <a:schemeClr val="tx1"/>
            </a:solidFill>
            <a:prstDash val="dash"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spc="0" normalizeH="0" baseline="0" dirty="0">
                <a:ln>
                  <a:noFill/>
                  <a:prstDash val="sysDash"/>
                </a:ln>
                <a:solidFill>
                  <a:schemeClr val="bg2"/>
                </a:solidFill>
                <a:effectLst/>
                <a:uFillTx/>
                <a:latin typeface="Calibri" panose="020F0502020204030204" pitchFamily="34" charset="0"/>
                <a:ea typeface="Helvetica Light"/>
                <a:cs typeface="Calibri" panose="020F0502020204030204" pitchFamily="34" charset="0"/>
                <a:sym typeface="Helvetica Light"/>
              </a:rPr>
              <a:t>Захоронено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400" b="1" dirty="0">
                <a:ln>
                  <a:noFill/>
                  <a:prstDash val="sysDash"/>
                </a:ln>
                <a:solidFill>
                  <a:schemeClr val="bg2"/>
                </a:solidFill>
                <a:latin typeface="Calibri" panose="020F0502020204030204" pitchFamily="34" charset="0"/>
                <a:ea typeface="Helvetica Light"/>
                <a:cs typeface="Calibri" panose="020F0502020204030204" pitchFamily="34" charset="0"/>
                <a:sym typeface="Helvetica Light"/>
              </a:rPr>
              <a:t>40,6%</a:t>
            </a:r>
            <a:endParaRPr kumimoji="0" lang="ru-RU" sz="2400" b="1" i="0" u="none" strike="noStrike" cap="none" spc="0" normalizeH="0" baseline="0" dirty="0">
              <a:ln>
                <a:noFill/>
                <a:prstDash val="sysDash"/>
              </a:ln>
              <a:solidFill>
                <a:schemeClr val="bg2"/>
              </a:solidFill>
              <a:effectLst/>
              <a:uFillTx/>
              <a:latin typeface="Calibri" panose="020F0502020204030204" pitchFamily="34" charset="0"/>
              <a:ea typeface="Helvetica Light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132" name="Скругленный прямоугольник 131"/>
          <p:cNvSpPr/>
          <p:nvPr/>
        </p:nvSpPr>
        <p:spPr>
          <a:xfrm>
            <a:off x="1636553" y="4981304"/>
            <a:ext cx="2557556" cy="493752"/>
          </a:xfrm>
          <a:prstGeom prst="roundRect">
            <a:avLst/>
          </a:prstGeom>
          <a:solidFill>
            <a:srgbClr val="FFFFFF"/>
          </a:solidFill>
          <a:ln w="3175" cap="flat">
            <a:solidFill>
              <a:schemeClr val="tx1"/>
            </a:solidFill>
            <a:prstDash val="dash"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400" b="1" dirty="0">
                <a:ln>
                  <a:noFill/>
                  <a:prstDash val="sysDash"/>
                </a:ln>
                <a:solidFill>
                  <a:schemeClr val="bg2"/>
                </a:solidFill>
                <a:latin typeface="Calibri" panose="020F0502020204030204" pitchFamily="34" charset="0"/>
                <a:ea typeface="Helvetica Light"/>
                <a:cs typeface="Calibri" panose="020F0502020204030204" pitchFamily="34" charset="0"/>
                <a:sym typeface="Helvetica Light"/>
              </a:rPr>
              <a:t>ТКО 100%</a:t>
            </a:r>
            <a:endParaRPr kumimoji="0" lang="ru-RU" sz="2400" b="1" i="0" u="none" strike="noStrike" cap="none" spc="0" normalizeH="0" baseline="0" dirty="0">
              <a:ln>
                <a:noFill/>
                <a:prstDash val="sysDash"/>
              </a:ln>
              <a:solidFill>
                <a:schemeClr val="bg2"/>
              </a:solidFill>
              <a:effectLst/>
              <a:uFillTx/>
              <a:latin typeface="Calibri" panose="020F0502020204030204" pitchFamily="34" charset="0"/>
              <a:ea typeface="Helvetica Light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133" name="Скругленный прямоугольник 132"/>
          <p:cNvSpPr/>
          <p:nvPr/>
        </p:nvSpPr>
        <p:spPr>
          <a:xfrm>
            <a:off x="10324187" y="1774677"/>
            <a:ext cx="1068795" cy="595908"/>
          </a:xfrm>
          <a:prstGeom prst="roundRect">
            <a:avLst/>
          </a:prstGeom>
          <a:solidFill>
            <a:srgbClr val="FFFFFF"/>
          </a:solidFill>
          <a:ln w="3175" cap="flat">
            <a:solidFill>
              <a:schemeClr val="tx1"/>
            </a:solidFill>
            <a:prstDash val="dash"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000" dirty="0">
                <a:ln>
                  <a:noFill/>
                  <a:prstDash val="sysDash"/>
                </a:ln>
                <a:solidFill>
                  <a:schemeClr val="bg2"/>
                </a:solidFill>
                <a:latin typeface="Calibri" panose="020F0502020204030204" pitchFamily="34" charset="0"/>
                <a:ea typeface="Helvetica Light"/>
                <a:cs typeface="Calibri" panose="020F0502020204030204" pitchFamily="34" charset="0"/>
                <a:sym typeface="Helvetica Light"/>
              </a:rPr>
              <a:t>2%</a:t>
            </a:r>
            <a:endParaRPr kumimoji="0" lang="ru-RU" sz="3000" b="0" i="0" u="none" strike="noStrike" cap="none" spc="0" normalizeH="0" baseline="0" dirty="0">
              <a:ln>
                <a:noFill/>
                <a:prstDash val="sysDash"/>
              </a:ln>
              <a:solidFill>
                <a:schemeClr val="bg2"/>
              </a:solidFill>
              <a:effectLst/>
              <a:uFillTx/>
              <a:latin typeface="Calibri" panose="020F0502020204030204" pitchFamily="34" charset="0"/>
              <a:ea typeface="Helvetica Light"/>
              <a:cs typeface="Calibri" panose="020F0502020204030204" pitchFamily="34" charset="0"/>
              <a:sym typeface="Helvetica Light"/>
            </a:endParaRPr>
          </a:p>
        </p:txBody>
      </p:sp>
      <p:cxnSp>
        <p:nvCxnSpPr>
          <p:cNvPr id="173" name="Прямая со стрелкой 172"/>
          <p:cNvCxnSpPr>
            <a:endCxn id="83" idx="0"/>
          </p:cNvCxnSpPr>
          <p:nvPr/>
        </p:nvCxnSpPr>
        <p:spPr>
          <a:xfrm>
            <a:off x="8246416" y="5563644"/>
            <a:ext cx="0" cy="720913"/>
          </a:xfrm>
          <a:prstGeom prst="straightConnector1">
            <a:avLst/>
          </a:prstGeom>
          <a:noFill/>
          <a:ln w="76200" cap="flat">
            <a:solidFill>
              <a:srgbClr val="000000"/>
            </a:solidFill>
            <a:prstDash val="dash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6" name="Прямая со стрелкой 175"/>
          <p:cNvCxnSpPr/>
          <p:nvPr/>
        </p:nvCxnSpPr>
        <p:spPr>
          <a:xfrm>
            <a:off x="8295270" y="7391243"/>
            <a:ext cx="0" cy="720913"/>
          </a:xfrm>
          <a:prstGeom prst="straightConnector1">
            <a:avLst/>
          </a:prstGeom>
          <a:noFill/>
          <a:ln w="76200" cap="flat">
            <a:solidFill>
              <a:srgbClr val="000000"/>
            </a:solidFill>
            <a:prstDash val="dash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0" name="Прямая соединительная линия 179"/>
          <p:cNvCxnSpPr/>
          <p:nvPr/>
        </p:nvCxnSpPr>
        <p:spPr>
          <a:xfrm flipH="1">
            <a:off x="11218505" y="2072631"/>
            <a:ext cx="2202269" cy="0"/>
          </a:xfrm>
          <a:prstGeom prst="line">
            <a:avLst/>
          </a:prstGeom>
          <a:noFill/>
          <a:ln w="76200" cap="flat">
            <a:solidFill>
              <a:srgbClr val="00000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2" name="Прямая соединительная линия 181"/>
          <p:cNvCxnSpPr/>
          <p:nvPr/>
        </p:nvCxnSpPr>
        <p:spPr>
          <a:xfrm flipH="1">
            <a:off x="8238999" y="2095638"/>
            <a:ext cx="2041613" cy="0"/>
          </a:xfrm>
          <a:prstGeom prst="line">
            <a:avLst/>
          </a:prstGeom>
          <a:noFill/>
          <a:ln w="76200" cap="flat">
            <a:solidFill>
              <a:srgbClr val="00000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4" name="Прямая соединительная линия 183"/>
          <p:cNvCxnSpPr>
            <a:endCxn id="66" idx="0"/>
          </p:cNvCxnSpPr>
          <p:nvPr/>
        </p:nvCxnSpPr>
        <p:spPr>
          <a:xfrm flipH="1">
            <a:off x="8233332" y="2458404"/>
            <a:ext cx="1750" cy="328422"/>
          </a:xfrm>
          <a:prstGeom prst="line">
            <a:avLst/>
          </a:prstGeom>
          <a:noFill/>
          <a:ln w="76200" cap="flat">
            <a:solidFill>
              <a:srgbClr val="00000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8" name="Прямая со стрелкой 187"/>
          <p:cNvCxnSpPr>
            <a:endCxn id="85" idx="0"/>
          </p:cNvCxnSpPr>
          <p:nvPr/>
        </p:nvCxnSpPr>
        <p:spPr>
          <a:xfrm>
            <a:off x="13420775" y="2095638"/>
            <a:ext cx="0" cy="636971"/>
          </a:xfrm>
          <a:prstGeom prst="straightConnector1">
            <a:avLst/>
          </a:prstGeom>
          <a:noFill/>
          <a:ln w="76200" cap="flat">
            <a:solidFill>
              <a:srgbClr val="000000"/>
            </a:solidFill>
            <a:prstDash val="dash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1" name="Скругленный прямоугольник 190"/>
          <p:cNvSpPr/>
          <p:nvPr/>
        </p:nvSpPr>
        <p:spPr>
          <a:xfrm>
            <a:off x="17539167" y="8398184"/>
            <a:ext cx="4061110" cy="595908"/>
          </a:xfrm>
          <a:prstGeom prst="roundRect">
            <a:avLst/>
          </a:prstGeom>
          <a:solidFill>
            <a:srgbClr val="FFFFFF"/>
          </a:solidFill>
          <a:ln w="3175" cap="flat">
            <a:solidFill>
              <a:schemeClr val="tx1"/>
            </a:solidFill>
            <a:prstDash val="dash"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000" dirty="0">
                <a:ln>
                  <a:noFill/>
                  <a:prstDash val="sysDash"/>
                </a:ln>
                <a:solidFill>
                  <a:schemeClr val="bg2"/>
                </a:solidFill>
                <a:latin typeface="Calibri" panose="020F0502020204030204" pitchFamily="34" charset="0"/>
                <a:ea typeface="Helvetica Light"/>
                <a:cs typeface="Calibri" panose="020F0502020204030204" pitchFamily="34" charset="0"/>
                <a:sym typeface="Helvetica Light"/>
              </a:rPr>
              <a:t>Грунт для пересыпки</a:t>
            </a:r>
            <a:endParaRPr kumimoji="0" lang="ru-RU" sz="3000" b="0" i="0" u="none" strike="noStrike" cap="none" spc="0" normalizeH="0" baseline="0" dirty="0">
              <a:ln>
                <a:noFill/>
                <a:prstDash val="sysDash"/>
              </a:ln>
              <a:solidFill>
                <a:schemeClr val="bg2"/>
              </a:solidFill>
              <a:effectLst/>
              <a:uFillTx/>
              <a:latin typeface="Calibri" panose="020F0502020204030204" pitchFamily="34" charset="0"/>
              <a:ea typeface="Helvetica Light"/>
              <a:cs typeface="Calibri" panose="020F0502020204030204" pitchFamily="34" charset="0"/>
              <a:sym typeface="Helvetica Light"/>
            </a:endParaRPr>
          </a:p>
        </p:txBody>
      </p:sp>
      <p:cxnSp>
        <p:nvCxnSpPr>
          <p:cNvPr id="193" name="Прямая со стрелкой 192"/>
          <p:cNvCxnSpPr>
            <a:endCxn id="191" idx="0"/>
          </p:cNvCxnSpPr>
          <p:nvPr/>
        </p:nvCxnSpPr>
        <p:spPr>
          <a:xfrm>
            <a:off x="19569722" y="8114283"/>
            <a:ext cx="0" cy="283901"/>
          </a:xfrm>
          <a:prstGeom prst="straightConnector1">
            <a:avLst/>
          </a:prstGeom>
          <a:noFill/>
          <a:ln w="5715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5" name="Прямая со стрелкой 194"/>
          <p:cNvCxnSpPr/>
          <p:nvPr/>
        </p:nvCxnSpPr>
        <p:spPr>
          <a:xfrm>
            <a:off x="19569722" y="8977306"/>
            <a:ext cx="0" cy="283901"/>
          </a:xfrm>
          <a:prstGeom prst="straightConnector1">
            <a:avLst/>
          </a:prstGeom>
          <a:noFill/>
          <a:ln w="5715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72380227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7" name="Таблица 2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1578935"/>
              </p:ext>
            </p:extLst>
          </p:nvPr>
        </p:nvGraphicFramePr>
        <p:xfrm>
          <a:off x="16406464" y="3141816"/>
          <a:ext cx="6596972" cy="447354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596972">
                  <a:extLst>
                    <a:ext uri="{9D8B030D-6E8A-4147-A177-3AD203B41FA5}">
                      <a16:colId xmlns="" xmlns:a16="http://schemas.microsoft.com/office/drawing/2014/main" val="3031914739"/>
                    </a:ext>
                  </a:extLst>
                </a:gridCol>
              </a:tblGrid>
              <a:tr h="504187">
                <a:tc>
                  <a:txBody>
                    <a:bodyPr/>
                    <a:lstStyle/>
                    <a:p>
                      <a:r>
                        <a:rPr lang="ru-RU" sz="2400" cap="none" spc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Конференции и гранты для студентов</a:t>
                      </a:r>
                    </a:p>
                  </a:txBody>
                  <a:tcPr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03303852"/>
                  </a:ext>
                </a:extLst>
              </a:tr>
              <a:tr h="783265">
                <a:tc>
                  <a:txBody>
                    <a:bodyPr/>
                    <a:lstStyle/>
                    <a:p>
                      <a:r>
                        <a:rPr lang="ru-RU" sz="2400" cap="none" spc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Интерактивные эколого-экономические игры для студентов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95884359"/>
                  </a:ext>
                </a:extLst>
              </a:tr>
              <a:tr h="783265">
                <a:tc>
                  <a:txBody>
                    <a:bodyPr/>
                    <a:lstStyle/>
                    <a:p>
                      <a:r>
                        <a:rPr lang="ru-RU" sz="2400" cap="none" spc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Поддержка молодежного движения </a:t>
                      </a:r>
                    </a:p>
                    <a:p>
                      <a:r>
                        <a:rPr lang="ru-RU" sz="2400" cap="none" spc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по раздельному сбору отходов</a:t>
                      </a:r>
                    </a:p>
                  </a:txBody>
                  <a:tcPr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19385308"/>
                  </a:ext>
                </a:extLst>
              </a:tr>
              <a:tr h="783265">
                <a:tc>
                  <a:txBody>
                    <a:bodyPr/>
                    <a:lstStyle/>
                    <a:p>
                      <a:r>
                        <a:rPr lang="ru-RU" sz="2400" cap="none" spc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Экскурсии на объекты инфраструктуры обращения с ТКО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84578653"/>
                  </a:ext>
                </a:extLst>
              </a:tr>
              <a:tr h="783265">
                <a:tc>
                  <a:txBody>
                    <a:bodyPr/>
                    <a:lstStyle/>
                    <a:p>
                      <a:r>
                        <a:rPr lang="ru-RU" sz="2400" cap="none" spc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Стажировки и практика для студентов на базе регионального оператора</a:t>
                      </a:r>
                    </a:p>
                  </a:txBody>
                  <a:tcPr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47356959"/>
                  </a:ext>
                </a:extLst>
              </a:tr>
              <a:tr h="677514">
                <a:tc>
                  <a:txBody>
                    <a:bodyPr/>
                    <a:lstStyle/>
                    <a:p>
                      <a:r>
                        <a:rPr lang="ru-RU" sz="2400" cap="none" spc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Субботники в формате игры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05325265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8148566"/>
              </p:ext>
            </p:extLst>
          </p:nvPr>
        </p:nvGraphicFramePr>
        <p:xfrm>
          <a:off x="1558229" y="3027491"/>
          <a:ext cx="6909222" cy="44397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09222">
                  <a:extLst>
                    <a:ext uri="{9D8B030D-6E8A-4147-A177-3AD203B41FA5}">
                      <a16:colId xmlns="" xmlns:a16="http://schemas.microsoft.com/office/drawing/2014/main" val="3031914739"/>
                    </a:ext>
                  </a:extLst>
                </a:gridCol>
              </a:tblGrid>
              <a:tr h="698464">
                <a:tc>
                  <a:txBody>
                    <a:bodyPr/>
                    <a:lstStyle/>
                    <a:p>
                      <a:r>
                        <a:rPr lang="ru-RU" sz="2400" cap="none" spc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Программа экологического воспитания</a:t>
                      </a:r>
                    </a:p>
                  </a:txBody>
                  <a:tcPr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03303852"/>
                  </a:ext>
                </a:extLst>
              </a:tr>
              <a:tr h="698464">
                <a:tc>
                  <a:txBody>
                    <a:bodyPr/>
                    <a:lstStyle/>
                    <a:p>
                      <a:pPr marL="0" marR="0" lvl="0" indent="0" algn="l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cap="none" spc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Познавательные детские книги, раскраски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95884359"/>
                  </a:ext>
                </a:extLst>
              </a:tr>
              <a:tr h="698464">
                <a:tc>
                  <a:txBody>
                    <a:bodyPr/>
                    <a:lstStyle/>
                    <a:p>
                      <a:r>
                        <a:rPr lang="ru-RU" sz="2400" cap="none" spc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Детские творческие конкурсы на тему защиты окружающей среды и проблеме избытка мусора</a:t>
                      </a:r>
                    </a:p>
                  </a:txBody>
                  <a:tcPr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19385308"/>
                  </a:ext>
                </a:extLst>
              </a:tr>
              <a:tr h="698464">
                <a:tc>
                  <a:txBody>
                    <a:bodyPr/>
                    <a:lstStyle/>
                    <a:p>
                      <a:r>
                        <a:rPr lang="ru-RU" sz="2400" cap="none" spc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Тематические утренники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84578653"/>
                  </a:ext>
                </a:extLst>
              </a:tr>
              <a:tr h="698464">
                <a:tc>
                  <a:txBody>
                    <a:bodyPr/>
                    <a:lstStyle/>
                    <a:p>
                      <a:r>
                        <a:rPr lang="ru-RU" sz="2400" cap="none" spc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Гранты воспитателям на разработку занятий по экологическому воспитанию</a:t>
                      </a:r>
                    </a:p>
                  </a:txBody>
                  <a:tcPr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47356959"/>
                  </a:ext>
                </a:extLst>
              </a:tr>
              <a:tr h="698464">
                <a:tc>
                  <a:txBody>
                    <a:bodyPr/>
                    <a:lstStyle/>
                    <a:p>
                      <a:r>
                        <a:rPr lang="ru-RU" sz="2400" cap="none" spc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Уголки природы и раздельного сбора отходов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39892089"/>
                  </a:ext>
                </a:extLst>
              </a:tr>
            </a:tbl>
          </a:graphicData>
        </a:graphic>
      </p:graphicFrame>
      <p:sp>
        <p:nvSpPr>
          <p:cNvPr id="459" name="Прямоугольник 458">
            <a:extLst>
              <a:ext uri="{FF2B5EF4-FFF2-40B4-BE49-F238E27FC236}">
                <a16:creationId xmlns="" xmlns:a16="http://schemas.microsoft.com/office/drawing/2014/main" id="{11EE182B-79E3-4FFC-ABF4-127FFB70641C}"/>
              </a:ext>
            </a:extLst>
          </p:cNvPr>
          <p:cNvSpPr/>
          <p:nvPr/>
        </p:nvSpPr>
        <p:spPr>
          <a:xfrm>
            <a:off x="2983819" y="1087517"/>
            <a:ext cx="1373485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Развитие экологической культуры общества</a:t>
            </a:r>
            <a:endParaRPr lang="ru-RU" sz="18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60" name="Рисунок 45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2" t="35719" r="39477" b="35957"/>
          <a:stretch/>
        </p:blipFill>
        <p:spPr>
          <a:xfrm>
            <a:off x="1434353" y="735105"/>
            <a:ext cx="1577788" cy="148814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67829" y="2363259"/>
            <a:ext cx="2862963" cy="630942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8100" tIns="38100" rIns="38100" bIns="38100" numCol="1" spcCol="38100" rtlCol="0" anchor="ctr">
            <a:spAutoFit/>
          </a:bodyPr>
          <a:lstStyle/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Детские сады </a:t>
            </a:r>
          </a:p>
        </p:txBody>
      </p:sp>
      <p:sp>
        <p:nvSpPr>
          <p:cNvPr id="409" name="TextBox 408"/>
          <p:cNvSpPr txBox="1"/>
          <p:nvPr/>
        </p:nvSpPr>
        <p:spPr>
          <a:xfrm>
            <a:off x="2196417" y="7521753"/>
            <a:ext cx="1479572" cy="630942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8100" tIns="38100" rIns="38100" bIns="38100" numCol="1" spcCol="38100" rtlCol="0" anchor="ctr">
            <a:spAutoFit/>
          </a:bodyPr>
          <a:lstStyle/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Школы</a:t>
            </a:r>
          </a:p>
        </p:txBody>
      </p:sp>
      <p:sp>
        <p:nvSpPr>
          <p:cNvPr id="4" name="Блок-схема: узел 3"/>
          <p:cNvSpPr/>
          <p:nvPr/>
        </p:nvSpPr>
        <p:spPr>
          <a:xfrm>
            <a:off x="1664307" y="2537079"/>
            <a:ext cx="310641" cy="283301"/>
          </a:xfrm>
          <a:prstGeom prst="flowChartConnector">
            <a:avLst/>
          </a:prstGeom>
          <a:solidFill>
            <a:srgbClr val="43B0EC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412" name="Блок-схема: узел 411"/>
          <p:cNvSpPr/>
          <p:nvPr/>
        </p:nvSpPr>
        <p:spPr>
          <a:xfrm>
            <a:off x="1696122" y="7674378"/>
            <a:ext cx="310641" cy="283301"/>
          </a:xfrm>
          <a:prstGeom prst="flowChartConnector">
            <a:avLst/>
          </a:prstGeom>
          <a:solidFill>
            <a:srgbClr val="F4EB55"/>
          </a:solidFill>
          <a:ln w="3175" cap="flat">
            <a:solidFill>
              <a:schemeClr val="bg2"/>
            </a:solidFill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413" name="TextBox 412"/>
          <p:cNvSpPr txBox="1"/>
          <p:nvPr/>
        </p:nvSpPr>
        <p:spPr>
          <a:xfrm>
            <a:off x="17013508" y="2451920"/>
            <a:ext cx="3483326" cy="630942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8100" tIns="38100" rIns="38100" bIns="38100" numCol="1" spcCol="38100" rtlCol="0" anchor="ctr">
            <a:spAutoFit/>
          </a:bodyPr>
          <a:lstStyle/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Вузы и колледжи</a:t>
            </a:r>
          </a:p>
        </p:txBody>
      </p:sp>
      <p:sp>
        <p:nvSpPr>
          <p:cNvPr id="414" name="Блок-схема: узел 413"/>
          <p:cNvSpPr/>
          <p:nvPr/>
        </p:nvSpPr>
        <p:spPr>
          <a:xfrm>
            <a:off x="16443999" y="2658015"/>
            <a:ext cx="310641" cy="283301"/>
          </a:xfrm>
          <a:prstGeom prst="flowChartConnector">
            <a:avLst/>
          </a:prstGeom>
          <a:solidFill>
            <a:srgbClr val="1FA64F"/>
          </a:solidFill>
          <a:ln w="3175" cap="flat">
            <a:solidFill>
              <a:schemeClr val="bg2"/>
            </a:solidFill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415" name="TextBox 414"/>
          <p:cNvSpPr txBox="1"/>
          <p:nvPr/>
        </p:nvSpPr>
        <p:spPr>
          <a:xfrm>
            <a:off x="17013508" y="7511555"/>
            <a:ext cx="5382884" cy="630942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8100" tIns="38100" rIns="38100" bIns="38100" numCol="1" spcCol="38100" rtlCol="0" anchor="ctr">
            <a:spAutoFit/>
          </a:bodyPr>
          <a:lstStyle/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PT Sans"/>
              </a:rPr>
              <a:t>Работа с общественностью</a:t>
            </a:r>
          </a:p>
        </p:txBody>
      </p:sp>
      <p:sp>
        <p:nvSpPr>
          <p:cNvPr id="416" name="Блок-схема: узел 415"/>
          <p:cNvSpPr/>
          <p:nvPr/>
        </p:nvSpPr>
        <p:spPr>
          <a:xfrm>
            <a:off x="16500808" y="7674206"/>
            <a:ext cx="310641" cy="283301"/>
          </a:xfrm>
          <a:prstGeom prst="flowChartConnector">
            <a:avLst/>
          </a:prstGeom>
          <a:solidFill>
            <a:srgbClr val="F75A52"/>
          </a:solidFill>
          <a:ln w="3175" cap="flat">
            <a:solidFill>
              <a:schemeClr val="bg2"/>
            </a:solidFill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graphicFrame>
        <p:nvGraphicFramePr>
          <p:cNvPr id="417" name="Таблица 4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7231188"/>
              </p:ext>
            </p:extLst>
          </p:nvPr>
        </p:nvGraphicFramePr>
        <p:xfrm>
          <a:off x="1584251" y="8204707"/>
          <a:ext cx="6909222" cy="4315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09222">
                  <a:extLst>
                    <a:ext uri="{9D8B030D-6E8A-4147-A177-3AD203B41FA5}">
                      <a16:colId xmlns="" xmlns:a16="http://schemas.microsoft.com/office/drawing/2014/main" val="3031914739"/>
                    </a:ext>
                  </a:extLst>
                </a:gridCol>
              </a:tblGrid>
              <a:tr h="698464">
                <a:tc>
                  <a:txBody>
                    <a:bodyPr/>
                    <a:lstStyle/>
                    <a:p>
                      <a:r>
                        <a:rPr lang="ru-RU" sz="2400" cap="none" spc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Открытые </a:t>
                      </a:r>
                      <a:r>
                        <a:rPr lang="ru-RU" sz="2400" cap="none" spc="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экоуроки</a:t>
                      </a:r>
                      <a:endParaRPr lang="ru-RU" sz="2400" cap="none" spc="0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03303852"/>
                  </a:ext>
                </a:extLst>
              </a:tr>
              <a:tr h="698464">
                <a:tc>
                  <a:txBody>
                    <a:bodyPr/>
                    <a:lstStyle/>
                    <a:p>
                      <a:r>
                        <a:rPr lang="ru-RU" sz="2400" cap="none" spc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Интерактивные эколого-экономические игры для школьников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95884359"/>
                  </a:ext>
                </a:extLst>
              </a:tr>
              <a:tr h="698464">
                <a:tc>
                  <a:txBody>
                    <a:bodyPr/>
                    <a:lstStyle/>
                    <a:p>
                      <a:r>
                        <a:rPr lang="ru-RU" sz="2400" cap="none" spc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Учебные пособия</a:t>
                      </a:r>
                    </a:p>
                  </a:txBody>
                  <a:tcPr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19385308"/>
                  </a:ext>
                </a:extLst>
              </a:tr>
              <a:tr h="698464">
                <a:tc>
                  <a:txBody>
                    <a:bodyPr/>
                    <a:lstStyle/>
                    <a:p>
                      <a:r>
                        <a:rPr lang="ru-RU" sz="2400" cap="none" spc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Субботники в формате игры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84578653"/>
                  </a:ext>
                </a:extLst>
              </a:tr>
              <a:tr h="698464">
                <a:tc>
                  <a:txBody>
                    <a:bodyPr/>
                    <a:lstStyle/>
                    <a:p>
                      <a:r>
                        <a:rPr lang="ru-RU" sz="2400" cap="none" spc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Гранты для учителей</a:t>
                      </a:r>
                    </a:p>
                  </a:txBody>
                  <a:tcPr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47356959"/>
                  </a:ext>
                </a:extLst>
              </a:tr>
              <a:tr h="698464">
                <a:tc>
                  <a:txBody>
                    <a:bodyPr/>
                    <a:lstStyle/>
                    <a:p>
                      <a:r>
                        <a:rPr lang="ru-RU" sz="2400" cap="none" spc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Акции по сбору батареек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39892089"/>
                  </a:ext>
                </a:extLst>
              </a:tr>
            </a:tbl>
          </a:graphicData>
        </a:graphic>
      </p:graphicFrame>
      <p:graphicFrame>
        <p:nvGraphicFramePr>
          <p:cNvPr id="238" name="Таблица 2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0664062"/>
              </p:ext>
            </p:extLst>
          </p:nvPr>
        </p:nvGraphicFramePr>
        <p:xfrm>
          <a:off x="16406464" y="8255905"/>
          <a:ext cx="6596972" cy="408071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596972">
                  <a:extLst>
                    <a:ext uri="{9D8B030D-6E8A-4147-A177-3AD203B41FA5}">
                      <a16:colId xmlns="" xmlns:a16="http://schemas.microsoft.com/office/drawing/2014/main" val="3031914739"/>
                    </a:ext>
                  </a:extLst>
                </a:gridCol>
              </a:tblGrid>
              <a:tr h="547726">
                <a:tc>
                  <a:txBody>
                    <a:bodyPr/>
                    <a:lstStyle/>
                    <a:p>
                      <a:r>
                        <a:rPr lang="ru-RU" sz="2400" cap="none" spc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Публикации в СМИ, включая социальные сети</a:t>
                      </a:r>
                    </a:p>
                  </a:txBody>
                  <a:tcPr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03303852"/>
                  </a:ext>
                </a:extLst>
              </a:tr>
              <a:tr h="850904">
                <a:tc>
                  <a:txBody>
                    <a:bodyPr/>
                    <a:lstStyle/>
                    <a:p>
                      <a:pPr marL="0" marR="0" lvl="0" indent="0" algn="l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cap="none" spc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Участие в культурной программе массовых мероприятия, народных гуляний, </a:t>
                      </a:r>
                      <a:r>
                        <a:rPr lang="ru-RU" sz="2400" cap="none" spc="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эковикторины</a:t>
                      </a:r>
                      <a:endParaRPr lang="ru-RU" sz="2400" cap="none" spc="0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95884359"/>
                  </a:ext>
                </a:extLst>
              </a:tr>
              <a:tr h="894027">
                <a:tc>
                  <a:txBody>
                    <a:bodyPr/>
                    <a:lstStyle/>
                    <a:p>
                      <a:r>
                        <a:rPr lang="ru-RU" sz="2400" cap="none" spc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Круглые столы с </a:t>
                      </a:r>
                      <a:r>
                        <a:rPr lang="ru-RU" sz="2400" cap="none" spc="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экоактивистами</a:t>
                      </a:r>
                      <a:r>
                        <a:rPr lang="ru-RU" sz="2400" cap="none" spc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представителями власти, бизнеса и СМИ</a:t>
                      </a:r>
                    </a:p>
                  </a:txBody>
                  <a:tcPr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19385308"/>
                  </a:ext>
                </a:extLst>
              </a:tr>
              <a:tr h="894027">
                <a:tc>
                  <a:txBody>
                    <a:bodyPr/>
                    <a:lstStyle/>
                    <a:p>
                      <a:r>
                        <a:rPr lang="ru-RU" sz="2400" cap="none" spc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Разъяснительная работа по горячей линии регионального оператора и в социальных сетях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84578653"/>
                  </a:ext>
                </a:extLst>
              </a:tr>
              <a:tr h="894027">
                <a:tc>
                  <a:txBody>
                    <a:bodyPr/>
                    <a:lstStyle/>
                    <a:p>
                      <a:pPr marL="0" marR="0" lvl="0" indent="0" algn="l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cap="none" spc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Социальная реклама</a:t>
                      </a:r>
                    </a:p>
                  </a:txBody>
                  <a:tcPr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47356959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298" y="4746254"/>
            <a:ext cx="5998984" cy="613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319266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Другая 3">
      <a:dk1>
        <a:srgbClr val="DCDEE0"/>
      </a:dk1>
      <a:lt1>
        <a:srgbClr val="525860"/>
      </a:lt1>
      <a:dk2>
        <a:srgbClr val="141617"/>
      </a:dk2>
      <a:lt2>
        <a:srgbClr val="53585F"/>
      </a:lt2>
      <a:accent1>
        <a:srgbClr val="F5352D"/>
      </a:accent1>
      <a:accent2>
        <a:srgbClr val="CA2B25"/>
      </a:accent2>
      <a:accent3>
        <a:srgbClr val="00964F"/>
      </a:accent3>
      <a:accent4>
        <a:srgbClr val="00964F"/>
      </a:accent4>
      <a:accent5>
        <a:srgbClr val="F5352D"/>
      </a:accent5>
      <a:accent6>
        <a:srgbClr val="CA2B25"/>
      </a:accent6>
      <a:hlink>
        <a:srgbClr val="686F75"/>
      </a:hlink>
      <a:folHlink>
        <a:srgbClr val="34373A"/>
      </a:folHlink>
    </a:clrScheme>
    <a:fontScheme name="White">
      <a:majorFont>
        <a:latin typeface="Montserrat-Regular"/>
        <a:ea typeface="Montserrat-Regular"/>
        <a:cs typeface="Montserrat-Regular"/>
      </a:majorFont>
      <a:minorFont>
        <a:latin typeface="Montserrat-Regular"/>
        <a:ea typeface="Montserrat-Regular"/>
        <a:cs typeface="Montserrat-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27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127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127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just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300" b="0" i="0" u="none" strike="noStrike" cap="none" spc="0" normalizeH="0" baseline="0">
            <a:ln>
              <a:noFill/>
            </a:ln>
            <a:solidFill>
              <a:srgbClr val="A6A7AC"/>
            </a:solidFill>
            <a:effectLst/>
            <a:uFillTx/>
            <a:latin typeface="PT Sans"/>
            <a:ea typeface="PT Sans"/>
            <a:cs typeface="PT Sans"/>
            <a:sym typeface="PT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Montserrat-Regular"/>
        <a:ea typeface="Montserrat-Regular"/>
        <a:cs typeface="Montserrat-Regular"/>
      </a:majorFont>
      <a:minorFont>
        <a:latin typeface="Montserrat-Regular"/>
        <a:ea typeface="Montserrat-Regular"/>
        <a:cs typeface="Montserrat-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27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127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127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just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300" b="0" i="0" u="none" strike="noStrike" cap="none" spc="0" normalizeH="0" baseline="0">
            <a:ln>
              <a:noFill/>
            </a:ln>
            <a:solidFill>
              <a:srgbClr val="A6A7AC"/>
            </a:solidFill>
            <a:effectLst/>
            <a:uFillTx/>
            <a:latin typeface="PT Sans"/>
            <a:ea typeface="PT Sans"/>
            <a:cs typeface="PT Sans"/>
            <a:sym typeface="PT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5746</TotalTime>
  <Words>874</Words>
  <Application>Microsoft Office PowerPoint</Application>
  <PresentationFormat>Произвольный</PresentationFormat>
  <Paragraphs>233</Paragraphs>
  <Slides>27</Slides>
  <Notes>5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White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Ark</dc:creator>
  <cp:lastModifiedBy>Якушева Эльмира Жевдетовна</cp:lastModifiedBy>
  <cp:revision>594</cp:revision>
  <cp:lastPrinted>2021-06-22T13:31:56Z</cp:lastPrinted>
  <dcterms:modified xsi:type="dcterms:W3CDTF">2021-09-14T12:50:46Z</dcterms:modified>
</cp:coreProperties>
</file>