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  <p:sldMasterId id="2147483685" r:id="rId3"/>
    <p:sldMasterId id="2147483698" r:id="rId4"/>
  </p:sldMasterIdLst>
  <p:notesMasterIdLst>
    <p:notesMasterId r:id="rId9"/>
  </p:notesMasterIdLst>
  <p:sldIdLst>
    <p:sldId id="610" r:id="rId5"/>
    <p:sldId id="611" r:id="rId6"/>
    <p:sldId id="612" r:id="rId7"/>
    <p:sldId id="613" r:id="rId8"/>
  </p:sldIdLst>
  <p:sldSz cx="9144000" cy="6858000" type="screen4x3"/>
  <p:notesSz cx="7021513" cy="10193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агданцева Светлана Анатольевна" initials="БСА" lastIdx="1" clrIdx="0">
    <p:extLst>
      <p:ext uri="{19B8F6BF-5375-455C-9EA6-DF929625EA0E}">
        <p15:presenceInfo xmlns:p15="http://schemas.microsoft.com/office/powerpoint/2012/main" userId="S-1-5-21-1946519835-3947329076-1904122579-15982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A9FA"/>
    <a:srgbClr val="000000"/>
    <a:srgbClr val="008000"/>
    <a:srgbClr val="FF6600"/>
    <a:srgbClr val="D3D9F5"/>
    <a:srgbClr val="F6EFE7"/>
    <a:srgbClr val="658BF5"/>
    <a:srgbClr val="69BFFF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9" autoAdjust="0"/>
    <p:restoredTop sz="94676" autoAdjust="0"/>
  </p:normalViewPr>
  <p:slideViewPr>
    <p:cSldViewPr>
      <p:cViewPr varScale="1">
        <p:scale>
          <a:sx n="116" d="100"/>
          <a:sy n="116" d="100"/>
        </p:scale>
        <p:origin x="1272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1122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42655" cy="509666"/>
          </a:xfrm>
          <a:prstGeom prst="rect">
            <a:avLst/>
          </a:prstGeom>
        </p:spPr>
        <p:txBody>
          <a:bodyPr vert="horz" lIns="94100" tIns="47050" rIns="94100" bIns="4705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77235" y="1"/>
            <a:ext cx="3042655" cy="509666"/>
          </a:xfrm>
          <a:prstGeom prst="rect">
            <a:avLst/>
          </a:prstGeom>
        </p:spPr>
        <p:txBody>
          <a:bodyPr vert="horz" lIns="94100" tIns="47050" rIns="94100" bIns="47050" rtlCol="0"/>
          <a:lstStyle>
            <a:lvl1pPr algn="r">
              <a:defRPr sz="1200"/>
            </a:lvl1pPr>
          </a:lstStyle>
          <a:p>
            <a:fld id="{A06945A1-FC01-4F78-AC4C-FE35329A8E7C}" type="datetimeFigureOut">
              <a:rPr lang="ru-RU" smtClean="0"/>
              <a:pPr/>
              <a:t>17.01.2018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763588"/>
            <a:ext cx="5100637" cy="3824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00" tIns="47050" rIns="94100" bIns="4705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02152" y="4841836"/>
            <a:ext cx="5617210" cy="4587003"/>
          </a:xfrm>
          <a:prstGeom prst="rect">
            <a:avLst/>
          </a:prstGeom>
        </p:spPr>
        <p:txBody>
          <a:bodyPr vert="horz" lIns="94100" tIns="47050" rIns="94100" bIns="4705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681904"/>
            <a:ext cx="3042655" cy="509666"/>
          </a:xfrm>
          <a:prstGeom prst="rect">
            <a:avLst/>
          </a:prstGeom>
        </p:spPr>
        <p:txBody>
          <a:bodyPr vert="horz" lIns="94100" tIns="47050" rIns="94100" bIns="4705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77235" y="9681904"/>
            <a:ext cx="3042655" cy="509666"/>
          </a:xfrm>
          <a:prstGeom prst="rect">
            <a:avLst/>
          </a:prstGeom>
        </p:spPr>
        <p:txBody>
          <a:bodyPr vert="horz" lIns="94100" tIns="47050" rIns="94100" bIns="47050" rtlCol="0" anchor="b"/>
          <a:lstStyle>
            <a:lvl1pPr algn="r">
              <a:defRPr sz="1200"/>
            </a:lvl1pPr>
          </a:lstStyle>
          <a:p>
            <a:fld id="{99CC7EB8-2EDA-4568-A0F1-DBBD44C220C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961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1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524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705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94496" y="1295400"/>
            <a:ext cx="2027237" cy="4724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295400"/>
            <a:ext cx="5932488" cy="4724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0468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6" y="1295400"/>
            <a:ext cx="8112125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623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1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1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91167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69136194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2" y="22098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314511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876479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41077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53546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561980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4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121837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193420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208421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94496" y="1295400"/>
            <a:ext cx="2027237" cy="4724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295400"/>
            <a:ext cx="5932488" cy="4724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2177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0705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76876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2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098643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2" y="22098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83147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257597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355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16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3050193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342244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4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07644242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93957781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8892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94498" y="1295400"/>
            <a:ext cx="2027237" cy="4724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295400"/>
            <a:ext cx="5932488" cy="4724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8924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6" y="1295400"/>
            <a:ext cx="8112125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269049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4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499443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886624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2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99629547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2" y="22098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3553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2" y="22098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38862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32823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965300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43650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19680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4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36991994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09146879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977794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94498" y="1295400"/>
            <a:ext cx="2027237" cy="4724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295400"/>
            <a:ext cx="5932488" cy="4724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406922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609606" y="1295400"/>
            <a:ext cx="8112125" cy="47244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074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6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551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045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5037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4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293752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877210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3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layd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5"/>
          <a:stretch>
            <a:fillRect/>
          </a:stretch>
        </p:blipFill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06525" y="1295400"/>
            <a:ext cx="7315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209800"/>
            <a:ext cx="7924800" cy="381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60000"/>
        </a:spcBef>
        <a:spcAft>
          <a:spcPct val="0"/>
        </a:spcAft>
        <a:buClr>
          <a:schemeClr val="tx1"/>
        </a:buClr>
        <a:buChar char="•"/>
        <a:defRPr sz="30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lr>
          <a:schemeClr val="tx1"/>
        </a:buClr>
        <a:buChar char="–"/>
        <a:defRPr sz="2600">
          <a:solidFill>
            <a:schemeClr val="accent2"/>
          </a:solidFill>
          <a:latin typeface="+mn-lt"/>
        </a:defRPr>
      </a:lvl2pPr>
      <a:lvl3pPr marL="1143000" indent="-228600" algn="l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layd_tit_down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 descr="slayd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260"/>
          <a:stretch>
            <a:fillRect/>
          </a:stretch>
        </p:blipFill>
        <p:spPr bwMode="auto">
          <a:xfrm>
            <a:off x="0" y="3"/>
            <a:ext cx="9144000" cy="147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06525" y="1295400"/>
            <a:ext cx="7315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205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209800"/>
            <a:ext cx="7924800" cy="381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2pPr>
      <a:lvl3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3pPr>
      <a:lvl4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4pPr>
      <a:lvl5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60000"/>
        </a:spcBef>
        <a:spcAft>
          <a:spcPct val="0"/>
        </a:spcAft>
        <a:buClr>
          <a:schemeClr val="tx1"/>
        </a:buClr>
        <a:buChar char="•"/>
        <a:defRPr sz="30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40000"/>
        </a:spcBef>
        <a:spcAft>
          <a:spcPct val="0"/>
        </a:spcAft>
        <a:buClr>
          <a:schemeClr val="tx1"/>
        </a:buClr>
        <a:buChar char="–"/>
        <a:defRPr sz="2600">
          <a:solidFill>
            <a:schemeClr val="accent2"/>
          </a:solidFill>
          <a:latin typeface="+mn-lt"/>
        </a:defRPr>
      </a:lvl2pPr>
      <a:lvl3pPr marL="1143000" indent="-228600" algn="l" rtl="0" eaLnBrk="1" fontAlgn="base" hangingPunct="1">
        <a:lnSpc>
          <a:spcPct val="95000"/>
        </a:lnSpc>
        <a:spcBef>
          <a:spcPct val="3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slay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5"/>
          <a:stretch>
            <a:fillRect/>
          </a:stretch>
        </p:blipFill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06525" y="1295400"/>
            <a:ext cx="7315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209800"/>
            <a:ext cx="7924800" cy="381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163804801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60000"/>
        </a:spcBef>
        <a:spcAft>
          <a:spcPct val="0"/>
        </a:spcAft>
        <a:buClr>
          <a:schemeClr val="tx1"/>
        </a:buClr>
        <a:buChar char="•"/>
        <a:defRPr sz="30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Char char="–"/>
        <a:defRPr sz="26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slayd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5"/>
          <a:stretch>
            <a:fillRect/>
          </a:stretch>
        </p:blipFill>
        <p:spPr bwMode="auto">
          <a:xfrm>
            <a:off x="0" y="0"/>
            <a:ext cx="9144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406525" y="1295400"/>
            <a:ext cx="7315200" cy="609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заголовка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2209800"/>
            <a:ext cx="7924800" cy="381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170709991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  <p:sldLayoutId id="2147483710" r:id="rId12"/>
  </p:sldLayoutIdLst>
  <p:txStyles>
    <p:titleStyle>
      <a:lvl1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2pPr>
      <a:lvl3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3pPr>
      <a:lvl4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4pPr>
      <a:lvl5pPr algn="l" rtl="0" eaLnBrk="0" fontAlgn="base" hangingPunct="0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5pPr>
      <a:lvl6pPr marL="4572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6pPr>
      <a:lvl7pPr marL="9144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7pPr>
      <a:lvl8pPr marL="13716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8pPr>
      <a:lvl9pPr marL="1828800"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sz="42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60000"/>
        </a:spcBef>
        <a:spcAft>
          <a:spcPct val="0"/>
        </a:spcAft>
        <a:buClr>
          <a:schemeClr val="tx1"/>
        </a:buClr>
        <a:buChar char="•"/>
        <a:defRPr sz="3000">
          <a:solidFill>
            <a:schemeClr val="accent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40000"/>
        </a:spcBef>
        <a:spcAft>
          <a:spcPct val="0"/>
        </a:spcAft>
        <a:buClr>
          <a:schemeClr val="tx1"/>
        </a:buClr>
        <a:buChar char="–"/>
        <a:defRPr sz="2600">
          <a:solidFill>
            <a:schemeClr val="accent2"/>
          </a:solidFill>
          <a:latin typeface="+mn-lt"/>
        </a:defRPr>
      </a:lvl2pPr>
      <a:lvl3pPr marL="1143000" indent="-228600" algn="l" rtl="0" eaLnBrk="0" fontAlgn="base" hangingPunct="0">
        <a:lnSpc>
          <a:spcPct val="95000"/>
        </a:lnSpc>
        <a:spcBef>
          <a:spcPct val="35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accent2"/>
          </a:solidFill>
          <a:latin typeface="+mn-lt"/>
        </a:defRPr>
      </a:lvl3pPr>
      <a:lvl4pPr marL="1600200" indent="-228600" algn="l" rtl="0" eaLnBrk="0" fontAlgn="base" hangingPunct="0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accent2"/>
          </a:solidFill>
          <a:latin typeface="+mn-lt"/>
        </a:defRPr>
      </a:lvl4pPr>
      <a:lvl5pPr marL="2057400" indent="-228600" algn="l" rtl="0" eaLnBrk="0" fontAlgn="base" hangingPunct="0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accent2"/>
          </a:solidFill>
          <a:latin typeface="+mn-lt"/>
        </a:defRPr>
      </a:lvl5pPr>
      <a:lvl6pPr marL="25146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6pPr>
      <a:lvl7pPr marL="29718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7pPr>
      <a:lvl8pPr marL="34290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8pPr>
      <a:lvl9pPr marL="3886200" indent="-228600" algn="l" rtl="0" eaLnBrk="1" fontAlgn="base" hangingPunct="1">
        <a:lnSpc>
          <a:spcPct val="75000"/>
        </a:lnSpc>
        <a:spcBef>
          <a:spcPct val="30000"/>
        </a:spcBef>
        <a:spcAft>
          <a:spcPct val="0"/>
        </a:spcAft>
        <a:buClr>
          <a:schemeClr val="tx1"/>
        </a:buClr>
        <a:buChar char="»"/>
        <a:defRPr>
          <a:solidFill>
            <a:schemeClr val="accent2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2"/>
          <p:cNvSpPr txBox="1">
            <a:spLocks/>
          </p:cNvSpPr>
          <p:nvPr/>
        </p:nvSpPr>
        <p:spPr bwMode="auto">
          <a:xfrm>
            <a:off x="107503" y="2564904"/>
            <a:ext cx="8856985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pitchFamily="34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ru-RU" b="1" dirty="0" smtClean="0"/>
              <a:t>Современные подходы </a:t>
            </a:r>
          </a:p>
          <a:p>
            <a:pPr marL="0" indent="0" algn="ctr">
              <a:buNone/>
            </a:pPr>
            <a:r>
              <a:rPr lang="ru-RU" b="1" dirty="0" smtClean="0"/>
              <a:t>тарифного регулирования</a:t>
            </a:r>
            <a:endParaRPr lang="ru-RU" b="1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 bwMode="auto">
          <a:xfrm>
            <a:off x="-252536" y="4581128"/>
            <a:ext cx="8856985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pitchFamily="34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9pPr>
          </a:lstStyle>
          <a:p>
            <a:pPr marL="0" indent="0" algn="r">
              <a:buNone/>
            </a:pPr>
            <a:r>
              <a:rPr lang="ru-RU" sz="2400" dirty="0" smtClean="0">
                <a:solidFill>
                  <a:schemeClr val="accent6"/>
                </a:solidFill>
              </a:rPr>
              <a:t>Заместитель руководителя ФАС России </a:t>
            </a:r>
          </a:p>
          <a:p>
            <a:pPr marL="0" indent="0" algn="r">
              <a:buNone/>
            </a:pPr>
            <a:r>
              <a:rPr lang="ru-RU" sz="2400" dirty="0" smtClean="0">
                <a:solidFill>
                  <a:schemeClr val="accent6"/>
                </a:solidFill>
              </a:rPr>
              <a:t>В.Г. Королев</a:t>
            </a:r>
            <a:endParaRPr lang="ru-RU" sz="2400" dirty="0">
              <a:solidFill>
                <a:schemeClr val="accent6"/>
              </a:solidFill>
            </a:endParaRPr>
          </a:p>
        </p:txBody>
      </p:sp>
      <p:sp>
        <p:nvSpPr>
          <p:cNvPr id="7" name="Объект 2"/>
          <p:cNvSpPr txBox="1">
            <a:spLocks/>
          </p:cNvSpPr>
          <p:nvPr/>
        </p:nvSpPr>
        <p:spPr bwMode="auto">
          <a:xfrm>
            <a:off x="129208" y="6004124"/>
            <a:ext cx="8856985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pitchFamily="34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  <a:ea typeface="ＭＳ Ｐゴシック" pitchFamily="34" charset="-128"/>
                <a:cs typeface="MS PGothic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333399"/>
                </a:solidFill>
                <a:latin typeface="+mn-lt"/>
              </a:defRPr>
            </a:lvl9pPr>
          </a:lstStyle>
          <a:p>
            <a:pPr marL="0" indent="0" algn="ctr">
              <a:buNone/>
            </a:pPr>
            <a:r>
              <a:rPr lang="ru-RU" sz="2400" b="1" dirty="0" smtClean="0"/>
              <a:t>Казань, 2018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86837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229716"/>
            <a:ext cx="9026129" cy="534988"/>
          </a:xfrm>
          <a:ln>
            <a:noFill/>
          </a:ln>
        </p:spPr>
        <p:txBody>
          <a:bodyPr/>
          <a:lstStyle/>
          <a:p>
            <a:pPr algn="ctr">
              <a:defRPr/>
            </a:pPr>
            <a:r>
              <a:rPr lang="ru-RU" sz="2200" b="1" cap="small" dirty="0" smtClean="0"/>
              <a:t>Переход к регулированию тарифов </a:t>
            </a:r>
            <a:br>
              <a:rPr lang="ru-RU" sz="2200" b="1" cap="small" dirty="0" smtClean="0"/>
            </a:br>
            <a:r>
              <a:rPr lang="ru-RU" sz="2200" b="1" cap="small" dirty="0" smtClean="0"/>
              <a:t>методом сравнения аналогов (эталонов затрат)</a:t>
            </a:r>
            <a:endParaRPr lang="ru-RU" sz="2200" b="1" cap="small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7504" y="1412776"/>
            <a:ext cx="9036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u="sng" dirty="0" smtClean="0">
                <a:solidFill>
                  <a:schemeClr val="accent2"/>
                </a:solidFill>
              </a:rPr>
              <a:t>Реализовано</a:t>
            </a:r>
            <a:r>
              <a:rPr lang="ru-RU" sz="2000" dirty="0" smtClean="0">
                <a:solidFill>
                  <a:schemeClr val="accent2"/>
                </a:solidFill>
              </a:rPr>
              <a:t>: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ru-RU" sz="2000" dirty="0" smtClean="0">
                <a:solidFill>
                  <a:schemeClr val="accent2"/>
                </a:solidFill>
              </a:rPr>
              <a:t>1. Технологическое присоединение к электрическим сетям</a:t>
            </a:r>
            <a:endParaRPr lang="ru-RU" sz="2000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1" y="1988840"/>
            <a:ext cx="884661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b="1" dirty="0" smtClean="0">
                <a:solidFill>
                  <a:schemeClr val="accent2"/>
                </a:solidFill>
              </a:rPr>
              <a:t>Методические указания по определению размера платы за технологическое присоединение к электрическим сетям</a:t>
            </a:r>
            <a:r>
              <a:rPr lang="ru-RU" sz="2000" dirty="0" smtClean="0">
                <a:solidFill>
                  <a:schemeClr val="accent2"/>
                </a:solidFill>
              </a:rPr>
              <a:t>, утвержденные приказом ФАС России от 29.08.2017 № 1135/17. </a:t>
            </a:r>
            <a:endParaRPr lang="ru-RU" sz="2000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53076" y="3356992"/>
            <a:ext cx="884661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dirty="0" smtClean="0">
                <a:solidFill>
                  <a:schemeClr val="accent2"/>
                </a:solidFill>
              </a:rPr>
              <a:t>Применен метод </a:t>
            </a:r>
            <a:r>
              <a:rPr lang="ru-RU" sz="1600" dirty="0">
                <a:solidFill>
                  <a:schemeClr val="accent2"/>
                </a:solidFill>
              </a:rPr>
              <a:t>сравнения аналогов в соответствии с Федеральным законом от 30 декабря 2015 г. № 450-ФЗ «О внесении изменений в статью 23.2 Федерального закона "Об электроэнергетике» и постановлением </a:t>
            </a:r>
            <a:r>
              <a:rPr lang="ru-RU" sz="1600" dirty="0" smtClean="0">
                <a:solidFill>
                  <a:schemeClr val="accent2"/>
                </a:solidFill>
              </a:rPr>
              <a:t>Правительства Российской Федерации от 24 декабря 2016 г. № 1476 </a:t>
            </a:r>
            <a:r>
              <a:rPr lang="ru-RU" sz="1600" dirty="0">
                <a:solidFill>
                  <a:schemeClr val="accent2"/>
                </a:solidFill>
              </a:rPr>
              <a:t>«О внесении изменений в некоторые акты Правительства Российской Федерации по вопросам технологического присоединения </a:t>
            </a:r>
            <a:r>
              <a:rPr lang="ru-RU" sz="1600" dirty="0" err="1">
                <a:solidFill>
                  <a:schemeClr val="accent2"/>
                </a:solidFill>
              </a:rPr>
              <a:t>энергопринимающих</a:t>
            </a:r>
            <a:r>
              <a:rPr lang="ru-RU" sz="1600" dirty="0">
                <a:solidFill>
                  <a:schemeClr val="accent2"/>
                </a:solidFill>
              </a:rPr>
              <a:t> устройств потребителей электрической энергии, объектов по производству электрической энергии, а также объектов электросетевого хозяйства, принадлежащих сетевым организациям и иным лицам, к электрическим сетям в связи с установлением стандартизированных тарифных ставок за технологическое присоединение, единых для всех территориальных сетевых организаций на территории субъекта Российской Федерации». </a:t>
            </a: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7047310" y="6580188"/>
            <a:ext cx="2133600" cy="30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spcBef>
                <a:spcPct val="20000"/>
              </a:spcBef>
              <a:buChar char="•"/>
              <a:defRPr sz="32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har char="–"/>
              <a:defRPr sz="28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har char="•"/>
              <a:defRPr sz="24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har char="–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1600" dirty="0" smtClean="0">
                <a:solidFill>
                  <a:schemeClr val="bg1"/>
                </a:solidFill>
              </a:rPr>
              <a:t>2</a:t>
            </a:r>
            <a:endParaRPr lang="ru-RU" altLang="ru-RU" sz="1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98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229716"/>
            <a:ext cx="9026129" cy="534988"/>
          </a:xfrm>
          <a:ln>
            <a:noFill/>
          </a:ln>
        </p:spPr>
        <p:txBody>
          <a:bodyPr/>
          <a:lstStyle/>
          <a:p>
            <a:pPr algn="ctr">
              <a:defRPr/>
            </a:pPr>
            <a:r>
              <a:rPr lang="ru-RU" sz="2200" b="1" cap="small" dirty="0" smtClean="0"/>
              <a:t>Переход к регулированию тарифов </a:t>
            </a:r>
            <a:br>
              <a:rPr lang="ru-RU" sz="2200" b="1" cap="small" dirty="0" smtClean="0"/>
            </a:br>
            <a:r>
              <a:rPr lang="ru-RU" sz="2200" b="1" cap="small" dirty="0" smtClean="0"/>
              <a:t>методом сравнения аналогов (эталонов затрат)</a:t>
            </a:r>
            <a:endParaRPr lang="ru-RU" sz="2200" b="1" cap="small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561" y="1084674"/>
            <a:ext cx="90364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u="sng" dirty="0" smtClean="0">
                <a:solidFill>
                  <a:schemeClr val="accent2"/>
                </a:solidFill>
              </a:rPr>
              <a:t>Реализовано</a:t>
            </a:r>
            <a:r>
              <a:rPr lang="ru-RU" sz="2000" dirty="0" smtClean="0">
                <a:solidFill>
                  <a:schemeClr val="accent2"/>
                </a:solidFill>
              </a:rPr>
              <a:t>: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r>
              <a:rPr lang="ru-RU" sz="2000" dirty="0" smtClean="0">
                <a:solidFill>
                  <a:schemeClr val="accent2"/>
                </a:solidFill>
              </a:rPr>
              <a:t>2. Расчет сбытовых надбавок гарантирующих поставщиков</a:t>
            </a:r>
            <a:endParaRPr lang="ru-RU" sz="2000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9511" y="1529497"/>
            <a:ext cx="88466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600" b="1" dirty="0" smtClean="0">
                <a:solidFill>
                  <a:schemeClr val="accent2"/>
                </a:solidFill>
              </a:rPr>
              <a:t>Методические указания по расчету сбытовых надбавок гарантирующих поставщиков с использованием метода сравнения аналогов</a:t>
            </a:r>
            <a:r>
              <a:rPr lang="ru-RU" sz="1600" dirty="0" smtClean="0">
                <a:solidFill>
                  <a:schemeClr val="accent2"/>
                </a:solidFill>
              </a:rPr>
              <a:t>, утвержденные приказом ФАС России от 21.11.2017 №1554/17. </a:t>
            </a:r>
            <a:endParaRPr lang="ru-RU" sz="1600" dirty="0">
              <a:solidFill>
                <a:schemeClr val="accent2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5839" y="2424619"/>
            <a:ext cx="884661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chemeClr val="accent2"/>
                </a:solidFill>
              </a:rPr>
              <a:t>Применен метод </a:t>
            </a:r>
            <a:r>
              <a:rPr lang="ru-RU" sz="1400" dirty="0">
                <a:solidFill>
                  <a:schemeClr val="accent2"/>
                </a:solidFill>
              </a:rPr>
              <a:t>сравнения </a:t>
            </a:r>
            <a:r>
              <a:rPr lang="ru-RU" sz="1400" dirty="0" smtClean="0">
                <a:solidFill>
                  <a:schemeClr val="accent2"/>
                </a:solidFill>
              </a:rPr>
              <a:t>аналогов (эталонов затрат) </a:t>
            </a:r>
            <a:r>
              <a:rPr lang="ru-RU" sz="1400" dirty="0">
                <a:solidFill>
                  <a:schemeClr val="accent2"/>
                </a:solidFill>
              </a:rPr>
              <a:t>в соответствии с </a:t>
            </a:r>
            <a:r>
              <a:rPr lang="ru-RU" sz="1400" dirty="0" smtClean="0">
                <a:solidFill>
                  <a:schemeClr val="accent2"/>
                </a:solidFill>
              </a:rPr>
              <a:t>постановлением Правительства Российской Федерации от 21 июля 2017 г. </a:t>
            </a:r>
            <a:r>
              <a:rPr lang="ru-RU" sz="1400" dirty="0">
                <a:solidFill>
                  <a:schemeClr val="accent2"/>
                </a:solidFill>
              </a:rPr>
              <a:t>№ 863 «О внесении изменений в некоторые акты Правительства Российской Федерации по вопросу установления сбытовых надбавок гарантирующих поставщиков с использованием метода сравнения аналогов и признании утратившим силу абзаца второго пункта 11 постановления Правительства Российской Федерации от 29 декабря 2011 г. N </a:t>
            </a:r>
            <a:r>
              <a:rPr lang="ru-RU" sz="1400" dirty="0" smtClean="0">
                <a:solidFill>
                  <a:schemeClr val="accent2"/>
                </a:solidFill>
              </a:rPr>
              <a:t>1178». </a:t>
            </a:r>
            <a:endParaRPr lang="ru-RU" sz="1400" dirty="0">
              <a:solidFill>
                <a:schemeClr val="accent2"/>
              </a:solidFill>
            </a:endParaRP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7047310" y="6580188"/>
            <a:ext cx="2133600" cy="30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spcBef>
                <a:spcPct val="20000"/>
              </a:spcBef>
              <a:buChar char="•"/>
              <a:defRPr sz="32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har char="–"/>
              <a:defRPr sz="28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har char="•"/>
              <a:defRPr sz="24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har char="–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ru-RU" sz="1600" dirty="0" smtClean="0">
                <a:solidFill>
                  <a:schemeClr val="bg1"/>
                </a:solidFill>
              </a:rPr>
              <a:t>3</a:t>
            </a:r>
            <a:endParaRPr lang="ru-RU" altLang="ru-RU" sz="160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2826" y="4111791"/>
            <a:ext cx="89999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chemeClr val="accent2"/>
                </a:solidFill>
              </a:rPr>
              <a:t>- С 1 июля 2018 г. переход от сбытовых надбавок гарантирующих поставщиков для прочих потребителей в виде формулы к фиксированной сбытовой надбавке в рублях за кВт*ч;</a:t>
            </a:r>
            <a:endParaRPr lang="ru-RU" sz="1400" dirty="0">
              <a:solidFill>
                <a:schemeClr val="accent2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3071" y="5170015"/>
            <a:ext cx="899998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chemeClr val="accent2"/>
                </a:solidFill>
              </a:rPr>
              <a:t>- Необходимая валовая выручка рассчитывается исходя из эталонов затрат, установленных в Методических указаниях (переходный период доведения НВВ до эталонной выручки не более 3 лет при увеличении и 2 года при снижении) и дифференцированных по группам масштаба и группам субъектов Российской Федерации, отказ от предоставления регулятору первичных бухгалтерских документов, подтверждающих расходы по статьям затрат.</a:t>
            </a:r>
            <a:endParaRPr lang="ru-RU" sz="1400" dirty="0">
              <a:solidFill>
                <a:schemeClr val="accent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154" y="4604717"/>
            <a:ext cx="89999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chemeClr val="accent2"/>
                </a:solidFill>
              </a:rPr>
              <a:t>- Сокращение числа подгрупп группы «прочие потребители» с 4-х до 3-х (менее 670 кВт, от 670 кВт до 10 МВт, не менее 10 МВт);</a:t>
            </a:r>
            <a:endParaRPr lang="ru-RU" sz="1400" dirty="0">
              <a:solidFill>
                <a:schemeClr val="accent2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67544" y="3804014"/>
            <a:ext cx="23762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dirty="0" smtClean="0">
                <a:solidFill>
                  <a:schemeClr val="accent2"/>
                </a:solidFill>
              </a:rPr>
              <a:t>Суть изменений:</a:t>
            </a:r>
            <a:endParaRPr lang="ru-RU" sz="14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327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0" y="229716"/>
            <a:ext cx="9026129" cy="534988"/>
          </a:xfrm>
          <a:ln>
            <a:noFill/>
          </a:ln>
        </p:spPr>
        <p:txBody>
          <a:bodyPr/>
          <a:lstStyle/>
          <a:p>
            <a:pPr algn="ctr">
              <a:defRPr/>
            </a:pPr>
            <a:r>
              <a:rPr lang="ru-RU" sz="2200" b="1" cap="small" dirty="0" smtClean="0"/>
              <a:t>Переход к регулированию тарифов </a:t>
            </a:r>
            <a:br>
              <a:rPr lang="ru-RU" sz="2200" b="1" cap="small" dirty="0" smtClean="0"/>
            </a:br>
            <a:r>
              <a:rPr lang="ru-RU" sz="2200" b="1" cap="small" dirty="0" smtClean="0"/>
              <a:t>методом сравнения аналогов (эталонов затрат)</a:t>
            </a:r>
            <a:endParaRPr lang="ru-RU" sz="2200" b="1" cap="small" dirty="0">
              <a:solidFill>
                <a:schemeClr val="accent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37561" y="1474946"/>
            <a:ext cx="9036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u="sng" dirty="0" smtClean="0">
                <a:solidFill>
                  <a:schemeClr val="accent2"/>
                </a:solidFill>
              </a:rPr>
              <a:t>Реализуется</a:t>
            </a:r>
            <a:r>
              <a:rPr lang="ru-RU" sz="2000" dirty="0" smtClean="0">
                <a:solidFill>
                  <a:schemeClr val="accent2"/>
                </a:solidFill>
              </a:rPr>
              <a:t>: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endParaRPr lang="ru-RU" sz="2000" dirty="0" smtClean="0">
              <a:solidFill>
                <a:schemeClr val="accent2"/>
              </a:solidFill>
            </a:endParaRPr>
          </a:p>
          <a:p>
            <a:pPr algn="just"/>
            <a:r>
              <a:rPr lang="ru-RU" sz="2000" dirty="0" smtClean="0">
                <a:solidFill>
                  <a:schemeClr val="accent2"/>
                </a:solidFill>
              </a:rPr>
              <a:t>3. Регулирование деятельности в сферах теплоснабжения, водоснабжения и водоотведения с применением эталонов затрат</a:t>
            </a:r>
            <a:endParaRPr lang="ru-RU" sz="2000" dirty="0">
              <a:solidFill>
                <a:schemeClr val="accent2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2325" y="2638653"/>
            <a:ext cx="88466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accent2"/>
                </a:solidFill>
              </a:rPr>
              <a:t>Разработка методики и значений эталонов затрат в соответствии с поручением Заместителя Председателя Правительства Российской Федерации Д.Н. Козака. 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6" name="Номер слайда 3"/>
          <p:cNvSpPr txBox="1">
            <a:spLocks/>
          </p:cNvSpPr>
          <p:nvPr/>
        </p:nvSpPr>
        <p:spPr>
          <a:xfrm>
            <a:off x="7047310" y="6580188"/>
            <a:ext cx="2133600" cy="3048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spcBef>
                <a:spcPct val="20000"/>
              </a:spcBef>
              <a:buChar char="•"/>
              <a:defRPr sz="32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har char="–"/>
              <a:defRPr sz="28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har char="•"/>
              <a:defRPr sz="24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har char="–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rgbClr val="333399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BECEB4C-2169-874A-AAD7-3C5F88FC63EE}" type="slidenum">
              <a:rPr lang="ru-RU" altLang="ru-RU" sz="16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60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07504" y="3997513"/>
            <a:ext cx="9036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u="sng" dirty="0" smtClean="0">
                <a:solidFill>
                  <a:schemeClr val="accent2"/>
                </a:solidFill>
              </a:rPr>
              <a:t>Планируется к реализации</a:t>
            </a:r>
            <a:r>
              <a:rPr lang="ru-RU" sz="2000" dirty="0" smtClean="0">
                <a:solidFill>
                  <a:schemeClr val="accent2"/>
                </a:solidFill>
              </a:rPr>
              <a:t>:</a:t>
            </a:r>
            <a:r>
              <a:rPr lang="en-US" sz="2000" dirty="0" smtClean="0">
                <a:solidFill>
                  <a:schemeClr val="accent2"/>
                </a:solidFill>
              </a:rPr>
              <a:t> </a:t>
            </a:r>
            <a:endParaRPr lang="ru-RU" sz="2000" dirty="0" smtClean="0">
              <a:solidFill>
                <a:schemeClr val="accent2"/>
              </a:solidFill>
            </a:endParaRPr>
          </a:p>
          <a:p>
            <a:pPr algn="just"/>
            <a:r>
              <a:rPr lang="ru-RU" sz="2000" dirty="0" smtClean="0">
                <a:solidFill>
                  <a:schemeClr val="accent2"/>
                </a:solidFill>
              </a:rPr>
              <a:t>4. Регулирование деятельности сетевых организаций с применением эталонов затрат</a:t>
            </a:r>
            <a:endParaRPr lang="ru-RU" sz="20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6017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ФАС12345">
  <a:themeElements>
    <a:clrScheme name="Проводим собрание 1">
      <a:dk1>
        <a:srgbClr val="F1B60F"/>
      </a:dk1>
      <a:lt1>
        <a:srgbClr val="FFFFFF"/>
      </a:lt1>
      <a:dk2>
        <a:srgbClr val="115606"/>
      </a:dk2>
      <a:lt2>
        <a:srgbClr val="F1B60F"/>
      </a:lt2>
      <a:accent1>
        <a:srgbClr val="CC9900"/>
      </a:accent1>
      <a:accent2>
        <a:srgbClr val="000000"/>
      </a:accent2>
      <a:accent3>
        <a:srgbClr val="AAB4AA"/>
      </a:accent3>
      <a:accent4>
        <a:srgbClr val="DADADA"/>
      </a:accent4>
      <a:accent5>
        <a:srgbClr val="E2CAAA"/>
      </a:accent5>
      <a:accent6>
        <a:srgbClr val="000000"/>
      </a:accent6>
      <a:hlink>
        <a:srgbClr val="FF6600"/>
      </a:hlink>
      <a:folHlink>
        <a:srgbClr val="DC5900"/>
      </a:folHlink>
    </a:clrScheme>
    <a:fontScheme name="Проводим собра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Проводим собрание 1">
        <a:dk1>
          <a:srgbClr val="F1B60F"/>
        </a:dk1>
        <a:lt1>
          <a:srgbClr val="FFFFFF"/>
        </a:lt1>
        <a:dk2>
          <a:srgbClr val="115606"/>
        </a:dk2>
        <a:lt2>
          <a:srgbClr val="F1B60F"/>
        </a:lt2>
        <a:accent1>
          <a:srgbClr val="CC9900"/>
        </a:accent1>
        <a:accent2>
          <a:srgbClr val="000000"/>
        </a:accent2>
        <a:accent3>
          <a:srgbClr val="AAB4AA"/>
        </a:accent3>
        <a:accent4>
          <a:srgbClr val="DADADA"/>
        </a:accent4>
        <a:accent5>
          <a:srgbClr val="E2CAAA"/>
        </a:accent5>
        <a:accent6>
          <a:srgbClr val="000000"/>
        </a:accent6>
        <a:hlink>
          <a:srgbClr val="FF6600"/>
        </a:hlink>
        <a:folHlink>
          <a:srgbClr val="DC5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водим собрание 2">
        <a:dk1>
          <a:srgbClr val="FF9900"/>
        </a:dk1>
        <a:lt1>
          <a:srgbClr val="FFFFFF"/>
        </a:lt1>
        <a:dk2>
          <a:srgbClr val="4DC024"/>
        </a:dk2>
        <a:lt2>
          <a:srgbClr val="FFFFFF"/>
        </a:lt2>
        <a:accent1>
          <a:srgbClr val="FF6600"/>
        </a:accent1>
        <a:accent2>
          <a:srgbClr val="24864C"/>
        </a:accent2>
        <a:accent3>
          <a:srgbClr val="B2DCAC"/>
        </a:accent3>
        <a:accent4>
          <a:srgbClr val="DADADA"/>
        </a:accent4>
        <a:accent5>
          <a:srgbClr val="FFB8AA"/>
        </a:accent5>
        <a:accent6>
          <a:srgbClr val="207944"/>
        </a:accent6>
        <a:hlink>
          <a:srgbClr val="4D4D4D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водим собрание 3">
        <a:dk1>
          <a:srgbClr val="777777"/>
        </a:dk1>
        <a:lt1>
          <a:srgbClr val="FFFFFF"/>
        </a:lt1>
        <a:dk2>
          <a:srgbClr val="727272"/>
        </a:dk2>
        <a:lt2>
          <a:srgbClr val="FFFFFF"/>
        </a:lt2>
        <a:accent1>
          <a:srgbClr val="808080"/>
        </a:accent1>
        <a:accent2>
          <a:srgbClr val="555555"/>
        </a:accent2>
        <a:accent3>
          <a:srgbClr val="BCBCBC"/>
        </a:accent3>
        <a:accent4>
          <a:srgbClr val="DADADA"/>
        </a:accent4>
        <a:accent5>
          <a:srgbClr val="C0C0C0"/>
        </a:accent5>
        <a:accent6>
          <a:srgbClr val="4C4C4C"/>
        </a:accent6>
        <a:hlink>
          <a:srgbClr val="969696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Проводим собрание">
  <a:themeElements>
    <a:clrScheme name="1_Проводим собрание 1">
      <a:dk1>
        <a:srgbClr val="F1B60F"/>
      </a:dk1>
      <a:lt1>
        <a:srgbClr val="FFFFFF"/>
      </a:lt1>
      <a:dk2>
        <a:srgbClr val="115606"/>
      </a:dk2>
      <a:lt2>
        <a:srgbClr val="F1B60F"/>
      </a:lt2>
      <a:accent1>
        <a:srgbClr val="CC9900"/>
      </a:accent1>
      <a:accent2>
        <a:srgbClr val="000000"/>
      </a:accent2>
      <a:accent3>
        <a:srgbClr val="AAB4AA"/>
      </a:accent3>
      <a:accent4>
        <a:srgbClr val="DADADA"/>
      </a:accent4>
      <a:accent5>
        <a:srgbClr val="E2CAAA"/>
      </a:accent5>
      <a:accent6>
        <a:srgbClr val="000000"/>
      </a:accent6>
      <a:hlink>
        <a:srgbClr val="FF6600"/>
      </a:hlink>
      <a:folHlink>
        <a:srgbClr val="DC590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1_Проводим собрание 1">
        <a:dk1>
          <a:srgbClr val="F1B60F"/>
        </a:dk1>
        <a:lt1>
          <a:srgbClr val="FFFFFF"/>
        </a:lt1>
        <a:dk2>
          <a:srgbClr val="115606"/>
        </a:dk2>
        <a:lt2>
          <a:srgbClr val="F1B60F"/>
        </a:lt2>
        <a:accent1>
          <a:srgbClr val="CC9900"/>
        </a:accent1>
        <a:accent2>
          <a:srgbClr val="000000"/>
        </a:accent2>
        <a:accent3>
          <a:srgbClr val="AAB4AA"/>
        </a:accent3>
        <a:accent4>
          <a:srgbClr val="DADADA"/>
        </a:accent4>
        <a:accent5>
          <a:srgbClr val="E2CAAA"/>
        </a:accent5>
        <a:accent6>
          <a:srgbClr val="000000"/>
        </a:accent6>
        <a:hlink>
          <a:srgbClr val="FF6600"/>
        </a:hlink>
        <a:folHlink>
          <a:srgbClr val="DC5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роводим собрание 2">
        <a:dk1>
          <a:srgbClr val="FF9900"/>
        </a:dk1>
        <a:lt1>
          <a:srgbClr val="FFFFFF"/>
        </a:lt1>
        <a:dk2>
          <a:srgbClr val="4DC024"/>
        </a:dk2>
        <a:lt2>
          <a:srgbClr val="FFFFFF"/>
        </a:lt2>
        <a:accent1>
          <a:srgbClr val="FF6600"/>
        </a:accent1>
        <a:accent2>
          <a:srgbClr val="24864C"/>
        </a:accent2>
        <a:accent3>
          <a:srgbClr val="B2DCAC"/>
        </a:accent3>
        <a:accent4>
          <a:srgbClr val="DADADA"/>
        </a:accent4>
        <a:accent5>
          <a:srgbClr val="FFB8AA"/>
        </a:accent5>
        <a:accent6>
          <a:srgbClr val="207944"/>
        </a:accent6>
        <a:hlink>
          <a:srgbClr val="4D4D4D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Проводим собрание 3">
        <a:dk1>
          <a:srgbClr val="777777"/>
        </a:dk1>
        <a:lt1>
          <a:srgbClr val="FFFFFF"/>
        </a:lt1>
        <a:dk2>
          <a:srgbClr val="727272"/>
        </a:dk2>
        <a:lt2>
          <a:srgbClr val="FFFFFF"/>
        </a:lt2>
        <a:accent1>
          <a:srgbClr val="808080"/>
        </a:accent1>
        <a:accent2>
          <a:srgbClr val="555555"/>
        </a:accent2>
        <a:accent3>
          <a:srgbClr val="BCBCBC"/>
        </a:accent3>
        <a:accent4>
          <a:srgbClr val="DADADA"/>
        </a:accent4>
        <a:accent5>
          <a:srgbClr val="C0C0C0"/>
        </a:accent5>
        <a:accent6>
          <a:srgbClr val="4C4C4C"/>
        </a:accent6>
        <a:hlink>
          <a:srgbClr val="969696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ФАС12345">
  <a:themeElements>
    <a:clrScheme name="Проводим собрание 1">
      <a:dk1>
        <a:srgbClr val="F1B60F"/>
      </a:dk1>
      <a:lt1>
        <a:srgbClr val="FFFFFF"/>
      </a:lt1>
      <a:dk2>
        <a:srgbClr val="115606"/>
      </a:dk2>
      <a:lt2>
        <a:srgbClr val="F1B60F"/>
      </a:lt2>
      <a:accent1>
        <a:srgbClr val="CC9900"/>
      </a:accent1>
      <a:accent2>
        <a:srgbClr val="000000"/>
      </a:accent2>
      <a:accent3>
        <a:srgbClr val="AAB4AA"/>
      </a:accent3>
      <a:accent4>
        <a:srgbClr val="DADADA"/>
      </a:accent4>
      <a:accent5>
        <a:srgbClr val="E2CAAA"/>
      </a:accent5>
      <a:accent6>
        <a:srgbClr val="000000"/>
      </a:accent6>
      <a:hlink>
        <a:srgbClr val="FF6600"/>
      </a:hlink>
      <a:folHlink>
        <a:srgbClr val="DC5900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Проводим собрание 1">
        <a:dk1>
          <a:srgbClr val="F1B60F"/>
        </a:dk1>
        <a:lt1>
          <a:srgbClr val="FFFFFF"/>
        </a:lt1>
        <a:dk2>
          <a:srgbClr val="115606"/>
        </a:dk2>
        <a:lt2>
          <a:srgbClr val="F1B60F"/>
        </a:lt2>
        <a:accent1>
          <a:srgbClr val="CC9900"/>
        </a:accent1>
        <a:accent2>
          <a:srgbClr val="000000"/>
        </a:accent2>
        <a:accent3>
          <a:srgbClr val="AAB4AA"/>
        </a:accent3>
        <a:accent4>
          <a:srgbClr val="DADADA"/>
        </a:accent4>
        <a:accent5>
          <a:srgbClr val="E2CAAA"/>
        </a:accent5>
        <a:accent6>
          <a:srgbClr val="000000"/>
        </a:accent6>
        <a:hlink>
          <a:srgbClr val="FF6600"/>
        </a:hlink>
        <a:folHlink>
          <a:srgbClr val="DC5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водим собрание 2">
        <a:dk1>
          <a:srgbClr val="FF9900"/>
        </a:dk1>
        <a:lt1>
          <a:srgbClr val="FFFFFF"/>
        </a:lt1>
        <a:dk2>
          <a:srgbClr val="4DC024"/>
        </a:dk2>
        <a:lt2>
          <a:srgbClr val="FFFFFF"/>
        </a:lt2>
        <a:accent1>
          <a:srgbClr val="FF6600"/>
        </a:accent1>
        <a:accent2>
          <a:srgbClr val="24864C"/>
        </a:accent2>
        <a:accent3>
          <a:srgbClr val="B2DCAC"/>
        </a:accent3>
        <a:accent4>
          <a:srgbClr val="DADADA"/>
        </a:accent4>
        <a:accent5>
          <a:srgbClr val="FFB8AA"/>
        </a:accent5>
        <a:accent6>
          <a:srgbClr val="207944"/>
        </a:accent6>
        <a:hlink>
          <a:srgbClr val="4D4D4D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водим собрание 3">
        <a:dk1>
          <a:srgbClr val="777777"/>
        </a:dk1>
        <a:lt1>
          <a:srgbClr val="FFFFFF"/>
        </a:lt1>
        <a:dk2>
          <a:srgbClr val="727272"/>
        </a:dk2>
        <a:lt2>
          <a:srgbClr val="FFFFFF"/>
        </a:lt2>
        <a:accent1>
          <a:srgbClr val="808080"/>
        </a:accent1>
        <a:accent2>
          <a:srgbClr val="555555"/>
        </a:accent2>
        <a:accent3>
          <a:srgbClr val="BCBCBC"/>
        </a:accent3>
        <a:accent4>
          <a:srgbClr val="DADADA"/>
        </a:accent4>
        <a:accent5>
          <a:srgbClr val="C0C0C0"/>
        </a:accent5>
        <a:accent6>
          <a:srgbClr val="4C4C4C"/>
        </a:accent6>
        <a:hlink>
          <a:srgbClr val="969696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ФАС12345">
  <a:themeElements>
    <a:clrScheme name="Проводим собрание 1">
      <a:dk1>
        <a:srgbClr val="F1B60F"/>
      </a:dk1>
      <a:lt1>
        <a:srgbClr val="FFFFFF"/>
      </a:lt1>
      <a:dk2>
        <a:srgbClr val="115606"/>
      </a:dk2>
      <a:lt2>
        <a:srgbClr val="F1B60F"/>
      </a:lt2>
      <a:accent1>
        <a:srgbClr val="CC9900"/>
      </a:accent1>
      <a:accent2>
        <a:srgbClr val="000000"/>
      </a:accent2>
      <a:accent3>
        <a:srgbClr val="AAB4AA"/>
      </a:accent3>
      <a:accent4>
        <a:srgbClr val="DADADA"/>
      </a:accent4>
      <a:accent5>
        <a:srgbClr val="E2CAAA"/>
      </a:accent5>
      <a:accent6>
        <a:srgbClr val="000000"/>
      </a:accent6>
      <a:hlink>
        <a:srgbClr val="FF6600"/>
      </a:hlink>
      <a:folHlink>
        <a:srgbClr val="DC5900"/>
      </a:folHlink>
    </a:clrScheme>
    <a:fontScheme name="Проводим собрание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Проводим собрание 1">
        <a:dk1>
          <a:srgbClr val="F1B60F"/>
        </a:dk1>
        <a:lt1>
          <a:srgbClr val="FFFFFF"/>
        </a:lt1>
        <a:dk2>
          <a:srgbClr val="115606"/>
        </a:dk2>
        <a:lt2>
          <a:srgbClr val="F1B60F"/>
        </a:lt2>
        <a:accent1>
          <a:srgbClr val="CC9900"/>
        </a:accent1>
        <a:accent2>
          <a:srgbClr val="000000"/>
        </a:accent2>
        <a:accent3>
          <a:srgbClr val="AAB4AA"/>
        </a:accent3>
        <a:accent4>
          <a:srgbClr val="DADADA"/>
        </a:accent4>
        <a:accent5>
          <a:srgbClr val="E2CAAA"/>
        </a:accent5>
        <a:accent6>
          <a:srgbClr val="000000"/>
        </a:accent6>
        <a:hlink>
          <a:srgbClr val="FF6600"/>
        </a:hlink>
        <a:folHlink>
          <a:srgbClr val="DC5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водим собрание 2">
        <a:dk1>
          <a:srgbClr val="FF9900"/>
        </a:dk1>
        <a:lt1>
          <a:srgbClr val="FFFFFF"/>
        </a:lt1>
        <a:dk2>
          <a:srgbClr val="4DC024"/>
        </a:dk2>
        <a:lt2>
          <a:srgbClr val="FFFFFF"/>
        </a:lt2>
        <a:accent1>
          <a:srgbClr val="FF6600"/>
        </a:accent1>
        <a:accent2>
          <a:srgbClr val="24864C"/>
        </a:accent2>
        <a:accent3>
          <a:srgbClr val="B2DCAC"/>
        </a:accent3>
        <a:accent4>
          <a:srgbClr val="DADADA"/>
        </a:accent4>
        <a:accent5>
          <a:srgbClr val="FFB8AA"/>
        </a:accent5>
        <a:accent6>
          <a:srgbClr val="207944"/>
        </a:accent6>
        <a:hlink>
          <a:srgbClr val="4D4D4D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роводим собрание 3">
        <a:dk1>
          <a:srgbClr val="777777"/>
        </a:dk1>
        <a:lt1>
          <a:srgbClr val="FFFFFF"/>
        </a:lt1>
        <a:dk2>
          <a:srgbClr val="727272"/>
        </a:dk2>
        <a:lt2>
          <a:srgbClr val="FFFFFF"/>
        </a:lt2>
        <a:accent1>
          <a:srgbClr val="808080"/>
        </a:accent1>
        <a:accent2>
          <a:srgbClr val="555555"/>
        </a:accent2>
        <a:accent3>
          <a:srgbClr val="BCBCBC"/>
        </a:accent3>
        <a:accent4>
          <a:srgbClr val="DADADA"/>
        </a:accent4>
        <a:accent5>
          <a:srgbClr val="C0C0C0"/>
        </a:accent5>
        <a:accent6>
          <a:srgbClr val="4C4C4C"/>
        </a:accent6>
        <a:hlink>
          <a:srgbClr val="969696"/>
        </a:hlink>
        <a:folHlink>
          <a:srgbClr val="4D4D4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ФАС12345</Template>
  <TotalTime>5862</TotalTime>
  <Words>436</Words>
  <Application>Microsoft Office PowerPoint</Application>
  <PresentationFormat>Экран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MS PGothic</vt:lpstr>
      <vt:lpstr>MS PGothic</vt:lpstr>
      <vt:lpstr>Arial</vt:lpstr>
      <vt:lpstr>Calibri</vt:lpstr>
      <vt:lpstr>Constantia</vt:lpstr>
      <vt:lpstr>ФАС12345</vt:lpstr>
      <vt:lpstr>1_Проводим собрание</vt:lpstr>
      <vt:lpstr>1_ФАС12345</vt:lpstr>
      <vt:lpstr>2_ФАС12345</vt:lpstr>
      <vt:lpstr>Презентация PowerPoint</vt:lpstr>
      <vt:lpstr>Переход к регулированию тарифов  методом сравнения аналогов (эталонов затрат)</vt:lpstr>
      <vt:lpstr>Переход к регулированию тарифов  методом сравнения аналогов (эталонов затрат)</vt:lpstr>
      <vt:lpstr>Переход к регулированию тарифов  методом сравнения аналогов (эталонов затрат)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Реформа отрасли</dc:title>
  <dc:creator>Багданцева</dc:creator>
  <cp:lastModifiedBy>ФАС</cp:lastModifiedBy>
  <cp:revision>349</cp:revision>
  <cp:lastPrinted>2018-01-16T13:20:33Z</cp:lastPrinted>
  <dcterms:created xsi:type="dcterms:W3CDTF">2013-03-18T07:10:55Z</dcterms:created>
  <dcterms:modified xsi:type="dcterms:W3CDTF">2018-01-17T11:53:32Z</dcterms:modified>
</cp:coreProperties>
</file>