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  <p:sldMasterId id="2147483876" r:id="rId2"/>
    <p:sldMasterId id="2147483888" r:id="rId3"/>
  </p:sldMasterIdLst>
  <p:notesMasterIdLst>
    <p:notesMasterId r:id="rId28"/>
  </p:notesMasterIdLst>
  <p:sldIdLst>
    <p:sldId id="263" r:id="rId4"/>
    <p:sldId id="380" r:id="rId5"/>
    <p:sldId id="381" r:id="rId6"/>
    <p:sldId id="369" r:id="rId7"/>
    <p:sldId id="394" r:id="rId8"/>
    <p:sldId id="385" r:id="rId9"/>
    <p:sldId id="386" r:id="rId10"/>
    <p:sldId id="382" r:id="rId11"/>
    <p:sldId id="383" r:id="rId12"/>
    <p:sldId id="413" r:id="rId13"/>
    <p:sldId id="414" r:id="rId14"/>
    <p:sldId id="365" r:id="rId15"/>
    <p:sldId id="411" r:id="rId16"/>
    <p:sldId id="412" r:id="rId17"/>
    <p:sldId id="402" r:id="rId18"/>
    <p:sldId id="410" r:id="rId19"/>
    <p:sldId id="403" r:id="rId20"/>
    <p:sldId id="404" r:id="rId21"/>
    <p:sldId id="398" r:id="rId22"/>
    <p:sldId id="399" r:id="rId23"/>
    <p:sldId id="416" r:id="rId24"/>
    <p:sldId id="417" r:id="rId25"/>
    <p:sldId id="418" r:id="rId26"/>
    <p:sldId id="276" r:id="rId2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B400"/>
    <a:srgbClr val="0000FF"/>
    <a:srgbClr val="FFCC99"/>
    <a:srgbClr val="FAD250"/>
    <a:srgbClr val="FFC800"/>
    <a:srgbClr val="3CA0FF"/>
    <a:srgbClr val="506AB5"/>
    <a:srgbClr val="FA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4" autoAdjust="0"/>
    <p:restoredTop sz="99625" autoAdjust="0"/>
  </p:normalViewPr>
  <p:slideViewPr>
    <p:cSldViewPr snapToGrid="0">
      <p:cViewPr varScale="1">
        <p:scale>
          <a:sx n="147" d="100"/>
          <a:sy n="147" d="100"/>
        </p:scale>
        <p:origin x="900" y="13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38" y="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25069934553295E-2"/>
          <c:y val="5.3872039589586258E-2"/>
          <c:w val="0.91023046346524727"/>
          <c:h val="0.67855693330945765"/>
        </c:manualLayout>
      </c:layout>
      <c:lineChart>
        <c:grouping val="standard"/>
        <c:varyColors val="0"/>
        <c:ser>
          <c:idx val="0"/>
          <c:order val="0"/>
          <c:tx>
            <c:strRef>
              <c:f>удельные!$A$4</c:f>
              <c:strCache>
                <c:ptCount val="1"/>
                <c:pt idx="0">
                  <c:v>Удельный расход топлива на отпуск электроэнергии по КТЭЦ-3 без модернизации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3.6762106751502301E-2"/>
                  <c:y val="3.7143345113878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45-4B34-928B-E31DCA101942}"/>
                </c:ext>
              </c:extLst>
            </c:dLbl>
            <c:dLbl>
              <c:idx val="1"/>
              <c:layout>
                <c:manualLayout>
                  <c:x val="-3.817603393425241E-2"/>
                  <c:y val="4.0647434275565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45-4B34-928B-E31DCA101942}"/>
                </c:ext>
              </c:extLst>
            </c:dLbl>
            <c:dLbl>
              <c:idx val="2"/>
              <c:layout>
                <c:manualLayout>
                  <c:x val="-3.5296743792497837E-2"/>
                  <c:y val="4.393327662411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C-49DB-9996-9FA284AD3C22}"/>
                </c:ext>
              </c:extLst>
            </c:dLbl>
            <c:dLbl>
              <c:idx val="3"/>
              <c:layout>
                <c:manualLayout>
                  <c:x val="-3.6762106751502301E-2"/>
                  <c:y val="4.4151523437252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45-4B34-928B-E31DCA101942}"/>
                </c:ext>
              </c:extLst>
            </c:dLbl>
            <c:dLbl>
              <c:idx val="4"/>
              <c:layout>
                <c:manualLayout>
                  <c:x val="-2.9641050601476409E-2"/>
                  <c:y val="4.0429215931171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C-49DB-9996-9FA284AD3C22}"/>
                </c:ext>
              </c:extLst>
            </c:dLbl>
            <c:dLbl>
              <c:idx val="5"/>
              <c:layout>
                <c:manualLayout>
                  <c:x val="-3.8777342651892796E-2"/>
                  <c:y val="-4.7721279781653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C-49DB-9996-9FA284AD3C2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730-4CBB-B097-87A49C9F6CE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30-4CBB-B097-87A49C9F6CE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730-4CBB-B097-87A49C9F6CE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30-4CBB-B097-87A49C9F6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удельные!$B$2:$K$2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удельные!$B$4:$K$4</c:f>
              <c:numCache>
                <c:formatCode>#\ ##0.0</c:formatCode>
                <c:ptCount val="10"/>
                <c:pt idx="0">
                  <c:v>309.72775139967553</c:v>
                </c:pt>
                <c:pt idx="1">
                  <c:v>309.51532886042673</c:v>
                </c:pt>
                <c:pt idx="2">
                  <c:v>311.72570463722212</c:v>
                </c:pt>
                <c:pt idx="3">
                  <c:v>299.91034778197178</c:v>
                </c:pt>
                <c:pt idx="4">
                  <c:v>301.5560308329521</c:v>
                </c:pt>
                <c:pt idx="5">
                  <c:v>306.29001318307309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6C-49DB-9996-9FA284AD3C2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'Проп и физ метод_ВВВ'!$B$2:$O$2</c:f>
              <c:numCache>
                <c:formatCode>General</c:formatCode>
                <c:ptCount val="1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'Проп и физ метод_ВВВ'!$B$5:$O$5</c:f>
            </c:numRef>
          </c:val>
          <c:smooth val="0"/>
          <c:extLst>
            <c:ext xmlns:c16="http://schemas.microsoft.com/office/drawing/2014/chart" uri="{C3380CC4-5D6E-409C-BE32-E72D297353CC}">
              <c16:uniqueId val="{00000004-D66C-49DB-9996-9FA284AD3C22}"/>
            </c:ext>
          </c:extLst>
        </c:ser>
        <c:ser>
          <c:idx val="2"/>
          <c:order val="2"/>
          <c:tx>
            <c:strRef>
              <c:f>удельные!$A$6</c:f>
              <c:strCache>
                <c:ptCount val="1"/>
                <c:pt idx="0">
                  <c:v>Средний удельный расход топлива на отпуск электроэнергии по электростанциям РФ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5904779101017158E-2"/>
                  <c:y val="-5.1796958615827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C-49DB-9996-9FA284AD3C22}"/>
                </c:ext>
              </c:extLst>
            </c:dLbl>
            <c:dLbl>
              <c:idx val="5"/>
              <c:layout>
                <c:manualLayout>
                  <c:x val="-4.1003888299752565E-2"/>
                  <c:y val="4.0647434275565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C-417C-9CFD-534FE542F65E}"/>
                </c:ext>
              </c:extLst>
            </c:dLbl>
            <c:dLbl>
              <c:idx val="6"/>
              <c:layout>
                <c:manualLayout>
                  <c:x val="-3.2299741196358527E-2"/>
                  <c:y val="4.7163220879869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C-49DB-9996-9FA284AD3C22}"/>
                </c:ext>
              </c:extLst>
            </c:dLbl>
            <c:dLbl>
              <c:idx val="7"/>
              <c:layout>
                <c:manualLayout>
                  <c:x val="-3.2299741196358429E-2"/>
                  <c:y val="4.7163220879869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6C-49DB-9996-9FA284AD3C22}"/>
                </c:ext>
              </c:extLst>
            </c:dLbl>
            <c:dLbl>
              <c:idx val="8"/>
              <c:layout>
                <c:manualLayout>
                  <c:x val="-3.3629086493799441E-2"/>
                  <c:y val="4.3796218405520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C-49DB-9996-9FA284AD3C22}"/>
                </c:ext>
              </c:extLst>
            </c:dLbl>
            <c:dLbl>
              <c:idx val="9"/>
              <c:layout>
                <c:manualLayout>
                  <c:x val="-2.7976881442394508E-2"/>
                  <c:y val="4.265125427096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C-49DB-9996-9FA284AD3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удельные!$B$2:$K$2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удельные!$B$6:$K$6</c:f>
              <c:numCache>
                <c:formatCode>#\ ##0.0</c:formatCode>
                <c:ptCount val="10"/>
                <c:pt idx="0">
                  <c:v>330.6</c:v>
                </c:pt>
                <c:pt idx="1">
                  <c:v>329.4</c:v>
                </c:pt>
                <c:pt idx="2">
                  <c:v>321.3</c:v>
                </c:pt>
                <c:pt idx="3">
                  <c:v>319.8</c:v>
                </c:pt>
                <c:pt idx="4">
                  <c:v>311.3</c:v>
                </c:pt>
                <c:pt idx="5">
                  <c:v>304.8</c:v>
                </c:pt>
                <c:pt idx="6">
                  <c:v>299.7</c:v>
                </c:pt>
                <c:pt idx="7">
                  <c:v>289.7</c:v>
                </c:pt>
                <c:pt idx="8">
                  <c:v>281.3</c:v>
                </c:pt>
                <c:pt idx="9">
                  <c:v>276.7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66C-49DB-9996-9FA284AD3C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7077048"/>
        <c:axId val="657074696"/>
      </c:lineChart>
      <c:catAx>
        <c:axId val="65707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7074696"/>
        <c:crosses val="autoZero"/>
        <c:auto val="1"/>
        <c:lblAlgn val="ctr"/>
        <c:lblOffset val="100"/>
        <c:noMultiLvlLbl val="0"/>
      </c:catAx>
      <c:valAx>
        <c:axId val="657074696"/>
        <c:scaling>
          <c:orientation val="minMax"/>
          <c:min val="2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707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889388031162071E-2"/>
          <c:y val="0.81376235156940424"/>
          <c:w val="0.84109718089825025"/>
          <c:h val="0.11677215282161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36481922697675E-2"/>
          <c:y val="5.3871983521510923E-2"/>
          <c:w val="0.94745213179359555"/>
          <c:h val="0.62712978464265412"/>
        </c:manualLayout>
      </c:layout>
      <c:lineChart>
        <c:grouping val="standard"/>
        <c:varyColors val="0"/>
        <c:ser>
          <c:idx val="0"/>
          <c:order val="0"/>
          <c:tx>
            <c:strRef>
              <c:f>удельные!$A$4</c:f>
              <c:strCache>
                <c:ptCount val="1"/>
                <c:pt idx="0">
                  <c:v>Удельный расход топлива на отпуск электроэнергии по КТЭЦ-3 после модернизации (по пропорциональному методу)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3.6373763735964737E-2"/>
                  <c:y val="4.643716226627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06-4F5F-AF12-7CD43CB4C0A8}"/>
                </c:ext>
              </c:extLst>
            </c:dLbl>
            <c:dLbl>
              <c:idx val="1"/>
              <c:layout>
                <c:manualLayout>
                  <c:x val="-3.7828714285403332E-2"/>
                  <c:y val="4.2751673197527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06-4F5F-AF12-7CD43CB4C0A8}"/>
                </c:ext>
              </c:extLst>
            </c:dLbl>
            <c:dLbl>
              <c:idx val="2"/>
              <c:layout>
                <c:manualLayout>
                  <c:x val="-2.9641050601476409E-2"/>
                  <c:y val="4.0429215931171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EA-4125-8F08-94DC2DA818B6}"/>
                </c:ext>
              </c:extLst>
            </c:dLbl>
            <c:dLbl>
              <c:idx val="3"/>
              <c:layout>
                <c:manualLayout>
                  <c:x val="-3.9283664834841921E-2"/>
                  <c:y val="3.906618412877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06-4F5F-AF12-7CD43CB4C0A8}"/>
                </c:ext>
              </c:extLst>
            </c:dLbl>
            <c:dLbl>
              <c:idx val="4"/>
              <c:layout>
                <c:manualLayout>
                  <c:x val="-2.9641050601476409E-2"/>
                  <c:y val="4.0429215931171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EA-4125-8F08-94DC2DA818B6}"/>
                </c:ext>
              </c:extLst>
            </c:dLbl>
            <c:dLbl>
              <c:idx val="5"/>
              <c:layout>
                <c:manualLayout>
                  <c:x val="-4.5970021832277656E-2"/>
                  <c:y val="-5.66674414899590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EA-4125-8F08-94DC2DA81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удельные!$B$2:$K$2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удельные!$B$4:$K$4</c:f>
              <c:numCache>
                <c:formatCode>#\ ##0.0</c:formatCode>
                <c:ptCount val="10"/>
                <c:pt idx="0">
                  <c:v>309.72775139967553</c:v>
                </c:pt>
                <c:pt idx="1">
                  <c:v>309.51532886042673</c:v>
                </c:pt>
                <c:pt idx="2">
                  <c:v>311.72570463722212</c:v>
                </c:pt>
                <c:pt idx="3">
                  <c:v>299.91034778197178</c:v>
                </c:pt>
                <c:pt idx="4">
                  <c:v>301.5560308329521</c:v>
                </c:pt>
                <c:pt idx="5">
                  <c:v>306.29001318307309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EA-4125-8F08-94DC2DA818B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'Проп и физ метод_ВВВ'!$B$2:$O$2</c:f>
              <c:numCache>
                <c:formatCode>General</c:formatCode>
                <c:ptCount val="1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'Проп и физ метод_ВВВ'!$B$5:$O$5</c:f>
            </c:numRef>
          </c:val>
          <c:smooth val="0"/>
          <c:extLst>
            <c:ext xmlns:c16="http://schemas.microsoft.com/office/drawing/2014/chart" uri="{C3380CC4-5D6E-409C-BE32-E72D297353CC}">
              <c16:uniqueId val="{00000004-8FEA-4125-8F08-94DC2DA818B6}"/>
            </c:ext>
          </c:extLst>
        </c:ser>
        <c:ser>
          <c:idx val="2"/>
          <c:order val="2"/>
          <c:tx>
            <c:strRef>
              <c:f>удельные!$A$6</c:f>
              <c:strCache>
                <c:ptCount val="1"/>
                <c:pt idx="0">
                  <c:v>Средний удельный расход топлива на отпуск электроэнергии по электростанциям РФ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5904779101017158E-2"/>
                  <c:y val="-5.1796958615827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EA-4125-8F08-94DC2DA818B6}"/>
                </c:ext>
              </c:extLst>
            </c:dLbl>
            <c:dLbl>
              <c:idx val="5"/>
              <c:layout>
                <c:manualLayout>
                  <c:x val="-4.8013368131473458E-2"/>
                  <c:y val="5.3808140403784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54-45B8-9210-0C1EDB807F29}"/>
                </c:ext>
              </c:extLst>
            </c:dLbl>
            <c:dLbl>
              <c:idx val="6"/>
              <c:layout>
                <c:manualLayout>
                  <c:x val="-4.2484441480571428E-2"/>
                  <c:y val="4.7163232632422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FEA-4125-8F08-94DC2DA818B6}"/>
                </c:ext>
              </c:extLst>
            </c:dLbl>
            <c:dLbl>
              <c:idx val="7"/>
              <c:layout>
                <c:manualLayout>
                  <c:x val="-3.2299741196358429E-2"/>
                  <c:y val="4.7163220879869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FEA-4125-8F08-94DC2DA818B6}"/>
                </c:ext>
              </c:extLst>
            </c:dLbl>
            <c:dLbl>
              <c:idx val="8"/>
              <c:layout>
                <c:manualLayout>
                  <c:x val="-3.3629086493799441E-2"/>
                  <c:y val="4.3796218405520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FEA-4125-8F08-94DC2DA818B6}"/>
                </c:ext>
              </c:extLst>
            </c:dLbl>
            <c:dLbl>
              <c:idx val="9"/>
              <c:layout>
                <c:manualLayout>
                  <c:x val="-2.7976881442394508E-2"/>
                  <c:y val="4.265125427096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FEA-4125-8F08-94DC2DA81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удельные!$B$2:$K$2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удельные!$B$6:$K$6</c:f>
              <c:numCache>
                <c:formatCode>#\ ##0.0</c:formatCode>
                <c:ptCount val="10"/>
                <c:pt idx="0">
                  <c:v>330.6</c:v>
                </c:pt>
                <c:pt idx="1">
                  <c:v>329.4</c:v>
                </c:pt>
                <c:pt idx="2">
                  <c:v>321.3</c:v>
                </c:pt>
                <c:pt idx="3">
                  <c:v>319.8</c:v>
                </c:pt>
                <c:pt idx="4">
                  <c:v>311.3</c:v>
                </c:pt>
                <c:pt idx="5">
                  <c:v>304.8</c:v>
                </c:pt>
                <c:pt idx="6">
                  <c:v>299.7</c:v>
                </c:pt>
                <c:pt idx="7">
                  <c:v>289.7</c:v>
                </c:pt>
                <c:pt idx="8">
                  <c:v>281.3</c:v>
                </c:pt>
                <c:pt idx="9">
                  <c:v>276.7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FEA-4125-8F08-94DC2DA818B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7357392"/>
        <c:axId val="617360528"/>
      </c:lineChart>
      <c:catAx>
        <c:axId val="61735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7360528"/>
        <c:crosses val="autoZero"/>
        <c:auto val="1"/>
        <c:lblAlgn val="ctr"/>
        <c:lblOffset val="100"/>
        <c:noMultiLvlLbl val="0"/>
      </c:catAx>
      <c:valAx>
        <c:axId val="617360528"/>
        <c:scaling>
          <c:orientation val="minMax"/>
          <c:min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735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691589568847108"/>
          <c:w val="0.98327391139626086"/>
          <c:h val="9.5796888344481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21916088260519E-2"/>
          <c:y val="8.6320940428036647E-2"/>
          <c:w val="0.9398128706133021"/>
          <c:h val="0.63131643458767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тарифы_ГВС_казань!$A$6</c:f>
              <c:strCache>
                <c:ptCount val="1"/>
                <c:pt idx="0">
                  <c:v>Среднегодовой тариф КТЭЦ-3 (ОАО "ТГК-16") на отпуск горячей воды с коллекторов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6"/>
              <c:layout>
                <c:manualLayout>
                  <c:x val="-1.0485478078760644E-16"/>
                  <c:y val="9.81354668002794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601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29-492D-95E7-269AF526A7EA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тарифы_ГВС_казань!$C$5:$O$5</c:f>
              <c:strCache>
                <c:ptCount val="7"/>
                <c:pt idx="0">
                  <c:v>2012г. 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 </c:v>
                </c:pt>
              </c:strCache>
            </c:strRef>
          </c:cat>
          <c:val>
            <c:numRef>
              <c:f>тарифы_ГВС_казань!$C$6:$O$6</c:f>
              <c:numCache>
                <c:formatCode>#,##0</c:formatCode>
                <c:ptCount val="7"/>
                <c:pt idx="0">
                  <c:v>366.77816858084492</c:v>
                </c:pt>
                <c:pt idx="1">
                  <c:v>398.47130093278224</c:v>
                </c:pt>
                <c:pt idx="2">
                  <c:v>443.17</c:v>
                </c:pt>
                <c:pt idx="3">
                  <c:v>460.53</c:v>
                </c:pt>
                <c:pt idx="4">
                  <c:v>490.49</c:v>
                </c:pt>
                <c:pt idx="5">
                  <c:v>532.12</c:v>
                </c:pt>
                <c:pt idx="6">
                  <c:v>602.72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6D-4513-9C04-93010BC7B7F1}"/>
            </c:ext>
          </c:extLst>
        </c:ser>
        <c:ser>
          <c:idx val="1"/>
          <c:order val="1"/>
          <c:tx>
            <c:strRef>
              <c:f>тарифы_ГВС_казань!$A$7</c:f>
              <c:strCache>
                <c:ptCount val="1"/>
                <c:pt idx="0">
                  <c:v>Среднегодовой тариф КТЭЦ-1, КТЭЦ-2 с котельными (АО "Татэнерго") на отпуск горячей воды с коллекторов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rgbClr val="FF993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тарифы_ГВС_казань!$C$5:$O$5</c:f>
              <c:strCache>
                <c:ptCount val="7"/>
                <c:pt idx="0">
                  <c:v>2012г. 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 </c:v>
                </c:pt>
              </c:strCache>
            </c:strRef>
          </c:cat>
          <c:val>
            <c:numRef>
              <c:f>тарифы_ГВС_казань!$C$7:$O$7</c:f>
              <c:numCache>
                <c:formatCode>#,##0</c:formatCode>
                <c:ptCount val="7"/>
                <c:pt idx="0">
                  <c:v>576.30599999999993</c:v>
                </c:pt>
                <c:pt idx="1">
                  <c:v>635.06572917885273</c:v>
                </c:pt>
                <c:pt idx="2">
                  <c:v>649.79999999999995</c:v>
                </c:pt>
                <c:pt idx="3">
                  <c:v>716.43</c:v>
                </c:pt>
                <c:pt idx="4">
                  <c:v>746.97</c:v>
                </c:pt>
                <c:pt idx="5">
                  <c:v>756.59794160979334</c:v>
                </c:pt>
                <c:pt idx="6">
                  <c:v>801.19269073908288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6D-4513-9C04-93010BC7B7F1}"/>
            </c:ext>
          </c:extLst>
        </c:ser>
        <c:ser>
          <c:idx val="2"/>
          <c:order val="2"/>
          <c:tx>
            <c:strRef>
              <c:f>тарифы_ГВС_казань!$A$10</c:f>
              <c:strCache>
                <c:ptCount val="1"/>
                <c:pt idx="0">
                  <c:v>Среднегодовой тариф АО "Татэнерго" на поставку горячей воды потребителям г. Казань, в том числе населению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-1.0485478078760644E-16"/>
                  <c:y val="8.4159837423516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B6D-4513-9C04-93010BC7B7F1}"/>
                </c:ext>
              </c:extLst>
            </c:dLbl>
            <c:dLbl>
              <c:idx val="5"/>
              <c:layout>
                <c:manualLayout>
                  <c:x val="1.4298544374405549E-3"/>
                  <c:y val="5.44563653916869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B6D-4513-9C04-93010BC7B7F1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тарифы_ГВС_казань!$C$5:$O$5</c:f>
              <c:strCache>
                <c:ptCount val="7"/>
                <c:pt idx="0">
                  <c:v>2012г. 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 </c:v>
                </c:pt>
              </c:strCache>
            </c:strRef>
          </c:cat>
          <c:val>
            <c:numRef>
              <c:f>тарифы_ГВС_казань!$C$10:$O$10</c:f>
              <c:numCache>
                <c:formatCode>#,##0</c:formatCode>
                <c:ptCount val="7"/>
                <c:pt idx="0">
                  <c:v>1077.1199999999999</c:v>
                </c:pt>
                <c:pt idx="1">
                  <c:v>1077.1199999999999</c:v>
                </c:pt>
                <c:pt idx="2">
                  <c:v>1114.95</c:v>
                </c:pt>
                <c:pt idx="3">
                  <c:v>1212.1099999999999</c:v>
                </c:pt>
                <c:pt idx="4">
                  <c:v>1294.5899999999999</c:v>
                </c:pt>
                <c:pt idx="5">
                  <c:v>1346.26</c:v>
                </c:pt>
                <c:pt idx="6">
                  <c:v>1382.68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6D-4513-9C04-93010BC7B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5990296"/>
        <c:axId val="625987160"/>
      </c:barChart>
      <c:lineChart>
        <c:grouping val="standard"/>
        <c:varyColors val="0"/>
        <c:ser>
          <c:idx val="4"/>
          <c:order val="3"/>
          <c:tx>
            <c:strRef>
              <c:f>тарифы_ГВС_казань!$A$13</c:f>
              <c:strCache>
                <c:ptCount val="1"/>
                <c:pt idx="0">
                  <c:v>Объемы приобретения тепловой энергии в горячей воде АО "Татэнерго" от теплоисточника КТЭЦ-3 согласно Схеме теплоснабжения г. Казань (тыс.Гкал/год)</c:v>
                </c:pt>
              </c:strCache>
            </c:strRef>
          </c:tx>
          <c:spPr>
            <a:ln w="53975">
              <a:solidFill>
                <a:srgbClr val="0000FF"/>
              </a:solidFill>
            </a:ln>
          </c:spPr>
          <c:marker>
            <c:symbol val="triangle"/>
            <c:size val="11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2"/>
              <c:layout>
                <c:manualLayout>
                  <c:x val="-3.1099334014334346E-2"/>
                  <c:y val="5.6931654727672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B6D-4513-9C04-93010BC7B7F1}"/>
                </c:ext>
              </c:extLst>
            </c:dLbl>
            <c:dLbl>
              <c:idx val="3"/>
              <c:layout>
                <c:manualLayout>
                  <c:x val="-3.3959042889215772E-2"/>
                  <c:y val="4.042972582110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B6D-4513-9C04-93010BC7B7F1}"/>
                </c:ext>
              </c:extLst>
            </c:dLbl>
            <c:dLbl>
              <c:idx val="4"/>
              <c:layout>
                <c:manualLayout>
                  <c:x val="-3.2529188451775007E-2"/>
                  <c:y val="-4.2079918711758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B6D-4513-9C04-93010BC7B7F1}"/>
                </c:ext>
              </c:extLst>
            </c:dLbl>
            <c:dLbl>
              <c:idx val="5"/>
              <c:layout>
                <c:manualLayout>
                  <c:x val="-3.2529188451775007E-2"/>
                  <c:y val="-4.538030449307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B6D-4513-9C04-93010BC7B7F1}"/>
                </c:ext>
              </c:extLst>
            </c:dLbl>
            <c:dLbl>
              <c:idx val="6"/>
              <c:layout>
                <c:manualLayout>
                  <c:x val="-3.2529188451775007E-2"/>
                  <c:y val="-4.3730111602415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50851467058799E-2"/>
                      <c:h val="5.11559796103725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B6D-4513-9C04-93010BC7B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тарифы_ГВС_казань!$C$13:$O$13</c:f>
              <c:numCache>
                <c:formatCode>General</c:formatCode>
                <c:ptCount val="7"/>
                <c:pt idx="2" formatCode="#,##0">
                  <c:v>1323.9</c:v>
                </c:pt>
                <c:pt idx="3" formatCode="#,##0">
                  <c:v>1017.1</c:v>
                </c:pt>
                <c:pt idx="4" formatCode="#,##0">
                  <c:v>1017.1</c:v>
                </c:pt>
                <c:pt idx="5" formatCode="#,##0">
                  <c:v>1017.1</c:v>
                </c:pt>
                <c:pt idx="6" formatCode="#,##0">
                  <c:v>1017.1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B6D-4513-9C04-93010BC7B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022256"/>
        <c:axId val="509025784"/>
      </c:lineChart>
      <c:catAx>
        <c:axId val="625990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25987160"/>
        <c:crosses val="autoZero"/>
        <c:auto val="1"/>
        <c:lblAlgn val="ctr"/>
        <c:lblOffset val="100"/>
        <c:noMultiLvlLbl val="0"/>
      </c:catAx>
      <c:valAx>
        <c:axId val="625987160"/>
        <c:scaling>
          <c:orientation val="minMax"/>
          <c:max val="18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руб./Гкал без НДС</a:t>
                </a:r>
              </a:p>
            </c:rich>
          </c:tx>
          <c:layout>
            <c:manualLayout>
              <c:xMode val="edge"/>
              <c:yMode val="edge"/>
              <c:x val="0"/>
              <c:y val="1.7414082772116161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625990296"/>
        <c:crosses val="autoZero"/>
        <c:crossBetween val="between"/>
      </c:valAx>
      <c:valAx>
        <c:axId val="509025784"/>
        <c:scaling>
          <c:orientation val="minMax"/>
          <c:max val="1600"/>
          <c:min val="-1200"/>
        </c:scaling>
        <c:delete val="0"/>
        <c:axPos val="r"/>
        <c:numFmt formatCode="General" sourceLinked="1"/>
        <c:majorTickMark val="out"/>
        <c:minorTickMark val="out"/>
        <c:tickLblPos val="none"/>
        <c:spPr>
          <a:ln>
            <a:solidFill>
              <a:schemeClr val="bg1"/>
            </a:solidFill>
          </a:ln>
        </c:spPr>
        <c:crossAx val="509022256"/>
        <c:crosses val="max"/>
        <c:crossBetween val="between"/>
      </c:valAx>
      <c:catAx>
        <c:axId val="509022256"/>
        <c:scaling>
          <c:orientation val="minMax"/>
        </c:scaling>
        <c:delete val="1"/>
        <c:axPos val="b"/>
        <c:majorTickMark val="out"/>
        <c:minorTickMark val="none"/>
        <c:tickLblPos val="nextTo"/>
        <c:crossAx val="5090257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788216640380623"/>
          <c:w val="1"/>
          <c:h val="0.1788086646821039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99699937804827E-2"/>
          <c:y val="0.10848427242541758"/>
          <c:w val="0.92420856613163915"/>
          <c:h val="0.8024938534458723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График_рост_объемов!$A$39</c:f>
              <c:strCache>
                <c:ptCount val="1"/>
                <c:pt idx="0">
                  <c:v>среднегодовой тариф на горячую воду, руб./Гкал без НДС</c:v>
                </c:pt>
              </c:strCache>
            </c:strRef>
          </c:tx>
          <c:spPr>
            <a:gradFill>
              <a:gsLst>
                <a:gs pos="0">
                  <a:srgbClr val="176AE3"/>
                </a:gs>
                <a:gs pos="30000">
                  <a:srgbClr val="25BFEF"/>
                </a:gs>
                <a:gs pos="70000">
                  <a:srgbClr val="29C1DF"/>
                </a:gs>
                <a:gs pos="100000">
                  <a:srgbClr val="2C3CD4"/>
                </a:gs>
              </a:gsLst>
              <a:lin ang="5400000" scaled="0"/>
            </a:gradFill>
            <a:effectLst>
              <a:glow>
                <a:schemeClr val="accent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1750" h="101600"/>
              <a:bevelB w="25400" h="1016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effectLst>
                <a:glow>
                  <a:schemeClr val="accent1">
                    <a:alpha val="5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31750" h="101600"/>
                <a:bevelB w="25400" h="101600"/>
              </a:sp3d>
            </c:spPr>
            <c:extLst>
              <c:ext xmlns:c16="http://schemas.microsoft.com/office/drawing/2014/chart" uri="{C3380CC4-5D6E-409C-BE32-E72D297353CC}">
                <c16:uniqueId val="{00000001-C304-4948-8AE6-D5F99506B4B3}"/>
              </c:ext>
            </c:extLst>
          </c:dPt>
          <c:dPt>
            <c:idx val="7"/>
            <c:invertIfNegative val="0"/>
            <c:bubble3D val="0"/>
            <c:spPr>
              <a:solidFill>
                <a:srgbClr val="FF9933"/>
              </a:solidFill>
              <a:effectLst>
                <a:glow>
                  <a:schemeClr val="accent1">
                    <a:alpha val="5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31750" h="101600"/>
                <a:bevelB w="25400" h="101600"/>
              </a:sp3d>
            </c:spPr>
            <c:extLst>
              <c:ext xmlns:c16="http://schemas.microsoft.com/office/drawing/2014/chart" uri="{C3380CC4-5D6E-409C-BE32-E72D297353CC}">
                <c16:uniqueId val="{00000003-C304-4948-8AE6-D5F99506B4B3}"/>
              </c:ext>
            </c:extLst>
          </c:dPt>
          <c:dPt>
            <c:idx val="8"/>
            <c:invertIfNegative val="0"/>
            <c:bubble3D val="0"/>
            <c:spPr>
              <a:solidFill>
                <a:srgbClr val="FF9933"/>
              </a:solidFill>
              <a:effectLst>
                <a:glow>
                  <a:schemeClr val="accent1">
                    <a:alpha val="5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31750" h="101600"/>
                <a:bevelB w="25400" h="101600"/>
              </a:sp3d>
            </c:spPr>
            <c:extLst>
              <c:ext xmlns:c16="http://schemas.microsoft.com/office/drawing/2014/chart" uri="{C3380CC4-5D6E-409C-BE32-E72D297353CC}">
                <c16:uniqueId val="{00000005-C304-4948-8AE6-D5F99506B4B3}"/>
              </c:ext>
            </c:extLst>
          </c:dPt>
          <c:dLbls>
            <c:dLbl>
              <c:idx val="0"/>
              <c:layout>
                <c:manualLayout>
                  <c:x val="5.915878984779487E-4"/>
                  <c:y val="7.5568397840467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04-4948-8AE6-D5F99506B4B3}"/>
                </c:ext>
              </c:extLst>
            </c:dLbl>
            <c:dLbl>
              <c:idx val="7"/>
              <c:layout>
                <c:manualLayout>
                  <c:x val="1.3517512023107929E-4"/>
                  <c:y val="8.3410640508960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04-4948-8AE6-D5F99506B4B3}"/>
                </c:ext>
              </c:extLst>
            </c:dLbl>
            <c:dLbl>
              <c:idx val="8"/>
              <c:layout>
                <c:manualLayout>
                  <c:x val="-1.0789850660826951E-3"/>
                  <c:y val="6.980280333561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04-4948-8AE6-D5F99506B4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График_рост_объемов!$B$37:$J$38</c:f>
              <c:strCache>
                <c:ptCount val="9"/>
                <c:pt idx="0">
                  <c:v>2018г.</c:v>
                </c:pt>
                <c:pt idx="1">
                  <c:v>2018г.</c:v>
                </c:pt>
                <c:pt idx="2">
                  <c:v>2018г.</c:v>
                </c:pt>
                <c:pt idx="3">
                  <c:v>2018г.</c:v>
                </c:pt>
                <c:pt idx="4">
                  <c:v>2018г.</c:v>
                </c:pt>
                <c:pt idx="5">
                  <c:v>2018г.</c:v>
                </c:pt>
                <c:pt idx="6">
                  <c:v>2018г.</c:v>
                </c:pt>
                <c:pt idx="7">
                  <c:v>2018г.</c:v>
                </c:pt>
                <c:pt idx="8">
                  <c:v>2018г.</c:v>
                </c:pt>
              </c:strCache>
            </c:strRef>
          </c:cat>
          <c:val>
            <c:numRef>
              <c:f>График_рост_объемов!$B$39:$J$39</c:f>
              <c:numCache>
                <c:formatCode>0</c:formatCode>
                <c:ptCount val="9"/>
                <c:pt idx="0">
                  <c:v>601.11682512604841</c:v>
                </c:pt>
                <c:pt idx="1">
                  <c:v>549.64666781450865</c:v>
                </c:pt>
                <c:pt idx="2">
                  <c:v>541.78729812524637</c:v>
                </c:pt>
                <c:pt idx="3">
                  <c:v>535.46566463032207</c:v>
                </c:pt>
                <c:pt idx="4">
                  <c:v>530.27068119687078</c:v>
                </c:pt>
                <c:pt idx="5">
                  <c:v>525.92580141805058</c:v>
                </c:pt>
                <c:pt idx="6">
                  <c:v>522.23814139098067</c:v>
                </c:pt>
                <c:pt idx="7">
                  <c:v>801.19269073908288</c:v>
                </c:pt>
                <c:pt idx="8">
                  <c:v>1382.68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04-4948-8AE6-D5F99506B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617358568"/>
        <c:axId val="617359352"/>
      </c:barChart>
      <c:lineChart>
        <c:grouping val="standard"/>
        <c:varyColors val="0"/>
        <c:ser>
          <c:idx val="0"/>
          <c:order val="1"/>
          <c:tx>
            <c:strRef>
              <c:f>График_рост_объемов!$A$40</c:f>
              <c:strCache>
                <c:ptCount val="1"/>
                <c:pt idx="0">
                  <c:v>отпуск тепловой энергии в сети АО "Татэнерго", тыс.Гкал</c:v>
                </c:pt>
              </c:strCache>
            </c:strRef>
          </c:tx>
          <c:spPr>
            <a:ln w="60325">
              <a:solidFill>
                <a:srgbClr val="FF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5"/>
              <c:layout>
                <c:manualLayout>
                  <c:x val="-2.8490313638490878E-2"/>
                  <c:y val="-5.2791929637796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CA-4DDA-96CA-5588DA1D637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График_рост_объемов!$B$40:$I$40</c:f>
              <c:numCache>
                <c:formatCode>0</c:formatCode>
                <c:ptCount val="8"/>
                <c:pt idx="0" formatCode="General">
                  <c:v>1017</c:v>
                </c:pt>
                <c:pt idx="1">
                  <c:v>1517</c:v>
                </c:pt>
                <c:pt idx="2">
                  <c:v>2017</c:v>
                </c:pt>
                <c:pt idx="3">
                  <c:v>2517</c:v>
                </c:pt>
                <c:pt idx="4">
                  <c:v>3017</c:v>
                </c:pt>
                <c:pt idx="5">
                  <c:v>3517</c:v>
                </c:pt>
                <c:pt idx="6">
                  <c:v>4017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304-4948-8AE6-D5F99506B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356216"/>
        <c:axId val="617355824"/>
      </c:lineChart>
      <c:catAx>
        <c:axId val="617358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7359352"/>
        <c:crosses val="autoZero"/>
        <c:auto val="1"/>
        <c:lblAlgn val="ctr"/>
        <c:lblOffset val="100"/>
        <c:noMultiLvlLbl val="0"/>
      </c:catAx>
      <c:valAx>
        <c:axId val="617359352"/>
        <c:scaling>
          <c:orientation val="minMax"/>
          <c:max val="1600"/>
          <c:min val="4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руб./Гкал без НДС</a:t>
                </a:r>
              </a:p>
            </c:rich>
          </c:tx>
          <c:layout>
            <c:manualLayout>
              <c:xMode val="edge"/>
              <c:yMode val="edge"/>
              <c:x val="3.4643945282031674E-3"/>
              <c:y val="1.086685423161736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617358568"/>
        <c:crosses val="autoZero"/>
        <c:crossBetween val="between"/>
        <c:majorUnit val="400"/>
      </c:valAx>
      <c:valAx>
        <c:axId val="617355824"/>
        <c:scaling>
          <c:orientation val="minMax"/>
          <c:min val="-3500"/>
        </c:scaling>
        <c:delete val="0"/>
        <c:axPos val="r"/>
        <c:numFmt formatCode="General" sourceLinked="1"/>
        <c:majorTickMark val="out"/>
        <c:minorTickMark val="none"/>
        <c:tickLblPos val="none"/>
        <c:spPr>
          <a:solidFill>
            <a:schemeClr val="bg1"/>
          </a:solidFill>
          <a:ln>
            <a:noFill/>
          </a:ln>
        </c:spPr>
        <c:crossAx val="617356216"/>
        <c:crosses val="max"/>
        <c:crossBetween val="between"/>
      </c:valAx>
      <c:catAx>
        <c:axId val="617356216"/>
        <c:scaling>
          <c:orientation val="minMax"/>
        </c:scaling>
        <c:delete val="1"/>
        <c:axPos val="b"/>
        <c:majorTickMark val="out"/>
        <c:minorTickMark val="none"/>
        <c:tickLblPos val="nextTo"/>
        <c:crossAx val="6173558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span"/>
    <c:showDLblsOverMax val="0"/>
  </c:chart>
  <c:spPr>
    <a:ln>
      <a:noFill/>
    </a:ln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49050741961414E-2"/>
          <c:y val="0.12614162701183315"/>
          <c:w val="0.92455859283229636"/>
          <c:h val="0.63091593439485194"/>
        </c:manualLayout>
      </c:layout>
      <c:lineChart>
        <c:grouping val="standard"/>
        <c:varyColors val="0"/>
        <c:ser>
          <c:idx val="0"/>
          <c:order val="0"/>
          <c:tx>
            <c:strRef>
              <c:f>'ДИАГРАММЫ_цены_НКНХ_ТГК-16'!$B$5</c:f>
              <c:strCache>
                <c:ptCount val="1"/>
                <c:pt idx="0">
                  <c:v>Цена покупки электроэнергии (с учетом мощности) ПАО "НКНХ"</c:v>
                </c:pt>
              </c:strCache>
            </c:strRef>
          </c:tx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'ДИАГРАММЫ_цены_НКНХ_ТГК-16'!$C$4:$K$6</c:f>
              <c:strCache>
                <c:ptCount val="9"/>
                <c:pt idx="0">
                  <c:v>2013г.</c:v>
                </c:pt>
                <c:pt idx="1">
                  <c:v> 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  <c:pt idx="8">
                  <c:v>2021г.</c:v>
                </c:pt>
              </c:strCache>
            </c:strRef>
          </c:cat>
          <c:val>
            <c:numRef>
              <c:f>'ДИАГРАММЫ_цены_НКНХ_ТГК-16'!$C$5:$J$5</c:f>
            </c:numRef>
          </c:val>
          <c:smooth val="0"/>
          <c:extLst>
            <c:ext xmlns:c16="http://schemas.microsoft.com/office/drawing/2014/chart" uri="{C3380CC4-5D6E-409C-BE32-E72D297353CC}">
              <c16:uniqueId val="{00000000-9576-48AE-BAF3-DDFD10562DD4}"/>
            </c:ext>
          </c:extLst>
        </c:ser>
        <c:ser>
          <c:idx val="2"/>
          <c:order val="1"/>
          <c:tx>
            <c:strRef>
              <c:f>'ДИАГРАММЫ_цены_НКНХ_ТГК-16'!$B$6</c:f>
              <c:strCache>
                <c:ptCount val="1"/>
                <c:pt idx="0">
                  <c:v>Цена покупки электроэнергии (с учетом мощности) ПАО "КОС"</c:v>
                </c:pt>
              </c:strCache>
            </c:strRef>
          </c:tx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'ДИАГРАММЫ_цены_НКНХ_ТГК-16'!$C$4:$K$6</c:f>
              <c:strCache>
                <c:ptCount val="9"/>
                <c:pt idx="0">
                  <c:v>2013г.</c:v>
                </c:pt>
                <c:pt idx="1">
                  <c:v> 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  <c:pt idx="8">
                  <c:v>2021г.</c:v>
                </c:pt>
              </c:strCache>
            </c:strRef>
          </c:cat>
          <c:val>
            <c:numRef>
              <c:f>'ДИАГРАММЫ_цены_НКНХ_ТГК-16'!$C$6:$J$6</c:f>
            </c:numRef>
          </c:val>
          <c:smooth val="0"/>
          <c:extLst>
            <c:ext xmlns:c16="http://schemas.microsoft.com/office/drawing/2014/chart" uri="{C3380CC4-5D6E-409C-BE32-E72D297353CC}">
              <c16:uniqueId val="{00000001-9576-48AE-BAF3-DDFD10562DD4}"/>
            </c:ext>
          </c:extLst>
        </c:ser>
        <c:ser>
          <c:idx val="3"/>
          <c:order val="2"/>
          <c:tx>
            <c:strRef>
              <c:f>'ДИАГРАММЫ_цены_НКНХ_ТГК-16'!$B$7</c:f>
              <c:strCache>
                <c:ptCount val="1"/>
                <c:pt idx="0">
                  <c:v>Средняя цена покупки электроэнергии (с учетом мощности) ПАО "НКНХ"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  <a:bevelB/>
              </a:sp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'ДИАГРАММЫ_цены_НКНХ_ТГК-16'!$C$4:$K$6</c:f>
              <c:strCache>
                <c:ptCount val="9"/>
                <c:pt idx="0">
                  <c:v>2013г.</c:v>
                </c:pt>
                <c:pt idx="1">
                  <c:v> 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  <c:pt idx="8">
                  <c:v>2021г.</c:v>
                </c:pt>
              </c:strCache>
            </c:strRef>
          </c:cat>
          <c:val>
            <c:numRef>
              <c:f>'ДИАГРАММЫ_цены_НКНХ_ТГК-16'!$C$7:$K$7</c:f>
              <c:numCache>
                <c:formatCode>#\ ##0.000</c:formatCode>
                <c:ptCount val="9"/>
                <c:pt idx="0">
                  <c:v>1.9569468797265364</c:v>
                </c:pt>
                <c:pt idx="1">
                  <c:v>2.104101075034051</c:v>
                </c:pt>
                <c:pt idx="2">
                  <c:v>2.1596434431886222</c:v>
                </c:pt>
                <c:pt idx="3">
                  <c:v>2.3098608008716046</c:v>
                </c:pt>
                <c:pt idx="4">
                  <c:v>2.5893824951793487</c:v>
                </c:pt>
                <c:pt idx="5">
                  <c:v>2.8326394315768622</c:v>
                </c:pt>
                <c:pt idx="6">
                  <c:v>3.0348699999999997</c:v>
                </c:pt>
                <c:pt idx="7">
                  <c:v>3.1451500000000001</c:v>
                </c:pt>
                <c:pt idx="8">
                  <c:v>3.2150799999999999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6-48AE-BAF3-DDFD10562DD4}"/>
            </c:ext>
          </c:extLst>
        </c:ser>
        <c:ser>
          <c:idx val="4"/>
          <c:order val="3"/>
          <c:tx>
            <c:strRef>
              <c:f>'ДИАГРАММЫ_цены_НКНХ_ТГК-16'!$B$8</c:f>
              <c:strCache>
                <c:ptCount val="1"/>
                <c:pt idx="0">
                  <c:v>Средняя цена продажи электроэнергии  (с учетом мощности) ОАО "ТГК-16"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  <a:bevelB/>
              </a:sp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'ДИАГРАММЫ_цены_НКНХ_ТГК-16'!$C$4:$K$6</c:f>
              <c:strCache>
                <c:ptCount val="9"/>
                <c:pt idx="0">
                  <c:v>2013г.</c:v>
                </c:pt>
                <c:pt idx="1">
                  <c:v> 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  <c:pt idx="8">
                  <c:v>2021г.</c:v>
                </c:pt>
              </c:strCache>
            </c:strRef>
          </c:cat>
          <c:val>
            <c:numRef>
              <c:f>'ДИАГРАММЫ_цены_НКНХ_ТГК-16'!$C$8:$K$8</c:f>
              <c:numCache>
                <c:formatCode>#\ ##0.000</c:formatCode>
                <c:ptCount val="9"/>
                <c:pt idx="0">
                  <c:v>1.3129098990682344</c:v>
                </c:pt>
                <c:pt idx="1">
                  <c:v>1.3848691673132303</c:v>
                </c:pt>
                <c:pt idx="2">
                  <c:v>1.3534122231808072</c:v>
                </c:pt>
                <c:pt idx="3">
                  <c:v>1.3717242129775367</c:v>
                </c:pt>
                <c:pt idx="4">
                  <c:v>1.3560000000000001</c:v>
                </c:pt>
                <c:pt idx="5">
                  <c:v>1.35</c:v>
                </c:pt>
                <c:pt idx="6">
                  <c:v>1.365</c:v>
                </c:pt>
                <c:pt idx="7">
                  <c:v>1.3839999999999999</c:v>
                </c:pt>
                <c:pt idx="8">
                  <c:v>1.4179999999999999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6-48AE-BAF3-DDFD10562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359744"/>
        <c:axId val="617360136"/>
      </c:lineChart>
      <c:catAx>
        <c:axId val="61735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7360136"/>
        <c:crosses val="autoZero"/>
        <c:auto val="1"/>
        <c:lblAlgn val="ctr"/>
        <c:lblOffset val="100"/>
        <c:noMultiLvlLbl val="0"/>
      </c:catAx>
      <c:valAx>
        <c:axId val="617360136"/>
        <c:scaling>
          <c:orientation val="minMax"/>
          <c:max val="3.5"/>
          <c:min val="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ru-RU" sz="1200"/>
                  <a:t>руб./кВтч без НДС</a:t>
                </a:r>
              </a:p>
            </c:rich>
          </c:tx>
          <c:layout>
            <c:manualLayout>
              <c:xMode val="edge"/>
              <c:yMode val="edge"/>
              <c:x val="6.4160218663716134E-3"/>
              <c:y val="7.8107948269106374E-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735974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101579749395285"/>
          <c:y val="0.87094274273823058"/>
          <c:w val="0.74576036824419223"/>
          <c:h val="0.116922820173836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537827082376208E-2"/>
          <c:y val="2.5702513707250255E-2"/>
          <c:w val="0.96337403740295235"/>
          <c:h val="0.8764760707139058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структура_ЭЭ_ТАИФ!$A$52</c:f>
              <c:strCache>
                <c:ptCount val="1"/>
                <c:pt idx="0">
                  <c:v>КТЭЦ-3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структура_ЭЭ_ТАИФ!$B$51:$C$51</c:f>
              <c:strCache>
                <c:ptCount val="2"/>
                <c:pt idx="0">
                  <c:v>Фактическая выработка электроэнергии в 2016г.</c:v>
                </c:pt>
                <c:pt idx="1">
                  <c:v>Выработка электроэнергии  после ввода новых энергоисточников ГК "ТАИФ"</c:v>
                </c:pt>
              </c:strCache>
            </c:strRef>
          </c:cat>
          <c:val>
            <c:numRef>
              <c:f>структура_ЭЭ_ТАИФ!$B$52:$C$52</c:f>
              <c:numCache>
                <c:formatCode>#\ ##0.0</c:formatCode>
                <c:ptCount val="2"/>
                <c:pt idx="0">
                  <c:v>1.3</c:v>
                </c:pt>
                <c:pt idx="1">
                  <c:v>1.4447959999999997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8-4069-930F-F4B32EC38DD2}"/>
            </c:ext>
          </c:extLst>
        </c:ser>
        <c:ser>
          <c:idx val="2"/>
          <c:order val="1"/>
          <c:tx>
            <c:strRef>
              <c:f>структура_ЭЭ_ТАИФ!$A$53</c:f>
              <c:strCache>
                <c:ptCount val="1"/>
                <c:pt idx="0">
                  <c:v>КТЭЦ-3 ГТУ-389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EB18-4069-930F-F4B32EC38DD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8-4069-930F-F4B32EC38DD2}"/>
                </c:ext>
              </c:extLst>
            </c:dLbl>
            <c:dLbl>
              <c:idx val="1"/>
              <c:layout>
                <c:manualLayout>
                  <c:x val="3.6276950810882687E-3"/>
                  <c:y val="-1.32615019381893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8-4069-930F-F4B32EC38D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структура_ЭЭ_ТАИФ!$B$51:$C$51</c:f>
              <c:strCache>
                <c:ptCount val="2"/>
                <c:pt idx="0">
                  <c:v>Фактическая выработка электроэнергии в 2016г.</c:v>
                </c:pt>
                <c:pt idx="1">
                  <c:v>Выработка электроэнергии  после ввода новых энергоисточников ГК "ТАИФ"</c:v>
                </c:pt>
              </c:strCache>
            </c:strRef>
          </c:cat>
          <c:val>
            <c:numRef>
              <c:f>структура_ЭЭ_ТАИФ!$B$53:$C$53</c:f>
              <c:numCache>
                <c:formatCode>#\ ##0.0</c:formatCode>
                <c:ptCount val="2"/>
                <c:pt idx="0">
                  <c:v>0</c:v>
                </c:pt>
                <c:pt idx="1">
                  <c:v>3.2373449999999999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8-4069-930F-F4B32EC38DD2}"/>
            </c:ext>
          </c:extLst>
        </c:ser>
        <c:ser>
          <c:idx val="3"/>
          <c:order val="2"/>
          <c:tx>
            <c:strRef>
              <c:f>структура_ЭЭ_ТАИФ!$A$54</c:f>
              <c:strCache>
                <c:ptCount val="1"/>
                <c:pt idx="0">
                  <c:v>НКТЭЦ (ПТК-1)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0C-42E3-8718-3986EC9E06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структура_ЭЭ_ТАИФ!$B$51:$C$51</c:f>
              <c:strCache>
                <c:ptCount val="2"/>
                <c:pt idx="0">
                  <c:v>Фактическая выработка электроэнергии в 2016г.</c:v>
                </c:pt>
                <c:pt idx="1">
                  <c:v>Выработка электроэнергии  после ввода новых энергоисточников ГК "ТАИФ"</c:v>
                </c:pt>
              </c:strCache>
            </c:strRef>
          </c:cat>
          <c:val>
            <c:numRef>
              <c:f>структура_ЭЭ_ТАИФ!$B$54:$C$54</c:f>
              <c:numCache>
                <c:formatCode>#\ ##0.0</c:formatCode>
                <c:ptCount val="2"/>
                <c:pt idx="0">
                  <c:v>4.7</c:v>
                </c:pt>
                <c:pt idx="1">
                  <c:v>4.8416589999999999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18-4069-930F-F4B32EC38DD2}"/>
            </c:ext>
          </c:extLst>
        </c:ser>
        <c:ser>
          <c:idx val="4"/>
          <c:order val="3"/>
          <c:tx>
            <c:strRef>
              <c:f>структура_ЭЭ_ТАИФ!$A$55</c:f>
              <c:strCache>
                <c:ptCount val="1"/>
                <c:pt idx="0">
                  <c:v>ГТУ-75 НКНХ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B18-4069-930F-F4B32EC38DD2}"/>
              </c:ext>
            </c:extLst>
          </c:dPt>
          <c:dLbls>
            <c:dLbl>
              <c:idx val="0"/>
              <c:layout>
                <c:manualLayout>
                  <c:x val="-3.6276950810882353E-3"/>
                  <c:y val="-6.630750969094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0C-42E3-8718-3986EC9E06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структура_ЭЭ_ТАИФ!$B$51:$C$51</c:f>
              <c:strCache>
                <c:ptCount val="2"/>
                <c:pt idx="0">
                  <c:v>Фактическая выработка электроэнергии в 2016г.</c:v>
                </c:pt>
                <c:pt idx="1">
                  <c:v>Выработка электроэнергии  после ввода новых энергоисточников ГК "ТАИФ"</c:v>
                </c:pt>
              </c:strCache>
            </c:strRef>
          </c:cat>
          <c:val>
            <c:numRef>
              <c:f>структура_ЭЭ_ТАИФ!$B$55:$C$55</c:f>
              <c:numCache>
                <c:formatCode>#\ ##0.0</c:formatCode>
                <c:ptCount val="2"/>
                <c:pt idx="0">
                  <c:v>0.59141600000000005</c:v>
                </c:pt>
                <c:pt idx="1">
                  <c:v>0.59141600000000005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18-4069-930F-F4B32EC38DD2}"/>
            </c:ext>
          </c:extLst>
        </c:ser>
        <c:ser>
          <c:idx val="5"/>
          <c:order val="4"/>
          <c:tx>
            <c:strRef>
              <c:f>структура_ЭЭ_ТАИФ!$A$56</c:f>
              <c:strCache>
                <c:ptCount val="1"/>
                <c:pt idx="0">
                  <c:v>ГТУ-500 НКНХ</c:v>
                </c:pt>
              </c:strCache>
            </c:strRef>
          </c:tx>
          <c:spPr>
            <a:pattFill prst="wdUpDiag">
              <a:fgClr>
                <a:srgbClr val="FF66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18-4069-930F-F4B32EC38DD2}"/>
                </c:ext>
              </c:extLst>
            </c:dLbl>
            <c:dLbl>
              <c:idx val="1"/>
              <c:layout>
                <c:manualLayout>
                  <c:x val="5.4415426216324024E-3"/>
                  <c:y val="-1.989225290728408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18-4069-930F-F4B32EC38D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структура_ЭЭ_ТАИФ!$B$51:$C$51</c:f>
              <c:strCache>
                <c:ptCount val="2"/>
                <c:pt idx="0">
                  <c:v>Фактическая выработка электроэнергии в 2016г.</c:v>
                </c:pt>
                <c:pt idx="1">
                  <c:v>Выработка электроэнергии  после ввода новых энергоисточников ГК "ТАИФ"</c:v>
                </c:pt>
              </c:strCache>
            </c:strRef>
          </c:cat>
          <c:val>
            <c:numRef>
              <c:f>структура_ЭЭ_ТАИФ!$B$56:$C$56</c:f>
              <c:numCache>
                <c:formatCode>#\ ##0.0</c:formatCode>
                <c:ptCount val="2"/>
                <c:pt idx="0">
                  <c:v>0</c:v>
                </c:pt>
                <c:pt idx="1">
                  <c:v>3.860992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18-4069-930F-F4B32EC38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7355040"/>
        <c:axId val="550315040"/>
        <c:axId val="0"/>
      </c:bar3DChart>
      <c:catAx>
        <c:axId val="61735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0315040"/>
        <c:crosses val="autoZero"/>
        <c:auto val="1"/>
        <c:lblAlgn val="ctr"/>
        <c:lblOffset val="100"/>
        <c:noMultiLvlLbl val="0"/>
      </c:catAx>
      <c:valAx>
        <c:axId val="550315040"/>
        <c:scaling>
          <c:orientation val="minMax"/>
          <c:max val="16"/>
        </c:scaling>
        <c:delete val="0"/>
        <c:axPos val="l"/>
        <c:numFmt formatCode="#,##0" sourceLinked="0"/>
        <c:majorTickMark val="out"/>
        <c:minorTickMark val="none"/>
        <c:tickLblPos val="nextTo"/>
        <c:crossAx val="6173550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0.13519</cdr:x>
      <cdr:y>0.91028</cdr:y>
    </cdr:from>
    <cdr:to>
      <cdr:x>0.9208</cdr:x>
      <cdr:y>0.95261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80025" y="3136788"/>
          <a:ext cx="6857486" cy="14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</cdr:x>
      <cdr:y>0.03588</cdr:y>
    </cdr:from>
    <cdr:to>
      <cdr:x>0.99597</cdr:x>
      <cdr:y>0.09887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334" y="392561"/>
          <a:ext cx="15586232" cy="689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900" b="0" i="0" u="none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0.04755</cdr:x>
      <cdr:y>0.45509</cdr:y>
    </cdr:from>
    <cdr:to>
      <cdr:x>0.23336</cdr:x>
      <cdr:y>0.55858</cdr:y>
    </cdr:to>
    <cdr:sp macro="" textlink="">
      <cdr:nvSpPr>
        <cdr:cNvPr id="15" name="Блок-схема: процесс 14"/>
        <cdr:cNvSpPr/>
      </cdr:nvSpPr>
      <cdr:spPr>
        <a:xfrm xmlns:a="http://schemas.openxmlformats.org/drawingml/2006/main">
          <a:off x="409933" y="1795465"/>
          <a:ext cx="1601820" cy="408318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(согласно Схеме </a:t>
          </a:r>
          <a:endParaRPr lang="ru-RU" sz="900" b="1" i="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теплоснабжения г. Казань</a:t>
          </a:r>
          <a:r>
            <a:rPr lang="ru-RU" sz="9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cdr:txBody>
    </cdr:sp>
  </cdr:relSizeAnchor>
  <cdr:relSizeAnchor xmlns:cdr="http://schemas.openxmlformats.org/drawingml/2006/chartDrawing">
    <cdr:from>
      <cdr:x>0.05364</cdr:x>
      <cdr:y>0.06095</cdr:y>
    </cdr:from>
    <cdr:to>
      <cdr:x>0.6187</cdr:x>
      <cdr:y>0.18443</cdr:y>
    </cdr:to>
    <cdr:sp macro="" textlink="">
      <cdr:nvSpPr>
        <cdr:cNvPr id="8" name="Блок-схема: процесс 7"/>
        <cdr:cNvSpPr/>
      </cdr:nvSpPr>
      <cdr:spPr>
        <a:xfrm xmlns:a="http://schemas.openxmlformats.org/drawingml/2006/main">
          <a:off x="466222" y="240457"/>
          <a:ext cx="4911755" cy="487155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1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Гарантированные объемы поставки теплоэнергии </a:t>
          </a:r>
          <a:r>
            <a:rPr lang="ru-RU" sz="1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горячей воде от теплоисточника КТЭЦ-3</a:t>
          </a:r>
          <a:r>
            <a:rPr lang="ru-RU" sz="1100" b="1" i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1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тепловые сети </a:t>
          </a:r>
          <a:r>
            <a:rPr lang="ru-RU" sz="11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АО "Татэнерго" </a:t>
          </a:r>
          <a:r>
            <a:rPr lang="ru-RU" sz="1100" b="1" i="1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1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тыс.Гкал/год</a:t>
          </a:r>
          <a:r>
            <a:rPr lang="ru-RU" sz="1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cdr:txBody>
    </cdr:sp>
  </cdr:relSizeAnchor>
  <cdr:relSizeAnchor xmlns:cdr="http://schemas.openxmlformats.org/drawingml/2006/chartDrawing">
    <cdr:from>
      <cdr:x>0.35292</cdr:x>
      <cdr:y>0.51361</cdr:y>
    </cdr:from>
    <cdr:to>
      <cdr:x>0.39539</cdr:x>
      <cdr:y>0.54333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058968" y="4852829"/>
          <a:ext cx="488462" cy="2808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0.0525</cdr:x>
      <cdr:y>0.91029</cdr:y>
    </cdr:from>
    <cdr:to>
      <cdr:x>0.97917</cdr:x>
      <cdr:y>0.91029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456376" y="3591385"/>
          <a:ext cx="805500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0DF0D4B-9304-43E9-8302-29CC4EC78CE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CA2B426-ACFA-4467-AB92-0F298286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9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B426-ACFA-4467-AB92-0F298286D0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9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A2F3-552B-46FF-BC48-F5FE4EFC7C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0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A2F3-552B-46FF-BC48-F5FE4EFC7C6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4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A2F3-552B-46FF-BC48-F5FE4EFC7C6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0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A2F3-552B-46FF-BC48-F5FE4EFC7C6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8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A2F3-552B-46FF-BC48-F5FE4EFC7C6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1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A2F3-552B-46FF-BC48-F5FE4EFC7C6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6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A2F3-552B-46FF-BC48-F5FE4EFC7C6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B284-91A6-4F24-BED4-B41C5C735D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4F9D-093B-4F60-B0B9-A34E76D5AB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3F3D-18C1-4B1A-905C-07BA021EF2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3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4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00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9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0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2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9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79BF-9906-45E0-850C-9ECC527597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2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5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B284-91A6-4F24-BED4-B41C5C735D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1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79BF-9906-45E0-850C-9ECC527597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4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D582-6AB6-4C2C-8422-6689CD9455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9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0F9F-4C7A-41D5-84C8-083EE97BD9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1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9074-8EDC-4086-A282-76A39F8AF8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1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D54-2AF3-4F45-AFF2-58C84D50C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28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D3CD-E425-47D7-A616-8D23D4244B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3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D582-6AB6-4C2C-8422-6689CD9455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88BA-18E4-4D5D-9012-990C71E11C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75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9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F31-460F-4A5C-8B08-5A66B17B53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1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63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4F9D-093B-4F60-B0B9-A34E76D5AB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46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3F3D-18C1-4B1A-905C-07BA021EF2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8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0F9F-4C7A-41D5-84C8-083EE97BD9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9074-8EDC-4086-A282-76A39F8AF8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D54-2AF3-4F45-AFF2-58C84D50C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D3CD-E425-47D7-A616-8D23D4244B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88BA-18E4-4D5D-9012-990C71E11C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9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F31-460F-4A5C-8B08-5A66B17B53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1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BEB7A0-EE2F-416B-AB0F-71696F1547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6FCEE8-ECA2-4D67-B356-019E03C22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/>
            </a:gs>
            <a:gs pos="0">
              <a:schemeClr val="bg1">
                <a:tint val="90000"/>
                <a:shade val="9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EE9A-A0FB-4C4F-821B-E3F525714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88B7-2F3F-4709-8155-D0D69A23A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5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BEB7A0-EE2F-416B-AB0F-71696F1547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6FCEE8-ECA2-4D67-B356-019E03C22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5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ru/url?sa=i&amp;rct=j&amp;q=&amp;esrc=s&amp;frm=1&amp;source=images&amp;cd=&amp;cad=rja&amp;docid=MYpwdkicWpJS8M&amp;tbnid=jQ3yvvclSVzAyM:&amp;ved=0CAUQjRw&amp;url=http://www.ma21.ru/info/references/discounts.php&amp;ei=R-6qUq7TH9DQ4QSHi4DIBQ&amp;bvm=bv.57967247,d.bGE&amp;psig=AFQjCNH1qQxouLxs7nEjgtSGqMwI8U49-g&amp;ust=13870201852959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27" y="1113183"/>
            <a:ext cx="8641081" cy="2297927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развитию генерирующих мощностей Группы компаний «ТАИФ». Результаты проведенной модернизации Казанской ТЭЦ-3</a:t>
            </a:r>
            <a:endParaRPr lang="ru-RU" sz="3400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faa\AppData\Local\Microsoft\Windows\Temporary Internet Files\Content.Outlook\9W07MGTE\logodark (2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06" y="3509183"/>
            <a:ext cx="1541322" cy="13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781187"/>
              </p:ext>
            </p:extLst>
          </p:nvPr>
        </p:nvGraphicFramePr>
        <p:xfrm>
          <a:off x="259269" y="1609550"/>
          <a:ext cx="8728819" cy="344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4174" y="4783166"/>
            <a:ext cx="762000" cy="273844"/>
          </a:xfrm>
        </p:spPr>
        <p:txBody>
          <a:bodyPr/>
          <a:lstStyle/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8578" y="1720085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endParaRPr lang="ru-RU" sz="900" b="1" i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34213" y="587715"/>
            <a:ext cx="8609787" cy="46988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Удельные расходы топлива на отпуск электроэнергии тепловых электростанций электроэнергетики России и КТЭЦ-3 ОАО «ТГК-16» после модернизации, г/кВтч</a:t>
            </a:r>
            <a:endParaRPr lang="ru-RU" sz="1700" b="1" dirty="0">
              <a:solidFill>
                <a:srgbClr val="5BD07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425" y="1086330"/>
            <a:ext cx="824850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модернизации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КТЭЦ-3 на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ОРЭ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ближайшие 15 лет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1007446" y="4560545"/>
            <a:ext cx="6662218" cy="246221"/>
            <a:chOff x="1081377" y="4863071"/>
            <a:chExt cx="6662218" cy="208119"/>
          </a:xfrm>
        </p:grpSpPr>
        <p:sp>
          <p:nvSpPr>
            <p:cNvPr id="58" name="TextBox 57"/>
            <p:cNvSpPr txBox="1"/>
            <p:nvPr/>
          </p:nvSpPr>
          <p:spPr>
            <a:xfrm>
              <a:off x="1315612" y="4863071"/>
              <a:ext cx="6427983" cy="208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Удельный расход топлива на отпуск электроэнергии по КТЭЦ-3 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 модернизации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Группа 84"/>
            <p:cNvGrpSpPr/>
            <p:nvPr/>
          </p:nvGrpSpPr>
          <p:grpSpPr>
            <a:xfrm>
              <a:off x="1081377" y="4967131"/>
              <a:ext cx="294198" cy="4312"/>
              <a:chOff x="890546" y="5320627"/>
              <a:chExt cx="294198" cy="4312"/>
            </a:xfrm>
          </p:grpSpPr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029705" y="5320627"/>
                <a:ext cx="15503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890546" y="5320627"/>
                <a:ext cx="139159" cy="4312"/>
              </a:xfrm>
              <a:prstGeom prst="line">
                <a:avLst/>
              </a:prstGeom>
              <a:ln w="31750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Группа 2"/>
          <p:cNvGrpSpPr/>
          <p:nvPr/>
        </p:nvGrpSpPr>
        <p:grpSpPr>
          <a:xfrm>
            <a:off x="5205595" y="2283606"/>
            <a:ext cx="3648013" cy="1663335"/>
            <a:chOff x="5205595" y="2251979"/>
            <a:chExt cx="3648013" cy="1663335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5205595" y="2251979"/>
              <a:ext cx="3314728" cy="1374273"/>
              <a:chOff x="5205595" y="2240317"/>
              <a:chExt cx="3314728" cy="1374273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5205595" y="2240317"/>
                <a:ext cx="2512549" cy="1374273"/>
                <a:chOff x="5557804" y="2225396"/>
                <a:chExt cx="2512549" cy="13742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557804" y="2225396"/>
                  <a:ext cx="831388" cy="1048086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prstDash val="sysDot"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6403454" y="3273482"/>
                  <a:ext cx="827232" cy="32618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prstDash val="sysDot"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7271915" y="3596333"/>
                  <a:ext cx="798438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prstDash val="sysDot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7766390" y="3611254"/>
                <a:ext cx="753933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Группа 75"/>
            <p:cNvGrpSpPr/>
            <p:nvPr/>
          </p:nvGrpSpPr>
          <p:grpSpPr>
            <a:xfrm>
              <a:off x="5859768" y="3387929"/>
              <a:ext cx="2993840" cy="527385"/>
              <a:chOff x="9454920" y="3399056"/>
              <a:chExt cx="2993840" cy="527385"/>
            </a:xfrm>
          </p:grpSpPr>
          <p:sp>
            <p:nvSpPr>
              <p:cNvPr id="60" name="TextBox 1"/>
              <p:cNvSpPr txBox="1"/>
              <p:nvPr/>
            </p:nvSpPr>
            <p:spPr>
              <a:xfrm>
                <a:off x="9454920" y="3399056"/>
                <a:ext cx="620010" cy="23498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223,4</a:t>
                </a:r>
                <a:endPara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1"/>
              <p:cNvSpPr txBox="1"/>
              <p:nvPr/>
            </p:nvSpPr>
            <p:spPr>
              <a:xfrm>
                <a:off x="10250645" y="3661967"/>
                <a:ext cx="620010" cy="23498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205,0</a:t>
                </a:r>
                <a:endPara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1"/>
              <p:cNvSpPr txBox="1"/>
              <p:nvPr/>
            </p:nvSpPr>
            <p:spPr>
              <a:xfrm>
                <a:off x="11051537" y="3683754"/>
                <a:ext cx="620010" cy="23498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205,0</a:t>
                </a:r>
                <a:endPara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1"/>
              <p:cNvSpPr txBox="1"/>
              <p:nvPr/>
            </p:nvSpPr>
            <p:spPr>
              <a:xfrm>
                <a:off x="11828750" y="3691454"/>
                <a:ext cx="620010" cy="23498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205,0</a:t>
                </a:r>
                <a:endPara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5202046" y="2240651"/>
            <a:ext cx="3648013" cy="1320376"/>
            <a:chOff x="5205595" y="2240317"/>
            <a:chExt cx="3648013" cy="132037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5205595" y="2240317"/>
              <a:ext cx="3314728" cy="1320376"/>
              <a:chOff x="5155352" y="2432673"/>
              <a:chExt cx="3314728" cy="1320376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5155352" y="2432673"/>
                <a:ext cx="826373" cy="792522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6833015" y="3744023"/>
                <a:ext cx="834886" cy="1326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7635194" y="3751723"/>
                <a:ext cx="834886" cy="1326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986740" y="3225195"/>
                <a:ext cx="841494" cy="511128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Группа 77"/>
            <p:cNvGrpSpPr/>
            <p:nvPr/>
          </p:nvGrpSpPr>
          <p:grpSpPr>
            <a:xfrm>
              <a:off x="5837720" y="2671121"/>
              <a:ext cx="3015888" cy="807552"/>
              <a:chOff x="5540460" y="2975788"/>
              <a:chExt cx="3015888" cy="807552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5540460" y="2975788"/>
                <a:ext cx="2238675" cy="762854"/>
                <a:chOff x="3944730" y="3023371"/>
                <a:chExt cx="2238675" cy="762854"/>
              </a:xfrm>
            </p:grpSpPr>
            <p:grpSp>
              <p:nvGrpSpPr>
                <p:cNvPr id="57" name="Группа 56"/>
                <p:cNvGrpSpPr/>
                <p:nvPr/>
              </p:nvGrpSpPr>
              <p:grpSpPr>
                <a:xfrm>
                  <a:off x="3944730" y="3023371"/>
                  <a:ext cx="1437783" cy="721849"/>
                  <a:chOff x="2793288" y="428077"/>
                  <a:chExt cx="1437783" cy="721849"/>
                </a:xfrm>
              </p:grpSpPr>
              <p:sp>
                <p:nvSpPr>
                  <p:cNvPr id="55" name="TextBox 1"/>
                  <p:cNvSpPr txBox="1"/>
                  <p:nvPr/>
                </p:nvSpPr>
                <p:spPr>
                  <a:xfrm>
                    <a:off x="3611061" y="914939"/>
                    <a:ext cx="620010" cy="234987"/>
                  </a:xfrm>
                  <a:prstGeom prst="rect">
                    <a:avLst/>
                  </a:prstGeom>
                </p:spPr>
                <p:txBody>
                  <a:bodyPr wrap="square" rtlCol="0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12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213,6</a:t>
                    </a:r>
                    <a:endParaRPr lang="ru-RU" sz="12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TextBox 1"/>
                  <p:cNvSpPr txBox="1"/>
                  <p:nvPr/>
                </p:nvSpPr>
                <p:spPr>
                  <a:xfrm>
                    <a:off x="2793288" y="428077"/>
                    <a:ext cx="620010" cy="234987"/>
                  </a:xfrm>
                  <a:prstGeom prst="rect">
                    <a:avLst/>
                  </a:prstGeom>
                </p:spPr>
                <p:txBody>
                  <a:bodyPr wrap="square" rtlCol="0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12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244,2</a:t>
                    </a:r>
                    <a:endParaRPr lang="ru-RU" sz="12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7" name="TextBox 1"/>
                <p:cNvSpPr txBox="1"/>
                <p:nvPr/>
              </p:nvSpPr>
              <p:spPr>
                <a:xfrm>
                  <a:off x="5563395" y="3551238"/>
                  <a:ext cx="620010" cy="234987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1200" b="1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213,6</a:t>
                  </a:r>
                  <a:endParaRPr lang="ru-RU" sz="1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5" name="TextBox 1"/>
              <p:cNvSpPr txBox="1"/>
              <p:nvPr/>
            </p:nvSpPr>
            <p:spPr>
              <a:xfrm>
                <a:off x="7936338" y="3548353"/>
                <a:ext cx="620010" cy="23498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213,6</a:t>
                </a:r>
                <a:endPara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2" name="Группа 81"/>
          <p:cNvGrpSpPr/>
          <p:nvPr/>
        </p:nvGrpSpPr>
        <p:grpSpPr>
          <a:xfrm>
            <a:off x="1007446" y="4720869"/>
            <a:ext cx="7341767" cy="246221"/>
            <a:chOff x="1081377" y="4863071"/>
            <a:chExt cx="7341767" cy="208119"/>
          </a:xfrm>
        </p:grpSpPr>
        <p:sp>
          <p:nvSpPr>
            <p:cNvPr id="83" name="TextBox 82"/>
            <p:cNvSpPr txBox="1"/>
            <p:nvPr/>
          </p:nvSpPr>
          <p:spPr>
            <a:xfrm>
              <a:off x="1315612" y="4863071"/>
              <a:ext cx="7107532" cy="208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Удельный расход топлива на отпуск электроэнергии по КТЭЦ-3 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 модернизации (по физическому методу)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081377" y="4967131"/>
              <a:ext cx="294198" cy="4312"/>
              <a:chOff x="890546" y="5320627"/>
              <a:chExt cx="294198" cy="4312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1029705" y="5320627"/>
                <a:ext cx="155039" cy="0"/>
              </a:xfrm>
              <a:prstGeom prst="line">
                <a:avLst/>
              </a:prstGeom>
              <a:ln w="31750">
                <a:solidFill>
                  <a:srgbClr val="00B050"/>
                </a:solidFill>
                <a:prstDash val="sysDot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890546" y="5320627"/>
                <a:ext cx="139159" cy="4312"/>
              </a:xfrm>
              <a:prstGeom prst="line">
                <a:avLst/>
              </a:prstGeom>
              <a:ln w="31750">
                <a:solidFill>
                  <a:srgbClr val="00B050"/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па 51"/>
          <p:cNvGrpSpPr/>
          <p:nvPr/>
        </p:nvGrpSpPr>
        <p:grpSpPr>
          <a:xfrm>
            <a:off x="5206892" y="1903017"/>
            <a:ext cx="3592582" cy="342543"/>
            <a:chOff x="5155351" y="2079402"/>
            <a:chExt cx="3592582" cy="342543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5155351" y="2079402"/>
              <a:ext cx="3592582" cy="342543"/>
              <a:chOff x="5156695" y="2062985"/>
              <a:chExt cx="3592582" cy="342543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5156695" y="2403534"/>
                <a:ext cx="3299518" cy="1994"/>
                <a:chOff x="5180430" y="2509395"/>
                <a:chExt cx="3299518" cy="1994"/>
              </a:xfrm>
            </p:grpSpPr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V="1">
                  <a:off x="6818126" y="2510721"/>
                  <a:ext cx="846812" cy="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7619918" y="2509395"/>
                  <a:ext cx="860030" cy="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6003116" y="2511389"/>
                  <a:ext cx="82693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5180430" y="2511389"/>
                  <a:ext cx="82268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1"/>
              <p:cNvSpPr txBox="1"/>
              <p:nvPr/>
            </p:nvSpPr>
            <p:spPr>
              <a:xfrm>
                <a:off x="6521222" y="2084546"/>
                <a:ext cx="696575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306,3</a:t>
                </a:r>
                <a:endPara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1"/>
              <p:cNvSpPr txBox="1"/>
              <p:nvPr/>
            </p:nvSpPr>
            <p:spPr>
              <a:xfrm>
                <a:off x="7329623" y="2062985"/>
                <a:ext cx="696575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306,3</a:t>
                </a:r>
                <a:endPara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"/>
              <p:cNvSpPr txBox="1"/>
              <p:nvPr/>
            </p:nvSpPr>
            <p:spPr>
              <a:xfrm>
                <a:off x="8138024" y="2070876"/>
                <a:ext cx="611253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306,3</a:t>
                </a:r>
                <a:endPara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TextBox 1"/>
            <p:cNvSpPr txBox="1"/>
            <p:nvPr/>
          </p:nvSpPr>
          <p:spPr>
            <a:xfrm>
              <a:off x="5712656" y="2095420"/>
              <a:ext cx="696575" cy="25811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306,3</a:t>
              </a:r>
              <a:endPara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3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8250500" y="482247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081467"/>
              </p:ext>
            </p:extLst>
          </p:nvPr>
        </p:nvGraphicFramePr>
        <p:xfrm>
          <a:off x="48617" y="1189423"/>
          <a:ext cx="8882023" cy="368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65237" y="589466"/>
            <a:ext cx="8717938" cy="469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Среднегодовые тарифы на производимую тепловую энергию в горячей воде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структуре конечных тарифов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горячую воду для потребителей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Казань, в том числе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населения, за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2012-</a:t>
            </a:r>
            <a:r>
              <a:rPr lang="ru-RU" sz="15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2018гг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18284" y="4728568"/>
            <a:ext cx="9021131" cy="230832"/>
            <a:chOff x="323489" y="4810276"/>
            <a:chExt cx="8542686" cy="230832"/>
          </a:xfrm>
        </p:grpSpPr>
        <p:sp>
          <p:nvSpPr>
            <p:cNvPr id="7" name="TextBox 6"/>
            <p:cNvSpPr txBox="1"/>
            <p:nvPr/>
          </p:nvSpPr>
          <p:spPr>
            <a:xfrm>
              <a:off x="540167" y="4810276"/>
              <a:ext cx="83260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Объемы </a:t>
              </a: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приобретения АО "Татэнерго" тепловой энергии в горячей воде от теплоисточника КТЭЦ-3 (</a:t>
              </a:r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тыс.Гкал/год). На 2018г. – согласно заявке АО «Татэнерго»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23489" y="4925692"/>
              <a:ext cx="294198" cy="5101"/>
              <a:chOff x="890546" y="5320627"/>
              <a:chExt cx="294198" cy="4312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29705" y="5320627"/>
                <a:ext cx="15503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headEnd type="diamon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890546" y="5320627"/>
                <a:ext cx="139159" cy="4312"/>
              </a:xfrm>
              <a:prstGeom prst="line">
                <a:avLst/>
              </a:prstGeom>
              <a:ln w="31750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Группа 1"/>
          <p:cNvGrpSpPr/>
          <p:nvPr/>
        </p:nvGrpSpPr>
        <p:grpSpPr>
          <a:xfrm>
            <a:off x="588733" y="1429984"/>
            <a:ext cx="7896597" cy="1258814"/>
            <a:chOff x="588733" y="1429984"/>
            <a:chExt cx="7896597" cy="125881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090164" y="1573313"/>
              <a:ext cx="7144451" cy="803610"/>
              <a:chOff x="1101051" y="1562607"/>
              <a:chExt cx="7144451" cy="80361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101051" y="1562607"/>
                <a:ext cx="4777472" cy="671710"/>
                <a:chOff x="5169584" y="2403262"/>
                <a:chExt cx="4777472" cy="671710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5169584" y="2403262"/>
                  <a:ext cx="1188925" cy="2343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7551204" y="2535161"/>
                  <a:ext cx="1203157" cy="28536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8754361" y="2819204"/>
                  <a:ext cx="1192695" cy="25576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V="1">
                  <a:off x="6358509" y="2535161"/>
                  <a:ext cx="1192695" cy="1167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878523" y="2234317"/>
                <a:ext cx="117428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7052807" y="2234317"/>
                <a:ext cx="1192695" cy="1319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43"/>
            <p:cNvGrpSpPr/>
            <p:nvPr/>
          </p:nvGrpSpPr>
          <p:grpSpPr>
            <a:xfrm>
              <a:off x="588733" y="1429984"/>
              <a:ext cx="7896597" cy="1258814"/>
              <a:chOff x="752403" y="3243704"/>
              <a:chExt cx="7896597" cy="1258814"/>
            </a:xfrm>
          </p:grpSpPr>
          <p:sp>
            <p:nvSpPr>
              <p:cNvPr id="37" name="TextBox 1"/>
              <p:cNvSpPr txBox="1"/>
              <p:nvPr/>
            </p:nvSpPr>
            <p:spPr>
              <a:xfrm>
                <a:off x="752403" y="3243704"/>
                <a:ext cx="501431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1 507</a:t>
                </a:r>
                <a:endParaRPr lang="ru-RU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1"/>
              <p:cNvSpPr txBox="1"/>
              <p:nvPr/>
            </p:nvSpPr>
            <p:spPr>
              <a:xfrm>
                <a:off x="2192043" y="3332826"/>
                <a:ext cx="501431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1 256</a:t>
                </a:r>
                <a:endParaRPr lang="ru-RU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1"/>
              <p:cNvSpPr txBox="1"/>
              <p:nvPr/>
            </p:nvSpPr>
            <p:spPr>
              <a:xfrm>
                <a:off x="3380968" y="3243704"/>
                <a:ext cx="501431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1 352</a:t>
                </a:r>
                <a:endParaRPr lang="ru-RU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1"/>
              <p:cNvSpPr txBox="1"/>
              <p:nvPr/>
            </p:nvSpPr>
            <p:spPr>
              <a:xfrm>
                <a:off x="4587895" y="3480551"/>
                <a:ext cx="501431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1 035</a:t>
                </a:r>
                <a:endParaRPr lang="ru-RU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1"/>
              <p:cNvSpPr txBox="1"/>
              <p:nvPr/>
            </p:nvSpPr>
            <p:spPr>
              <a:xfrm>
                <a:off x="5780590" y="4135287"/>
                <a:ext cx="501431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709</a:t>
                </a:r>
                <a:endParaRPr lang="ru-RU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"/>
              <p:cNvSpPr txBox="1"/>
              <p:nvPr/>
            </p:nvSpPr>
            <p:spPr>
              <a:xfrm>
                <a:off x="6954874" y="4115347"/>
                <a:ext cx="501431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709</a:t>
                </a:r>
                <a:endParaRPr lang="ru-RU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"/>
              <p:cNvSpPr txBox="1"/>
              <p:nvPr/>
            </p:nvSpPr>
            <p:spPr>
              <a:xfrm>
                <a:off x="8147569" y="4244404"/>
                <a:ext cx="501431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</a:t>
                </a:r>
                <a:endParaRPr lang="ru-RU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7808180" y="3053039"/>
            <a:ext cx="259187" cy="45719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342823"/>
              </p:ext>
            </p:extLst>
          </p:nvPr>
        </p:nvGraphicFramePr>
        <p:xfrm>
          <a:off x="251547" y="1024860"/>
          <a:ext cx="8620866" cy="394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0929" y="4788351"/>
            <a:ext cx="762000" cy="273844"/>
          </a:xfrm>
        </p:spPr>
        <p:txBody>
          <a:bodyPr/>
          <a:lstStyle/>
          <a:p>
            <a:fld id="{B19B0651-EE4F-4900-A07F-96A6BFA9D0F0}" type="slidenum">
              <a:rPr 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856" y="555708"/>
            <a:ext cx="8446351" cy="44838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Тарифы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теплоэнергию в горячей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воде на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2018г., отпускаемую с коллекторов Казанской ТЭЦ-3 при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различных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возможных объемах поставки тепла в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АО "Татэнерго" </a:t>
            </a:r>
            <a:endParaRPr lang="ru-RU" sz="15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792685" y="2308699"/>
            <a:ext cx="1117320" cy="1052617"/>
            <a:chOff x="140533" y="450735"/>
            <a:chExt cx="866196" cy="83652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0533" y="450735"/>
              <a:ext cx="866196" cy="5657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b="1" baseline="0" dirty="0" smtClean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Утвержденный тариф </a:t>
              </a:r>
              <a:r>
                <a:rPr lang="ru-RU" sz="800" b="1" baseline="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горячую воду </a:t>
              </a:r>
              <a:r>
                <a:rPr lang="ru-RU" sz="800" b="1" baseline="0" dirty="0" smtClean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sz="800" b="1" baseline="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КТЭЦ-1, 2 </a:t>
              </a:r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котельными </a:t>
              </a:r>
              <a:endPara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(АО «Татэнерго») </a:t>
              </a:r>
              <a:endParaRPr lang="ru-RU" sz="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577546" y="1016524"/>
              <a:ext cx="3451" cy="2707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7561634" y="1024860"/>
            <a:ext cx="1310779" cy="971252"/>
            <a:chOff x="-130154" y="-158334"/>
            <a:chExt cx="1016174" cy="68638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30154" y="-158334"/>
              <a:ext cx="1016174" cy="514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/>
            <a:lstStyle/>
            <a:p>
              <a:pPr algn="ctr"/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Утверждённый тариф на горячую воду</a:t>
              </a:r>
              <a:endPara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АО "Татэнерго" </a:t>
              </a:r>
            </a:p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</a:t>
              </a:r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потребителей</a:t>
              </a:r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т.ч. для населения </a:t>
              </a:r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Казань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449392" y="355868"/>
              <a:ext cx="560" cy="1721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885778" y="3223391"/>
            <a:ext cx="1345098" cy="687317"/>
            <a:chOff x="163935" y="392047"/>
            <a:chExt cx="1042780" cy="546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3935" y="392047"/>
              <a:ext cx="1042780" cy="369785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Утвержденный тариф </a:t>
              </a:r>
              <a:r>
                <a:rPr lang="ru-RU" sz="8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горячую воду </a:t>
              </a:r>
              <a:r>
                <a:rPr lang="ru-RU" sz="8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sz="8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КТЭЦ-3 </a:t>
              </a:r>
              <a:endParaRPr lang="ru-RU" sz="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(ОАО «ТГК-16») </a:t>
              </a:r>
              <a:endParaRPr lang="ru-RU" sz="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H="1">
              <a:off x="436964" y="762872"/>
              <a:ext cx="5564" cy="175395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Блок-схема: процесс 13"/>
          <p:cNvSpPr/>
          <p:nvPr/>
        </p:nvSpPr>
        <p:spPr>
          <a:xfrm>
            <a:off x="2424518" y="3444438"/>
            <a:ext cx="3969797" cy="33537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КТЭЦ-3 при различных возможных объемах поставки тепла в тепловые сети АО «Татэнерго»</a:t>
            </a:r>
            <a:endParaRPr lang="ru-RU" sz="1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5400000">
            <a:off x="4147176" y="1476407"/>
            <a:ext cx="346587" cy="4944431"/>
          </a:xfrm>
          <a:prstGeom prst="leftBrace">
            <a:avLst>
              <a:gd name="adj1" fmla="val 43544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54923" y="4099850"/>
            <a:ext cx="452346" cy="8953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8083826" y="4745077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777" y="582295"/>
            <a:ext cx="82339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поступлений по налогу на прибыль в бюджеты всех уровней, </a:t>
            </a:r>
          </a:p>
          <a:p>
            <a:pPr algn="ctr"/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РТ, при различных режимах отпуска теплоэнергии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504776" y="1288111"/>
            <a:ext cx="8233955" cy="3456966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каждого 1 млн.Гкал тепловой энергии, отпускаемой котельной, на ТЭЦ может быть выработано до 700 млн.кВтч электроэнергии, что позволит дополнительно перечислить в бюджеты всех уровней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60 млн.рублей по налогу на прибыль.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азани в 2017 году от котельных отпущено потребителям 4,3 млн.Гкал тепла в горячей воде. Из-за неперевода отпуска данного количества тепла от котельных в режим комбинированной выработки тепловой и электрической энергии,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РФ и РТ недополучили порядка 260 млн.рублей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поступлений. С 2013г. по 2017г. сумма недополученных налоговых поступлений составляет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1280 млн.рублей.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2013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Группе «ТАИФ» завершен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отпуска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тепла от всех котельных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 комбинированной выработки тепловой и электрической энергии. Объем переведенной тепловой энергии составляет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млн.Гкал/год.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14" y="980376"/>
            <a:ext cx="8524568" cy="3724360"/>
          </a:xfrm>
        </p:spPr>
        <p:txBody>
          <a:bodyPr vert="horz" lIns="0" rIns="18288">
            <a:noAutofit/>
          </a:bodyPr>
          <a:lstStyle/>
          <a:p>
            <a:pPr marL="285750" marR="4572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дополнительные 400 МВт электрической мощности в энергосистеме РФ без создания дополнительной финансовой нагрузки на потребителей.</a:t>
            </a:r>
          </a:p>
          <a:p>
            <a:pPr marL="285750" marR="4572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производимой на станции электроэнергии минимум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ближайшие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</a:p>
          <a:p>
            <a:pPr marL="285750" marR="4572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трехкратный рост выработки электроэнергии при том же уровне теплопотребления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4572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дополнительный резерв тепловой и электрической мощности для увеличения производства электроэнергии и тепла в комбинированном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цикле в интересах потребителей.</a:t>
            </a:r>
          </a:p>
          <a:p>
            <a:pPr marL="285750" marR="4572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энергоснабжения потребителей Казанского энергорайона и потребителей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надежности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энергоснабжения,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«Казаньоргсинтез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4572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допустить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долгосрочной перспективе неприемлемого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потребителей, в т.ч. населения,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тарифов на тепловую энергию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4572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fld id="{B19B0651-EE4F-4900-A07F-96A6BFA9D0F0}" type="slidenum"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875" y="567439"/>
            <a:ext cx="7420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модернизация Казанской ТЭЦ-3 позволила:</a:t>
            </a:r>
          </a:p>
        </p:txBody>
      </p:sp>
    </p:spTree>
    <p:extLst>
      <p:ext uri="{BB962C8B-B14F-4D97-AF65-F5344CB8AC3E}">
        <p14:creationId xmlns:p14="http://schemas.microsoft.com/office/powerpoint/2010/main" val="17448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80999" y="1070962"/>
            <a:ext cx="8388531" cy="369630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рост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на электроэнергию и мощность для ПАО «Нижнекамскнефтехим», существенно влияющий на себестоимость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 цен на электроэнергию (с учетом мощности)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2013г. 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прогнозом Минэнерго России составит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64%.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в ПАО «Нижнекамскнефтехим»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энергоемких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рост потребления мощности к 2022 году до 130 МВт от текущего. Потребляемая мощность НКНХ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должна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достигнуть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МВт.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ввода новых высокоэффективных генерирующих мощностей в энергосистеме Российской Федерации.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«Нижнекамскнефтехим» большого количества продуктов переработки попутных нефтяных газов, являющихся побочными продуктами основного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и подлежащих утилизации.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Clr>
                <a:srgbClr val="5BD078"/>
              </a:buClr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5BD078"/>
              </a:buCl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5BD078"/>
              </a:buClr>
              <a:buFont typeface="Wingdings 2"/>
              <a:buNone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99" y="615859"/>
            <a:ext cx="85860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запуска проекта </a:t>
            </a:r>
            <a:r>
              <a:rPr lang="ru-RU" sz="1700" b="1" dirty="0" err="1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ПГУ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-500 МВт </a:t>
            </a:r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«Нижнекамскнефтехим»</a:t>
            </a:r>
          </a:p>
        </p:txBody>
      </p:sp>
    </p:spTree>
    <p:extLst>
      <p:ext uri="{BB962C8B-B14F-4D97-AF65-F5344CB8AC3E}">
        <p14:creationId xmlns:p14="http://schemas.microsoft.com/office/powerpoint/2010/main" val="6432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57028" y="4767264"/>
            <a:ext cx="762000" cy="273844"/>
          </a:xfrm>
        </p:spPr>
        <p:txBody>
          <a:bodyPr/>
          <a:lstStyle/>
          <a:p>
            <a:fld id="{B19B0651-EE4F-4900-A07F-96A6BFA9D0F0}" type="slidenum"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304925" y="-173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419225" y="-595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529408" y="644651"/>
            <a:ext cx="8069580" cy="461282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Цены на электроэнергию </a:t>
            </a:r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 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учетом </a:t>
            </a:r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мощности) для производителя и потребителя </a:t>
            </a:r>
          </a:p>
          <a:p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примере ГК «ТАИФ» за 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2013-</a:t>
            </a:r>
            <a:r>
              <a:rPr lang="ru-RU" sz="1700" b="1" dirty="0" err="1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2021гг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909861"/>
              </p:ext>
            </p:extLst>
          </p:nvPr>
        </p:nvGraphicFramePr>
        <p:xfrm>
          <a:off x="210094" y="1003559"/>
          <a:ext cx="8817791" cy="403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8699" y="1530523"/>
            <a:ext cx="1469651" cy="10156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«НКНХ»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ыше цены продажи ОАО «ТГК-16» на 54%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1149663" y="3069296"/>
            <a:ext cx="383862" cy="647700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8438244" y="1789350"/>
            <a:ext cx="454842" cy="1797563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3280" y="2038355"/>
            <a:ext cx="1244964" cy="12003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покупки ПАО «НКНХ»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цены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«ТГК-16» </a:t>
            </a: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2,3 раза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6" grpId="0" animBg="1"/>
      <p:bldP spid="15" grpId="0" animBg="1"/>
      <p:bldP spid="11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27018" y="1071154"/>
            <a:ext cx="7898674" cy="356180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электростанции, полностью покрывающей потребности в электроэнергии и мощности ПАО «Нижнекамскнефтехим» на ближайшие 10-15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основного топлива данной электростанции должны использоваться побочные продукты переработки попутных нефтяных газов, образующиеся при технологических процессах основных производств.</a:t>
            </a:r>
          </a:p>
          <a:p>
            <a:pPr algn="just">
              <a:lnSpc>
                <a:spcPts val="24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Сжигание в камерах сгорания ГТУ данных продуктов должно осуществляться с минимально возможными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выбросами на уровне ниже самых жестких российских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нормативов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выбросов.</a:t>
            </a:r>
          </a:p>
          <a:p>
            <a:pPr marL="0" indent="0" algn="just">
              <a:buClr>
                <a:srgbClr val="5BD078"/>
              </a:buClr>
              <a:buNone/>
            </a:pPr>
            <a:endParaRPr lang="ru-RU" sz="1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5BD078"/>
              </a:buClr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5BD078"/>
              </a:buClr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5BD078"/>
              </a:buClr>
              <a:buFont typeface="Wingdings 2"/>
              <a:buNone/>
            </a:pP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99" y="537482"/>
            <a:ext cx="85860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при запуске проекта </a:t>
            </a:r>
            <a:r>
              <a:rPr lang="ru-RU" sz="1700" b="1" dirty="0" err="1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ПГУ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-500 МВт в ПАО </a:t>
            </a:r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«Нижнекамскнефтехим»</a:t>
            </a:r>
            <a:endParaRPr lang="ru-RU" sz="1700" b="1" dirty="0">
              <a:solidFill>
                <a:srgbClr val="5BD07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60316" y="1292106"/>
            <a:ext cx="8397239" cy="3370216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ru-RU"/>
            </a:defPPr>
            <a:lvl1pPr marL="274320" indent="-274320" algn="just">
              <a:lnSpc>
                <a:spcPts val="2400"/>
              </a:lnSpc>
              <a:spcBef>
                <a:spcPct val="20000"/>
              </a:spcBef>
              <a:buClr>
                <a:srgbClr val="5BD078"/>
              </a:buClr>
              <a:buSzPct val="95000"/>
              <a:buFont typeface="Wingdings" panose="05000000000000000000" pitchFamily="2" charset="2"/>
              <a:buChar char="Ø"/>
              <a:defRPr kumimoji="0" sz="1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400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/>
            </a:lvl2pPr>
            <a:lvl3pPr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/>
            </a:lvl3pPr>
            <a:lvl4pPr marL="1188720" indent="-210312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/>
            </a:lvl4pPr>
            <a:lvl5pPr marL="1463040" indent="-210312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/>
            </a:lvl5pPr>
            <a:lvl6pPr marL="1737360" indent="-210312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baseline="0"/>
            </a:lvl7pPr>
            <a:lvl8pPr marL="2194560" indent="-182880">
              <a:spcBef>
                <a:spcPct val="20000"/>
              </a:spcBef>
              <a:buClr>
                <a:schemeClr val="tx2"/>
              </a:buClr>
              <a:buChar char="•"/>
              <a:defRPr kumimoji="0" sz="1600"/>
            </a:lvl8pPr>
            <a:lvl9pPr marL="2468880" indent="-182880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baseline="0"/>
            </a:lvl9pPr>
          </a:lstStyle>
          <a:p>
            <a:r>
              <a:rPr lang="ru-RU" dirty="0"/>
              <a:t>Строительство собственной генерации, соответствующей требованиям пункта 32 Правил оптового рынка, определяющего условия, при которых генерирующие установки мощностью более 25 МВт могут работать непосредственно на энергоснабжение промышленных потребителей. </a:t>
            </a:r>
          </a:p>
          <a:p>
            <a:r>
              <a:rPr lang="ru-RU" dirty="0"/>
              <a:t>Работа электростанции не должна отрицательно влиять на цены и тарифы на тепловую энергию, отпускаемую </a:t>
            </a:r>
            <a:r>
              <a:rPr lang="ru-RU" dirty="0" smtClean="0"/>
              <a:t>НКТЭЦ </a:t>
            </a:r>
            <a:r>
              <a:rPr lang="ru-RU" dirty="0"/>
              <a:t>(ПТК-1) ОАО «ТГК-16».</a:t>
            </a:r>
          </a:p>
          <a:p>
            <a:r>
              <a:rPr lang="ru-RU" dirty="0"/>
              <a:t>Использование максимально надежного и отработанного оборудования с максимально возможным КПД использования топлива. Минимальное снижение эффективности при </a:t>
            </a:r>
            <a:r>
              <a:rPr lang="ru-RU" dirty="0" smtClean="0"/>
              <a:t>неполной нагрузке </a:t>
            </a:r>
            <a:r>
              <a:rPr lang="ru-RU" dirty="0" err="1" smtClean="0"/>
              <a:t>ПГУ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2864" y="571612"/>
            <a:ext cx="78921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при запуске проекта </a:t>
            </a:r>
            <a:r>
              <a:rPr lang="ru-RU" sz="1700" b="1" dirty="0" err="1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ПГУ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-500 МВт в ПАО </a:t>
            </a:r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«Нижнекамскнефтехим» </a:t>
            </a:r>
            <a:r>
              <a:rPr lang="ru-RU" sz="1700" b="1" i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</a:t>
            </a:r>
            <a:r>
              <a:rPr lang="ru-RU" sz="1700" b="1" i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b="1" i="1" dirty="0">
              <a:solidFill>
                <a:srgbClr val="5BD07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"/>
            <a:ext cx="6858000" cy="5143500"/>
          </a:xfrm>
          <a:prstGeom prst="rect">
            <a:avLst/>
          </a:prstGeom>
          <a:noFill/>
        </p:spPr>
      </p:pic>
      <p:sp>
        <p:nvSpPr>
          <p:cNvPr id="5" name="Параллелограмм 4"/>
          <p:cNvSpPr>
            <a:spLocks noChangeAspect="1"/>
          </p:cNvSpPr>
          <p:nvPr/>
        </p:nvSpPr>
        <p:spPr>
          <a:xfrm rot="20719899" flipH="1">
            <a:off x="4114474" y="2790982"/>
            <a:ext cx="2575338" cy="1048382"/>
          </a:xfrm>
          <a:prstGeom prst="parallelogram">
            <a:avLst>
              <a:gd name="adj" fmla="val 1816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13">
              <a:solidFill>
                <a:prstClr val="whit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5726">
            <a:off x="4095406" y="2587997"/>
            <a:ext cx="2235290" cy="1387293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335889" y="3325640"/>
            <a:ext cx="1408973" cy="39926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05" y="2815155"/>
            <a:ext cx="1670577" cy="958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662626"/>
            <a:ext cx="4791075" cy="2490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20" y="2802161"/>
            <a:ext cx="1670576" cy="1026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46290" y="25180"/>
            <a:ext cx="3590348" cy="32316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>
              <a:spcBef>
                <a:spcPct val="0"/>
              </a:spcBef>
              <a:buNone/>
              <a:defRPr kumimoji="0" sz="2200" b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650" dirty="0">
                <a:solidFill>
                  <a:srgbClr val="00B050"/>
                </a:solidFill>
              </a:rPr>
              <a:t>Нижнекамский промышленный узел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-2"/>
            <a:ext cx="4286250" cy="263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327959" y="1554357"/>
            <a:ext cx="439669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мощность собственных генерирующих установок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«ТАИФ» в г.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Нижнекамск 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достигнет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1455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МВт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32743 0.1243 " pathEditMode="relative" rAng="0" ptsTypes="AA">
                                      <p:cBhvr>
                                        <p:cTn id="23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8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07517 -0.3824 " pathEditMode="relative" rAng="0" ptsTypes="AA">
                                      <p:cBhvr>
                                        <p:cTn id="43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350" fill="hold"/>
                                        <p:tgtEl>
                                          <p:spTgt spid="15"/>
                                        </p:tgtEl>
                                      </p:cBhvr>
                                      <p:by x="255000" y="2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5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15503 0.1245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304925" y="-173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6" name="AutoShape 8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419225" y="-595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3" name="Заголовок 8"/>
          <p:cNvSpPr txBox="1">
            <a:spLocks/>
          </p:cNvSpPr>
          <p:nvPr/>
        </p:nvSpPr>
        <p:spPr>
          <a:xfrm>
            <a:off x="1122045" y="471580"/>
            <a:ext cx="6584433" cy="351039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ОАО «ТГК-16» Казанская ТЭЦ-3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53812" y="1035200"/>
            <a:ext cx="8309439" cy="3848292"/>
            <a:chOff x="453812" y="1035200"/>
            <a:chExt cx="8309439" cy="38482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2" y="1035200"/>
              <a:ext cx="8309439" cy="30336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2" name="Группа 1"/>
            <p:cNvGrpSpPr/>
            <p:nvPr/>
          </p:nvGrpSpPr>
          <p:grpSpPr>
            <a:xfrm>
              <a:off x="1533525" y="4281433"/>
              <a:ext cx="6772275" cy="602059"/>
              <a:chOff x="1533525" y="4281433"/>
              <a:chExt cx="6772275" cy="60205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05742" y="4583410"/>
                <a:ext cx="570005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35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Установленная тепловая мощность – 2390 Гкал/час  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33525" y="4281433"/>
                <a:ext cx="547878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35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С </a:t>
                </a:r>
                <a:r>
                  <a:rPr lang="ru-RU" sz="1350" b="1" dirty="0" err="1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01.06.2017г</a:t>
                </a:r>
                <a:r>
                  <a:rPr lang="ru-RU" sz="135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 Установленная </a:t>
                </a:r>
                <a:r>
                  <a:rPr lang="ru-RU" sz="135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электрическая мощность – 790 МВт 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66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Диаграм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638038"/>
              </p:ext>
            </p:extLst>
          </p:nvPr>
        </p:nvGraphicFramePr>
        <p:xfrm>
          <a:off x="731520" y="890546"/>
          <a:ext cx="7394713" cy="430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3254" y="521221"/>
            <a:ext cx="8576994" cy="51024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выработки электроэнергии предприятиями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«ТАИФ» с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вводом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генерирующих мощностей до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(без учета модернизации по программе ДПМ 2)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769555" y="2911346"/>
            <a:ext cx="914400" cy="563336"/>
            <a:chOff x="32656" y="0"/>
            <a:chExt cx="1219200" cy="75111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2656" y="576943"/>
              <a:ext cx="1219200" cy="174172"/>
              <a:chOff x="32656" y="576943"/>
              <a:chExt cx="1219200" cy="174172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32656" y="576943"/>
                <a:ext cx="272143" cy="174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5685" y="576943"/>
                <a:ext cx="9361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46"/>
            <p:cNvSpPr txBox="1"/>
            <p:nvPr/>
          </p:nvSpPr>
          <p:spPr>
            <a:xfrm>
              <a:off x="217713" y="0"/>
              <a:ext cx="936173" cy="51162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НКТЭЦ (ПТК-1)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17459" y="3488613"/>
            <a:ext cx="1110342" cy="378347"/>
            <a:chOff x="-68035" y="857804"/>
            <a:chExt cx="1480456" cy="50446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1" y="1181362"/>
              <a:ext cx="1208314" cy="180905"/>
              <a:chOff x="-1" y="1181362"/>
              <a:chExt cx="1208314" cy="18090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-1" y="1188095"/>
                <a:ext cx="272143" cy="174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72142" y="1181362"/>
                <a:ext cx="9361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51"/>
            <p:cNvSpPr txBox="1"/>
            <p:nvPr/>
          </p:nvSpPr>
          <p:spPr>
            <a:xfrm>
              <a:off x="-68035" y="857804"/>
              <a:ext cx="1480456" cy="30336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КТЭЦ-3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452677" y="2358829"/>
            <a:ext cx="914400" cy="546800"/>
            <a:chOff x="32656" y="22049"/>
            <a:chExt cx="1219200" cy="729066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32656" y="576943"/>
              <a:ext cx="1219200" cy="174172"/>
              <a:chOff x="32656" y="576943"/>
              <a:chExt cx="1219200" cy="174172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32656" y="576943"/>
                <a:ext cx="272143" cy="174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315685" y="576943"/>
                <a:ext cx="9361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296455" y="22049"/>
              <a:ext cx="936173" cy="51162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НКТЭЦ (ПТК-1)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739071" y="3056990"/>
            <a:ext cx="1300476" cy="488477"/>
            <a:chOff x="-49571" y="883583"/>
            <a:chExt cx="1480456" cy="65130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2656" y="1360713"/>
              <a:ext cx="1219200" cy="174172"/>
              <a:chOff x="32656" y="1360713"/>
              <a:chExt cx="1219200" cy="174172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32656" y="1360713"/>
                <a:ext cx="272143" cy="174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15685" y="1360713"/>
                <a:ext cx="9361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51"/>
            <p:cNvSpPr txBox="1"/>
            <p:nvPr/>
          </p:nvSpPr>
          <p:spPr>
            <a:xfrm>
              <a:off x="-49571" y="883583"/>
              <a:ext cx="1480456" cy="39188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КТЭЦ-3 с ГТУ (</a:t>
              </a:r>
              <a:r>
                <a:rPr lang="ru-RU" sz="10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4,4 </a:t>
              </a:r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млрд.кВтч)</a:t>
              </a:r>
              <a:endPara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574910" y="3007042"/>
            <a:ext cx="1019556" cy="1064026"/>
            <a:chOff x="559021" y="3975915"/>
            <a:chExt cx="1359409" cy="1674414"/>
          </a:xfrm>
        </p:grpSpPr>
        <p:sp>
          <p:nvSpPr>
            <p:cNvPr id="2" name="Левая фигурная скобка 1"/>
            <p:cNvSpPr/>
            <p:nvPr/>
          </p:nvSpPr>
          <p:spPr>
            <a:xfrm>
              <a:off x="1635571" y="3975915"/>
              <a:ext cx="282859" cy="1674414"/>
            </a:xfrm>
            <a:prstGeom prst="leftBrac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9021" y="4147296"/>
              <a:ext cx="1134579" cy="67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6,6 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млрд. кВтч</a:t>
              </a:r>
              <a:endPara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998909" y="1788222"/>
            <a:ext cx="1373276" cy="2329732"/>
            <a:chOff x="3795812" y="2407392"/>
            <a:chExt cx="1831034" cy="3115455"/>
          </a:xfrm>
        </p:grpSpPr>
        <p:sp>
          <p:nvSpPr>
            <p:cNvPr id="55" name="TextBox 54"/>
            <p:cNvSpPr txBox="1"/>
            <p:nvPr/>
          </p:nvSpPr>
          <p:spPr>
            <a:xfrm>
              <a:off x="3795812" y="2501021"/>
              <a:ext cx="1770419" cy="45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13,6</a:t>
              </a:r>
              <a:r>
                <a: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млрд.кВтч</a:t>
              </a:r>
              <a:endPara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Левая фигурная скобка 55"/>
            <p:cNvSpPr/>
            <p:nvPr/>
          </p:nvSpPr>
          <p:spPr>
            <a:xfrm>
              <a:off x="5178394" y="2407392"/>
              <a:ext cx="448452" cy="3115455"/>
            </a:xfrm>
            <a:prstGeom prst="leftBrac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black"/>
                </a:solidFill>
              </a:endParaRPr>
            </a:p>
          </p:txBody>
        </p:sp>
      </p:grpSp>
      <p:sp>
        <p:nvSpPr>
          <p:cNvPr id="18" name="Левая фигурная скобка 17"/>
          <p:cNvSpPr/>
          <p:nvPr/>
        </p:nvSpPr>
        <p:spPr>
          <a:xfrm rot="10800000">
            <a:off x="6573428" y="3254132"/>
            <a:ext cx="216222" cy="702342"/>
          </a:xfrm>
          <a:prstGeom prst="leftBrace">
            <a:avLst>
              <a:gd name="adj1" fmla="val 1660"/>
              <a:gd name="adj2" fmla="val 50874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3757954" y="2357208"/>
            <a:ext cx="927668" cy="595880"/>
            <a:chOff x="0" y="74313"/>
            <a:chExt cx="1125196" cy="676802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0" y="576943"/>
              <a:ext cx="1125196" cy="174172"/>
              <a:chOff x="0" y="576943"/>
              <a:chExt cx="1125196" cy="174172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0" y="576943"/>
                <a:ext cx="272143" cy="174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283029" y="576943"/>
                <a:ext cx="842167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72"/>
            <p:cNvSpPr txBox="1"/>
            <p:nvPr/>
          </p:nvSpPr>
          <p:spPr>
            <a:xfrm>
              <a:off x="209783" y="74313"/>
              <a:ext cx="779047" cy="43658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ГТУ-75 НКНХ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433798" y="1921291"/>
            <a:ext cx="971989" cy="505205"/>
            <a:chOff x="0" y="177302"/>
            <a:chExt cx="1125196" cy="573813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0" y="576943"/>
              <a:ext cx="1125196" cy="174172"/>
              <a:chOff x="0" y="576943"/>
              <a:chExt cx="1125196" cy="174172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0" y="576943"/>
                <a:ext cx="272143" cy="174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283029" y="576943"/>
                <a:ext cx="842167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2"/>
            <p:cNvSpPr txBox="1"/>
            <p:nvPr/>
          </p:nvSpPr>
          <p:spPr>
            <a:xfrm>
              <a:off x="236700" y="177302"/>
              <a:ext cx="779047" cy="43658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ГТУ-75 НКНХ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404532" y="1245301"/>
            <a:ext cx="3185630" cy="1474046"/>
            <a:chOff x="1321178" y="1866171"/>
            <a:chExt cx="4810785" cy="1876996"/>
          </a:xfrm>
        </p:grpSpPr>
        <p:sp>
          <p:nvSpPr>
            <p:cNvPr id="26" name="TextBox 25"/>
            <p:cNvSpPr txBox="1"/>
            <p:nvPr/>
          </p:nvSpPr>
          <p:spPr>
            <a:xfrm>
              <a:off x="1321178" y="1866171"/>
              <a:ext cx="4810785" cy="66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Рост </a:t>
              </a:r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выработки 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электроэнергии в комбинированном цикле в 2 </a:t>
              </a:r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раза!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2944414" y="2570315"/>
              <a:ext cx="2553066" cy="1172852"/>
              <a:chOff x="2944887" y="2699127"/>
              <a:chExt cx="2361622" cy="984584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944887" y="2699127"/>
                <a:ext cx="2361622" cy="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soli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/>
              <p:cNvCxnSpPr/>
              <p:nvPr/>
            </p:nvCxnSpPr>
            <p:spPr>
              <a:xfrm flipV="1">
                <a:off x="2944887" y="2699127"/>
                <a:ext cx="0" cy="98458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па 51"/>
          <p:cNvGrpSpPr/>
          <p:nvPr/>
        </p:nvGrpSpPr>
        <p:grpSpPr>
          <a:xfrm>
            <a:off x="6399947" y="1490040"/>
            <a:ext cx="1040483" cy="517215"/>
            <a:chOff x="0" y="5871"/>
            <a:chExt cx="1215743" cy="612345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0" y="444044"/>
              <a:ext cx="1215743" cy="174172"/>
              <a:chOff x="0" y="444044"/>
              <a:chExt cx="1215743" cy="174172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0" y="444044"/>
                <a:ext cx="272143" cy="174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283029" y="444044"/>
                <a:ext cx="93271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30"/>
            <p:cNvSpPr txBox="1"/>
            <p:nvPr/>
          </p:nvSpPr>
          <p:spPr>
            <a:xfrm>
              <a:off x="202704" y="5871"/>
              <a:ext cx="936173" cy="51162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ГТУ-500 НКНХ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14703" y="1262289"/>
            <a:ext cx="1071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млрд.кВтч</a:t>
            </a:r>
          </a:p>
        </p:txBody>
      </p:sp>
    </p:spTree>
    <p:extLst>
      <p:ext uri="{BB962C8B-B14F-4D97-AF65-F5344CB8AC3E}">
        <p14:creationId xmlns:p14="http://schemas.microsoft.com/office/powerpoint/2010/main" val="12211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304925" y="-173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419225" y="-595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853" y="2748588"/>
            <a:ext cx="8376095" cy="999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Исполнительным комитетам МО при разработке и корректировках Схем теплоснабжения обеспечить включение в них исчерпывающих мероприятий по обязательной загрузке высокоэффективных источников с комбинированной выработкой тепловой и электрической энергии и снижению отпуска тепла от котельных с последующим прекращением выработки тепла котельными.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449853" y="571278"/>
            <a:ext cx="8087538" cy="5005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>
              <a:spcBef>
                <a:spcPct val="0"/>
              </a:spcBef>
              <a:buNone/>
              <a:defRPr kumimoji="0" sz="1600" b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Предложения ГК </a:t>
            </a:r>
            <a:r>
              <a:rPr lang="ru-RU" dirty="0" smtClean="0"/>
              <a:t>«ТАИФ» для </a:t>
            </a:r>
            <a:r>
              <a:rPr lang="ru-RU" dirty="0"/>
              <a:t>включения в мероприятия при реализации программы модернизации теплоэнергетики </a:t>
            </a:r>
            <a:r>
              <a:rPr lang="ru-RU" dirty="0" smtClean="0"/>
              <a:t>РФ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853" y="3918857"/>
            <a:ext cx="8376095" cy="8484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Исполнительным комитетам МО при разработке и корректировке Схем теплоснабжения обеспечить включение в них детальных планов мероприятий по снижению потерь тепловой энергии в тепловых сетях до уровня 5-6%. 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853" y="1190184"/>
            <a:ext cx="8376095" cy="13875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</a:pP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органам власти субъектов РФ жесткий контроль и взаимодействие с органами местного самоуправления при разработке и корректировке Схемы и программы развития электроэнергетики и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 теплоснабжения муниципальных образований (МО) в части отражения в данных документах мероприятий по развитию сетей централизованного теплоснабжения, снятия ограничений на максимальную загрузку источников с комбинированной выработкой, снижения отпуска тепла от котельных с последующим прекращением выработки тепла котельными.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304925" y="-173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419225" y="-595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0551" y="2459305"/>
            <a:ext cx="8176249" cy="9994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Органам ФАС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обеспечить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контроль за деятельностью </a:t>
            </a:r>
            <a:r>
              <a:rPr lang="ru-RU" sz="135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исполнения ими утвержденных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теплоснабжения, принятых на себя обязательств по развитию систем теплоснабжения и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соблюдению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антимонопольного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РФ.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0551" y="3636101"/>
            <a:ext cx="8176249" cy="10906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конкурсном отборе проектов модернизации объектов теплоэнергетики (ДПМ 2) выбор должен осуществляться в пользу проектов модернизации оборудования с максимальными коэффициентами выработки электроэнергии и тепла в комбинированном цикле и максимальными показателями эффективности использования топлива. 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551" y="1165658"/>
            <a:ext cx="8176249" cy="11525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Выбор ЕТО в каждом МО должен осуществляться с учетом возможности создания естественных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которых ЕТО будет заинтересована в развитии сетей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5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возможной загрузке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теплоисточников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низкими тарифами на тепло при соблюдении баланса интересов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энергокомпаний и потребителей.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510551" y="523951"/>
            <a:ext cx="8087538" cy="5005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>
              <a:spcBef>
                <a:spcPct val="0"/>
              </a:spcBef>
              <a:buNone/>
              <a:defRPr kumimoji="0" sz="1600" b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Предложения ГК </a:t>
            </a:r>
            <a:r>
              <a:rPr lang="ru-RU" dirty="0" smtClean="0"/>
              <a:t>«ТАИФ» для </a:t>
            </a:r>
            <a:r>
              <a:rPr lang="ru-RU" dirty="0"/>
              <a:t>включения в мероприятия при реализации программы модернизации теплоэнергетики </a:t>
            </a:r>
            <a:r>
              <a:rPr lang="ru-RU" dirty="0" smtClean="0"/>
              <a:t>РФ </a:t>
            </a:r>
            <a:r>
              <a:rPr lang="ru-RU" i="1" dirty="0" smtClean="0"/>
              <a:t>(продолжение)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991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304925" y="-173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419225" y="-595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4299" y="1144977"/>
            <a:ext cx="8082501" cy="976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Обеспечить со стороны ФАС России контроль за процедурами конкурсных отборов проектов модернизации тепловой электроэнергетики в части прозрачности, объективности критериев и процедур отборов объектов модернизации 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523" y="2334289"/>
            <a:ext cx="8091277" cy="10585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 целью стимулирования строительства новых высокоэффективных генерирующих мощностей потребителями для удовлетворения собственных производственных нужд, внести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Правила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ОРЭМ в части снятия ограничений на разрешенные к использованию в качестве основного топлива побочных продуктов технологических процессов производств.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4299" y="3605349"/>
            <a:ext cx="8082501" cy="1077970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Внести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оптового рынка электроэнергии и мощности, позволяющие потребителям, имеющим собственные вновь построенные в соответствии с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п.8 генерирующие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установки,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ограничений реализовывать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излишки выработанной электрической энергии на оптовом и (или) розничном рынках электроэнергии 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рыночным </a:t>
            </a:r>
            <a:r>
              <a:rPr lang="ru-RU" sz="135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ценам.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510551" y="523951"/>
            <a:ext cx="8087538" cy="5005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>
              <a:spcBef>
                <a:spcPct val="0"/>
              </a:spcBef>
              <a:buNone/>
              <a:defRPr kumimoji="0" sz="1600" b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Предложения ГК </a:t>
            </a:r>
            <a:r>
              <a:rPr lang="ru-RU" dirty="0" smtClean="0"/>
              <a:t>«ТАИФ» для </a:t>
            </a:r>
            <a:r>
              <a:rPr lang="ru-RU" dirty="0"/>
              <a:t>включения в мероприятия при реализации программы модернизации теплоэнергетики </a:t>
            </a:r>
            <a:r>
              <a:rPr lang="ru-RU" dirty="0" smtClean="0"/>
              <a:t>РФ </a:t>
            </a:r>
            <a:r>
              <a:rPr lang="ru-RU" i="1" dirty="0" smtClean="0"/>
              <a:t>(продолжение)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545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faa\AppData\Local\Microsoft\Windows\Temporary Internet Files\Content.Outlook\9W07MGTE\logodark (2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59" y="3881109"/>
            <a:ext cx="1246907" cy="10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733" y="1762468"/>
            <a:ext cx="7802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668010" y="482453"/>
            <a:ext cx="5647353" cy="412841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700" dirty="0"/>
              <a:t>Филиал ОАО «ТГК-16» Нижнекамская ТЭЦ (ПТК-1)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32283" y="956720"/>
            <a:ext cx="7462684" cy="3972720"/>
            <a:chOff x="932283" y="956720"/>
            <a:chExt cx="7462684" cy="397272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637344" y="4339371"/>
              <a:ext cx="6155068" cy="590069"/>
              <a:chOff x="1637344" y="4339371"/>
              <a:chExt cx="6155068" cy="59006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637344" y="4339371"/>
                <a:ext cx="605256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35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Установленная электрическая мощность – 880 МВт   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37344" y="4629358"/>
                <a:ext cx="615506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35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Установленная тепловая мощность – 3746 Гкал/час   </a:t>
                </a:r>
              </a:p>
            </p:txBody>
          </p:sp>
        </p:grpSp>
        <p:pic>
          <p:nvPicPr>
            <p:cNvPr id="2" name="Picture 2" descr="E:\Презентации\Визит_шейха_Катар_26-28 сентября 2017\НкТЭЦ хорошее качество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283" y="956720"/>
              <a:ext cx="7462684" cy="33212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3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80999" y="1222933"/>
            <a:ext cx="8369992" cy="341391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рыночных цен на электроэнергию, связанное с избытком генерирующих мощностей из-за их вводов по программе ДПМ, при одновременной стагнации спроса на электроэнергию, а также переходом большинства энергокомпаний на физический метод разделения затрат топлива между электро – и теплоэнергией.  </a:t>
            </a:r>
          </a:p>
          <a:p>
            <a:pPr algn="just">
              <a:lnSpc>
                <a:spcPts val="21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рыночных цен на мощность,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связанное с избытком генерирующих мощностей из-за их вводов по программе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ДПМ,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одновременной стагнации спроса на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и невыводе из эксплуатации неэффективных мощностей. </a:t>
            </a:r>
          </a:p>
          <a:p>
            <a:pPr algn="just">
              <a:lnSpc>
                <a:spcPts val="21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модернизации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теплоэлектростанций, начиная с 2021г.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(Программа ДПМ 2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ts val="21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перехода на новую модель рынка теплоснабжения. Предполагается переход на ценообразование по методу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альтернативной котельной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ts val="2100"/>
              </a:lnSpc>
              <a:buClr>
                <a:srgbClr val="5BD078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роли ЕТО в системах теплоснабжения городов, что создает возможность злоупотребления ЕТО своим доминирующим положением.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5BD078"/>
              </a:buClr>
              <a:buFont typeface="Wingdings 2"/>
              <a:buNone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99" y="513448"/>
            <a:ext cx="85860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в электроэнергетике Российской Федерации, </a:t>
            </a:r>
            <a:endParaRPr lang="ru-RU" sz="1700" b="1" dirty="0" smtClean="0">
              <a:solidFill>
                <a:srgbClr val="5BD07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определяющие 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стратегию производителей тепловой и электрической </a:t>
            </a:r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endParaRPr lang="ru-RU" sz="1700" b="1" dirty="0">
              <a:solidFill>
                <a:srgbClr val="5BD07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1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557735"/>
              </p:ext>
            </p:extLst>
          </p:nvPr>
        </p:nvGraphicFramePr>
        <p:xfrm>
          <a:off x="161925" y="1519163"/>
          <a:ext cx="8982075" cy="36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8578" y="1720085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endParaRPr lang="ru-RU" sz="900" b="1" i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58778" y="612227"/>
            <a:ext cx="8585005" cy="46988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 smtClean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Удельные расходы топлива на отпуск электроэнергии тепловых электростанций электроэнергетики России и КТЭЦ-3 ОАО «ТГК-16» без модернизации, </a:t>
            </a:r>
            <a:r>
              <a:rPr lang="ru-RU" sz="1700" b="1" dirty="0">
                <a:solidFill>
                  <a:srgbClr val="5BD07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г/кВтч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220" y="1157959"/>
            <a:ext cx="826812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модернизации с 2017г.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КТЭЦ-3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перестала бы быть конкурентоспособной на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ОРЭ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23303" y="2365947"/>
            <a:ext cx="594991" cy="756149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025049" y="2403473"/>
            <a:ext cx="3592582" cy="342543"/>
            <a:chOff x="5155351" y="2079402"/>
            <a:chExt cx="3592582" cy="34254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155351" y="2079402"/>
              <a:ext cx="3592582" cy="342543"/>
              <a:chOff x="5156695" y="2062985"/>
              <a:chExt cx="3592582" cy="342543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5156695" y="2403534"/>
                <a:ext cx="3299518" cy="1994"/>
                <a:chOff x="5180430" y="2509395"/>
                <a:chExt cx="3299518" cy="1994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V="1">
                  <a:off x="6818126" y="2510721"/>
                  <a:ext cx="846812" cy="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7619918" y="2509395"/>
                  <a:ext cx="860030" cy="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6003116" y="2511389"/>
                  <a:ext cx="82693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5180430" y="2511389"/>
                  <a:ext cx="82268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"/>
              <p:cNvSpPr txBox="1"/>
              <p:nvPr/>
            </p:nvSpPr>
            <p:spPr>
              <a:xfrm>
                <a:off x="6521222" y="2084546"/>
                <a:ext cx="696575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306,3</a:t>
                </a:r>
                <a:endPara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"/>
              <p:cNvSpPr txBox="1"/>
              <p:nvPr/>
            </p:nvSpPr>
            <p:spPr>
              <a:xfrm>
                <a:off x="7329623" y="2062985"/>
                <a:ext cx="696575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306,3</a:t>
                </a:r>
                <a:endPara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"/>
              <p:cNvSpPr txBox="1"/>
              <p:nvPr/>
            </p:nvSpPr>
            <p:spPr>
              <a:xfrm>
                <a:off x="8138024" y="2070876"/>
                <a:ext cx="611253" cy="2581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306,3</a:t>
                </a:r>
                <a:endPara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"/>
            <p:cNvSpPr txBox="1"/>
            <p:nvPr/>
          </p:nvSpPr>
          <p:spPr>
            <a:xfrm>
              <a:off x="5712656" y="2095420"/>
              <a:ext cx="696575" cy="25811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306,3</a:t>
              </a:r>
              <a:endPara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6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304925" y="-173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419225" y="-595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5412" y="1339048"/>
            <a:ext cx="4480786" cy="325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ts val="1300"/>
              </a:lnSpc>
              <a:buClr>
                <a:srgbClr val="5BD078"/>
              </a:buClr>
              <a:buSzPct val="95000"/>
              <a:buFont typeface="Wingdings" panose="05000000000000000000" pitchFamily="2" charset="2"/>
              <a:buChar char="Ø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КТЭЦ-3 на оптовом рынке электрической энергии и мощности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вводом новых генерирующих мощностей по программе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ДПМ, 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переходом большинства энергокомпаний РФ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«физический»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разделения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 между электро- и теплоэнергией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Ситуация усугубляется ростом себестоимости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 – и теплоэнергии вследствие ежегодного роста цен на газ. </a:t>
            </a:r>
          </a:p>
          <a:p>
            <a:pPr marL="274320" indent="-274320" algn="just">
              <a:lnSpc>
                <a:spcPts val="1300"/>
              </a:lnSpc>
              <a:buClr>
                <a:srgbClr val="5BD078"/>
              </a:buClr>
              <a:buSzPct val="95000"/>
              <a:buFont typeface="Wingdings" panose="05000000000000000000" pitchFamily="2" charset="2"/>
              <a:buChar char="Ø"/>
            </a:pPr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ts val="1300"/>
              </a:lnSpc>
              <a:buClr>
                <a:srgbClr val="5BD078"/>
              </a:buClr>
              <a:buSzPct val="95000"/>
              <a:buFont typeface="Wingdings" panose="05000000000000000000" pitchFamily="2" charset="2"/>
              <a:buChar char="Ø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Неоптимальная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существующего генерирующего оборудования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предназначенного для работы в комбинированном цикле,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недопотребления тепловой энергии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</a:t>
            </a:r>
            <a:r>
              <a:rPr lang="ru-RU" sz="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в г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Казань, несмотря на самую низкую цену реализации тепла в Республике Татарстан.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отпуску </a:t>
            </a:r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теплоэнергии потребителям, в т.ч. населению, в комбинированном цикле 5,85 млн.Гкал/год. </a:t>
            </a:r>
          </a:p>
          <a:p>
            <a:pPr marL="274320" indent="-274320" algn="just">
              <a:lnSpc>
                <a:spcPts val="1300"/>
              </a:lnSpc>
              <a:buClr>
                <a:srgbClr val="5BD078"/>
              </a:buClr>
              <a:buSzPct val="95000"/>
              <a:buFont typeface="Wingdings" panose="05000000000000000000" pitchFamily="2" charset="2"/>
              <a:buChar char="Ø"/>
            </a:pP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ts val="1300"/>
              </a:lnSpc>
              <a:buClr>
                <a:srgbClr val="5BD078"/>
              </a:buClr>
              <a:buSzPct val="95000"/>
              <a:buFont typeface="Wingdings" panose="05000000000000000000" pitchFamily="2" charset="2"/>
              <a:buChar char="Ø"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пара потребителю в количестве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773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тыс.Гкал/год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выработки электроэнергии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(отпуск пара с Р=45 </a:t>
            </a:r>
            <a:r>
              <a:rPr lang="ru-RU" sz="1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РОУ 130/45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04623" y="641867"/>
            <a:ext cx="8724908" cy="443482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Казанской 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ТЭЦ-3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принятия решения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комплексной модернизации </a:t>
            </a:r>
            <a:endParaRPr lang="ru-RU" sz="17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096155" y="2265041"/>
            <a:ext cx="470922" cy="372536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0132" y="1070908"/>
            <a:ext cx="3826169" cy="3253754"/>
            <a:chOff x="220132" y="1070908"/>
            <a:chExt cx="3826169" cy="3253754"/>
          </a:xfrm>
        </p:grpSpPr>
        <p:sp>
          <p:nvSpPr>
            <p:cNvPr id="2" name="TextBox 1"/>
            <p:cNvSpPr txBox="1"/>
            <p:nvPr/>
          </p:nvSpPr>
          <p:spPr>
            <a:xfrm>
              <a:off x="220132" y="1070908"/>
              <a:ext cx="3607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Технико-экономические показатели за 2014г.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302" y="1453216"/>
              <a:ext cx="3740999" cy="2871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5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304925" y="-173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ASERUUEhAWFBQVFBgUFhcXFxoXGRwdHBgXIB4ZHhgfJyYgIx0vJRwaKzsgIycpLiw4HR8xNjIqQSgsLCoBCQoKDgsOGg4PGjUlHyAsLTU0LCoyKSksLDUxLCkqLC0xKjQ1LDUsNCwsKSo1KSw0LC4tKjU0LCwtKSw0LC8pNP/AABEIAFIASwMBIgACEQEDEQH/xAAbAAABBQEBAAAAAAAAAAAAAAAEAAEDBQYHAv/EADsQAAIBAgQEBAMEBwkAAAAAAAECAwARBBIhMQUGQVETImGBMnGRFFSj0QdCUmJyobEVIyQzQ2OCwvD/xAAYAQADAQEAAAAAAAAAAAAAAAAAAwQBAv/EACQRAAICAQMDBQEAAAAAAAAAAAABAhEhAxJBIjHwE1FxodHB/9oADAMBAAIRAxEAPwDuNBcVLLGXW94/Pb9oD4l9xf3tRtA8WVvDJT4l8wH7Vt09xcemh6VkuxqJMBic6k3uM7AfIHSiqynK/ElV/CLeV/8ALPcoACPmU8NvXMa1QNcwluVmyVMelSpV2cjGqiXEGSQRX0MjFv4UC3HuzAfWjOKcRWCJpG6DQdWJ0Cj1JsKzvCUdpSmbzfDIw7KS0gB9ZJMt+0Z7UucspHSWLNaKemWnphyKh8dhy6EA2YaqezDY/wDvWiK8yA2NjY96xgc+gmEaTMMylYyy5QCygkhZFv8ArJeSNhuQq9q0uE4pilWMSYcuTbO6DSxW+cL3B0Kb9ReheGYBji5FkAyoVmsB5S73s631F8rXTUZhcHWr/EYqNCA7qpbRczAE/K9I04tK7GSdk0coYAg3B2NB8X41DhkzytlHQbknsB1NDLiBh83iPdRH4jtbre2w6t2G5B71zzmviLTY03bwxGVRc2yaAkm19b727Ua2t6ccdzdOG9mmHEZ8QC7RKJMwfCRObFALqZ39BmB9tO9S8vRB2yoxMdgS3VkUsFJP+45lf5Ad6qOGBCszEySK8TeJK1xLNawyxLe4QX36kgelaXla/nvHZi395a2VMoAWFe+VbA20Bv62Xp9TTOpKkzQrT0wp6sECpjT15fagAPAR3Z5f2yAP4VuB/Vj71VczcnrjHRzKUKqV0UNcE367GosdzfFhUVGVmfwVdQNjckWJ6bXv9Kg5S5sM0c74hgvhtmLWsgUjRR6gg/O9TSnpy6GNSkupAXFeWp8OsYgM2IBlWSW5Ut5PhtcbfO40FUnEeU8UzeKkcrB3JPiACQG9yWANmHqv0Fa2HnYyysuHwsk8a2u66an0a38yK8Ybn6Mz+FNC8GtruRof3h0HrqKVKGlLnAxSmuBuF8tnX/EvnawnexWUjpGt/gT1Fye4tWowmFSNAiKFVRYAULjlUhWFiSwUNciwPqpBtew36ioOEcVzSSwtmDxZT5rXKsNwRuL9fleqYqMMCG3It6VIUqaciqPEShVLHoCakNZ7m/jAhhOUjP0H736v87H/AI1zKSim2alboxuKxkLYstIpmMQjhjiH+owvmJO1g2bTrcU+M4bj8U7iPCtBG7K5Q+VLgWzEmxJ+Q9utG8T5Xlwows0EZkaI5pcouxa4N7b23HppXQYmuAbEXANjuPQ1FDSc21LHnuUSmo00VvLnAxhYFjuC3xO3djv7bD2qHmXlePFpr5ZFHkf/AKkdV9OlXlKrNkdu2sCNzuzlOExWJ4c5injLQvoVv5T+9G2wb6e29XEfMKSSYfFKbOj/AGedTa5RzZHI7X/ma3GIw6OuV1VlO4YAj6GuSukLYyZIkzRv4iIFFze3ly9vMBY1HOL0aSeGPi1qZaydfFPVFwDmFJMIJXaxjUia+6so1uN+l/erbBYxJY1kQ3V1DKbW0PoatjJS7E7TQGcbifuv4q/lVDFyzZ1ZsPJIEbMqviQyg97W/rVD+kDDRxYmMRqEDIGYLpclzraiea8RhiWwyAq0agxhdFzkFnB13K2G29ST1E293Hx+D1Gqrk2X23E/dfxV/Kn+3Yn7r+Kv5VmOG8zoMJh5na5iMkba/ERE2UfMjLQHA8JNKRjJGOeSYLHrYah7kDtsB8jXfq3Vc/Bzsrubf7difuv4q/lTfbsT91/FX8q5dxGaWFIlZSkuRjL4igsW8RtczA30tqNK3PLEUyHFMkZ8JpAYEclARbzWuCVHtWQ1nN1n6/DZQ2qwrimDlntnw8igX0TE5Ab97b0Jwrl1cO+ePAnNYgFpw1r9r7fOrDiGJxBgmzwrGPBkOYS5jfIbaZR9ayP6QcTMRB4iCPSS1pM19E30FunfejUcY9b489jIXLpNDjeBJK5d+Hgs3xETZc38QWwPvVpFiMQqhVwgAAsAJVsAOm1YviPHWTD/AGeIkyzeELA6hTBDt6sdPqat+C8uYHwE8VryWIfM5Uhrm65b9Dp7URlcqj/Pw1xxnz7NPisDE5BeJHI2LKCRr3NRtwyAtmMMZa982Rb3vve1709KqaQm2ef7Kgy5fAjte9si2vYi9rb0UsCgABQAtrCwsLbWHSlSoSSCyHF4CKQ3eJHIFgWUNp21osUqVagGdQQQRcHQg0Ni8FE9s8aPa9syhrbbXpUqHkEMvD4c4bwkzACzZRcWFhrvtTTcNhZizQoxO5KKT9bUqVDSCz//2Q=="/>
          <p:cNvSpPr>
            <a:spLocks noChangeAspect="1" noChangeArrowheads="1"/>
          </p:cNvSpPr>
          <p:nvPr/>
        </p:nvSpPr>
        <p:spPr bwMode="auto">
          <a:xfrm>
            <a:off x="1419225" y="-595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375841" y="511713"/>
            <a:ext cx="8664678" cy="292942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цели реализации проекта по комплексной модернизации КТЭЦ-3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07111" y="1836914"/>
            <a:ext cx="7530439" cy="914238"/>
            <a:chOff x="490942" y="2880523"/>
            <a:chExt cx="9808317" cy="121898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070491" y="2888941"/>
              <a:ext cx="8228768" cy="11045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Увеличение выработки электроэнергии в комбинированном цикле на базе текущего теплопотребления </a:t>
              </a:r>
              <a:r>
                <a:rPr lang="ru-RU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раза, в том числе за счет исключения отпуска тепла потребителям через </a:t>
              </a:r>
              <a:r>
                <a:rPr lang="ru-RU" sz="15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РОУ</a:t>
              </a:r>
              <a:endPara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0942" y="2880523"/>
              <a:ext cx="1300204" cy="1218983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Группа 20"/>
          <p:cNvGrpSpPr/>
          <p:nvPr/>
        </p:nvGrpSpPr>
        <p:grpSpPr>
          <a:xfrm>
            <a:off x="741705" y="3844603"/>
            <a:ext cx="7495845" cy="972918"/>
            <a:chOff x="382506" y="4457061"/>
            <a:chExt cx="7730093" cy="129722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637624" y="4588006"/>
              <a:ext cx="6474975" cy="10353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Обеспечение </a:t>
              </a:r>
              <a:r>
                <a:rPr lang="ru-RU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фактической надежности </a:t>
              </a:r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энергоснабжения потребителей г. Казань, в том числе ПАО «Казаньоргсинтез» по </a:t>
              </a:r>
              <a:endPara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категории надёжности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82506" y="4457061"/>
              <a:ext cx="1035678" cy="1297223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Группа 21"/>
          <p:cNvGrpSpPr/>
          <p:nvPr/>
        </p:nvGrpSpPr>
        <p:grpSpPr>
          <a:xfrm>
            <a:off x="741705" y="2838304"/>
            <a:ext cx="7495846" cy="1006299"/>
            <a:chOff x="340565" y="1138403"/>
            <a:chExt cx="8486017" cy="134173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26327" y="1138403"/>
              <a:ext cx="7100255" cy="13417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По результатам модернизации удельные расходы на выработку электроэнергии по станции должны </a:t>
              </a:r>
              <a:r>
                <a:rPr lang="ru-RU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быть </a:t>
              </a:r>
              <a:r>
                <a:rPr lang="ru-RU" sz="15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</a:t>
              </a:r>
              <a:r>
                <a:rPr lang="ru-RU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выше </a:t>
              </a:r>
              <a:r>
                <a:rPr lang="ru-RU" sz="15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230 г/кВтч при пропорциональном методе разделения расходов топлива между электро – и теплоэнергией</a:t>
              </a:r>
              <a:endPara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40565" y="1138403"/>
              <a:ext cx="1119578" cy="125461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7000" r="-107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Группа 2"/>
          <p:cNvGrpSpPr/>
          <p:nvPr/>
        </p:nvGrpSpPr>
        <p:grpSpPr>
          <a:xfrm>
            <a:off x="696076" y="865595"/>
            <a:ext cx="7516542" cy="884167"/>
            <a:chOff x="1959467" y="966882"/>
            <a:chExt cx="8122357" cy="117888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285950" y="1002335"/>
              <a:ext cx="6795874" cy="100770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</a:t>
              </a:r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объемов отпуска тепловой энергии </a:t>
              </a:r>
              <a:r>
                <a:rPr lang="ru-RU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потребителей за </a:t>
              </a:r>
              <a:r>
                <a: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счет поддержания тарифов на приемлемом </a:t>
              </a:r>
              <a:r>
                <a:rPr lang="ru-RU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них уровне </a:t>
              </a:r>
              <a:endPara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" descr="E:\ТГК-16\ФОТО\BY4V588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467" y="966882"/>
              <a:ext cx="1068816" cy="1178889"/>
            </a:xfrm>
            <a:prstGeom prst="ellipse">
              <a:avLst/>
            </a:prstGeom>
            <a:ln w="0" cap="rnd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/>
              <a:bevelB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53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309716" y="562655"/>
            <a:ext cx="8664678" cy="292942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реализации проекта комплексной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модернизации КТЭЦ-3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758585" y="1534744"/>
            <a:ext cx="1264444" cy="754793"/>
            <a:chOff x="6742113" y="1376772"/>
            <a:chExt cx="1685925" cy="841586"/>
          </a:xfrm>
        </p:grpSpPr>
        <p:pic>
          <p:nvPicPr>
            <p:cNvPr id="10" name="Picture 2" descr="http://ma21.ru/upload/medialibrary/a24/ooiym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750" l="0" r="100000"/>
                      </a14:imgEffect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909" y="1765608"/>
              <a:ext cx="702309" cy="45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"/>
            <p:cNvSpPr txBox="1"/>
            <p:nvPr/>
          </p:nvSpPr>
          <p:spPr>
            <a:xfrm>
              <a:off x="6742113" y="1376772"/>
              <a:ext cx="1685925" cy="4000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25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ВЫПОЛНЕНО в 2014г.</a:t>
              </a:r>
              <a:endParaRPr lang="ru-RU" sz="11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760561" y="2296344"/>
            <a:ext cx="1264444" cy="756731"/>
            <a:chOff x="6773541" y="1238068"/>
            <a:chExt cx="1685925" cy="1008975"/>
          </a:xfrm>
        </p:grpSpPr>
        <p:pic>
          <p:nvPicPr>
            <p:cNvPr id="13" name="Picture 2" descr="http://ma21.ru/upload/medialibrary/a24/ooiym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750" l="0" r="100000"/>
                      </a14:imgEffect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917" y="1667408"/>
              <a:ext cx="702309" cy="57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"/>
            <p:cNvSpPr txBox="1"/>
            <p:nvPr/>
          </p:nvSpPr>
          <p:spPr>
            <a:xfrm>
              <a:off x="6773541" y="1238068"/>
              <a:ext cx="1685925" cy="52045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25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ВЫПОЛНЕНО в 2014г.</a:t>
              </a:r>
              <a:endParaRPr lang="ru-RU" sz="11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59829" y="3113103"/>
            <a:ext cx="1264444" cy="701836"/>
            <a:chOff x="6742113" y="1376772"/>
            <a:chExt cx="1685925" cy="935781"/>
          </a:xfrm>
        </p:grpSpPr>
        <p:pic>
          <p:nvPicPr>
            <p:cNvPr id="16" name="Picture 2" descr="http://ma21.ru/upload/medialibrary/a24/ooiym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750" l="0" r="100000"/>
                      </a14:imgEffect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188" y="1774877"/>
              <a:ext cx="702309" cy="537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"/>
            <p:cNvSpPr txBox="1"/>
            <p:nvPr/>
          </p:nvSpPr>
          <p:spPr>
            <a:xfrm>
              <a:off x="6742113" y="1376772"/>
              <a:ext cx="1685925" cy="4927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ВЫПОЛНЕНО в 2015г.</a:t>
              </a:r>
              <a:endParaRPr lang="ru-RU" sz="11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60561" y="3814939"/>
            <a:ext cx="1264444" cy="666431"/>
            <a:chOff x="6701838" y="1324069"/>
            <a:chExt cx="1685925" cy="888574"/>
          </a:xfrm>
        </p:grpSpPr>
        <p:pic>
          <p:nvPicPr>
            <p:cNvPr id="19" name="Picture 2" descr="http://ma21.ru/upload/medialibrary/a24/ooiym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750" l="0" r="100000"/>
                      </a14:imgEffect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078" y="1706400"/>
              <a:ext cx="702309" cy="506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"/>
            <p:cNvSpPr txBox="1"/>
            <p:nvPr/>
          </p:nvSpPr>
          <p:spPr>
            <a:xfrm>
              <a:off x="6701838" y="1324069"/>
              <a:ext cx="1685925" cy="4000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ВЫПОЛНЕНО в 2017г.</a:t>
              </a:r>
              <a:endParaRPr lang="ru-RU" sz="11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420" y="878391"/>
            <a:ext cx="6663734" cy="38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82" y="1051940"/>
            <a:ext cx="8515799" cy="3828688"/>
          </a:xfrm>
          <a:prstGeom prst="rect">
            <a:avLst/>
          </a:prstGeom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8141939" y="479015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62175" y="532909"/>
            <a:ext cx="8853226" cy="47735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700" dirty="0"/>
              <a:t>Сравнительный анализ основных технико-экономических показателей </a:t>
            </a:r>
            <a:endParaRPr lang="ru-RU" sz="1700" dirty="0" smtClean="0"/>
          </a:p>
          <a:p>
            <a:r>
              <a:rPr lang="ru-RU" sz="1700" dirty="0" smtClean="0"/>
              <a:t>ОАО </a:t>
            </a:r>
            <a:r>
              <a:rPr lang="ru-RU" sz="1700" dirty="0"/>
              <a:t>«ТГК-16</a:t>
            </a:r>
            <a:r>
              <a:rPr lang="ru-RU" sz="1700" dirty="0" smtClean="0"/>
              <a:t>» и КТЭЦ-3 в 2014г. и результатов 2017г. после ввода ГТУ с </a:t>
            </a:r>
            <a:r>
              <a:rPr lang="ru-RU" sz="1700" dirty="0" err="1" smtClean="0"/>
              <a:t>01.06.2017г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8" name="Овал 7"/>
          <p:cNvSpPr/>
          <p:nvPr/>
        </p:nvSpPr>
        <p:spPr>
          <a:xfrm>
            <a:off x="5673490" y="2125272"/>
            <a:ext cx="450244" cy="228601"/>
          </a:xfrm>
          <a:prstGeom prst="ellipse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8551" y="2138929"/>
            <a:ext cx="452905" cy="221227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03806" y="3198604"/>
            <a:ext cx="450244" cy="228601"/>
          </a:xfrm>
          <a:prstGeom prst="ellipse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38551" y="3209375"/>
            <a:ext cx="452905" cy="221227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03806" y="3734167"/>
            <a:ext cx="450244" cy="228601"/>
          </a:xfrm>
          <a:prstGeom prst="ellipse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551" y="3734167"/>
            <a:ext cx="481626" cy="24386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752911" y="4640473"/>
            <a:ext cx="452905" cy="221227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73490" y="4629412"/>
            <a:ext cx="450244" cy="228601"/>
          </a:xfrm>
          <a:prstGeom prst="ellipse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02793" y="3978028"/>
            <a:ext cx="1202888" cy="413872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2793" y="2329700"/>
            <a:ext cx="1202887" cy="78444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33944</TotalTime>
  <Words>1954</Words>
  <Application>Microsoft Office PowerPoint</Application>
  <PresentationFormat>Экран (16:9)</PresentationFormat>
  <Paragraphs>205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Constantia</vt:lpstr>
      <vt:lpstr>Franklin Gothic Book</vt:lpstr>
      <vt:lpstr>Times New Roman</vt:lpstr>
      <vt:lpstr>Wingdings</vt:lpstr>
      <vt:lpstr>Wingdings 2</vt:lpstr>
      <vt:lpstr>Поток</vt:lpstr>
      <vt:lpstr>2_Тема Office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Казанской ТЭЦ-3 на момент принятия решения о ее комплексной модернизации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выработки электроэнергии предприятиями ГК «ТАИФ» с вводом новых генерирующих мощностей до 2022г.  (без учета модернизации по программе ДПМ 2)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Текущая ситуация, сложившаяся в энергетике РФ и РТ</dc:title>
  <dc:creator>Гиззатуллин Руслан Загитович</dc:creator>
  <cp:lastModifiedBy>Филюшина Алла Александровна</cp:lastModifiedBy>
  <cp:revision>2804</cp:revision>
  <cp:lastPrinted>2018-01-17T17:45:17Z</cp:lastPrinted>
  <dcterms:created xsi:type="dcterms:W3CDTF">2016-04-11T14:22:52Z</dcterms:created>
  <dcterms:modified xsi:type="dcterms:W3CDTF">2018-01-17T18:23:33Z</dcterms:modified>
</cp:coreProperties>
</file>