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2" r:id="rId2"/>
  </p:sldMasterIdLst>
  <p:notesMasterIdLst>
    <p:notesMasterId r:id="rId15"/>
  </p:notesMasterIdLst>
  <p:handoutMasterIdLst>
    <p:handoutMasterId r:id="rId16"/>
  </p:handoutMasterIdLst>
  <p:sldIdLst>
    <p:sldId id="580" r:id="rId3"/>
    <p:sldId id="581" r:id="rId4"/>
    <p:sldId id="582" r:id="rId5"/>
    <p:sldId id="583" r:id="rId6"/>
    <p:sldId id="584" r:id="rId7"/>
    <p:sldId id="587" r:id="rId8"/>
    <p:sldId id="592" r:id="rId9"/>
    <p:sldId id="591" r:id="rId10"/>
    <p:sldId id="588" r:id="rId11"/>
    <p:sldId id="589" r:id="rId12"/>
    <p:sldId id="590" r:id="rId13"/>
    <p:sldId id="593" r:id="rId14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580"/>
            <p14:sldId id="581"/>
            <p14:sldId id="582"/>
            <p14:sldId id="583"/>
            <p14:sldId id="584"/>
            <p14:sldId id="587"/>
            <p14:sldId id="592"/>
            <p14:sldId id="591"/>
            <p14:sldId id="588"/>
            <p14:sldId id="589"/>
            <p14:sldId id="590"/>
            <p14:sldId id="5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AE96"/>
    <a:srgbClr val="ACA2C7"/>
    <a:srgbClr val="FFCC00"/>
    <a:srgbClr val="2DB9FF"/>
    <a:srgbClr val="60E146"/>
    <a:srgbClr val="FFFFCC"/>
    <a:srgbClr val="50CB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3" autoAdjust="0"/>
    <p:restoredTop sz="88970" autoAdjust="0"/>
  </p:normalViewPr>
  <p:slideViewPr>
    <p:cSldViewPr snapToGrid="0">
      <p:cViewPr varScale="1">
        <p:scale>
          <a:sx n="104" d="100"/>
          <a:sy n="104" d="100"/>
        </p:scale>
        <p:origin x="-58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5" Type="http://schemas.microsoft.com/office/2011/relationships/chartStyle" Target="style3.xml"/><Relationship Id="rId4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../embeddings/oleObject33.bin"/><Relationship Id="rId1" Type="http://schemas.openxmlformats.org/officeDocument/2006/relationships/themeOverride" Target="../theme/themeOverride6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34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Лист1!$C$59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774F4AC-553F-4819-819D-340438D6DD4C}" type="VALUE">
                      <a:rPr lang="en-US" smtClean="0"/>
                      <a:pPr/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74-4069-AFF5-43B6E157E9B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D4D655B-0801-47F7-B650-14F76CA6BFA3}" type="VALUE">
                      <a:rPr lang="en-US" smtClean="0"/>
                      <a:pPr/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74-4069-AFF5-43B6E157E9B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3576338-9D35-4501-9EB7-AD06947AE82C}" type="VALUE">
                      <a:rPr lang="en-US" smtClean="0"/>
                      <a:pPr/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E74-4069-AFF5-43B6E157E9B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Лист1!$B$60:$B$62</c:f>
              <c:strCache>
                <c:ptCount val="3"/>
                <c:pt idx="0">
                  <c:v>Индексация цены на природный газ</c:v>
                </c:pt>
                <c:pt idx="1">
                  <c:v>Индексация потребительских цен</c:v>
                </c:pt>
                <c:pt idx="2">
                  <c:v>Индексация цен на э/э</c:v>
                </c:pt>
              </c:strCache>
            </c:strRef>
          </c:cat>
          <c:val>
            <c:numRef>
              <c:f>Лист1!$C$60:$C$62</c:f>
              <c:numCache>
                <c:formatCode>General</c:formatCode>
                <c:ptCount val="3"/>
                <c:pt idx="0">
                  <c:v>3.9</c:v>
                </c:pt>
                <c:pt idx="1">
                  <c:v>4.7</c:v>
                </c:pt>
                <c:pt idx="2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74-4069-AFF5-43B6E157E9B1}"/>
            </c:ext>
          </c:extLst>
        </c:ser>
        <c:ser>
          <c:idx val="1"/>
          <c:order val="1"/>
          <c:tx>
            <c:strRef>
              <c:f>Лист1!$D$59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1B8C908-E807-49FA-B122-72A96AEECFC7}" type="VALUE">
                      <a:rPr lang="en-US" smtClean="0"/>
                      <a:pPr/>
                      <a:t>[ЗНАЧЕНИЕ]</a:t>
                    </a:fld>
                    <a:r>
                      <a:rPr lang="en-US" sz="10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E74-4069-AFF5-43B6E157E9B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8C3D58C-0E27-4BB3-99A2-4457EBD1DF9E}" type="VALUE">
                      <a:rPr lang="en-US" smtClean="0"/>
                      <a:pPr/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E74-4069-AFF5-43B6E157E9B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9684F7E-9FF6-4E4B-AD2A-2F8BEF410741}" type="VALUE">
                      <a:rPr lang="en-US" smtClean="0"/>
                      <a:pPr/>
                      <a:t>[ЗНАЧЕНИЕ]</a:t>
                    </a:fld>
                    <a:r>
                      <a:rPr lang="en-US" sz="12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E74-4069-AFF5-43B6E157E9B1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Лист1!$B$60:$B$62</c:f>
              <c:strCache>
                <c:ptCount val="3"/>
                <c:pt idx="0">
                  <c:v>Индексация цены на природный газ</c:v>
                </c:pt>
                <c:pt idx="1">
                  <c:v>Индексация потребительских цен</c:v>
                </c:pt>
                <c:pt idx="2">
                  <c:v>Индексация цен на э/э</c:v>
                </c:pt>
              </c:strCache>
            </c:strRef>
          </c:cat>
          <c:val>
            <c:numRef>
              <c:f>Лист1!$D$60:$D$62</c:f>
              <c:numCache>
                <c:formatCode>General</c:formatCode>
                <c:ptCount val="3"/>
                <c:pt idx="0">
                  <c:v>3.4</c:v>
                </c:pt>
                <c:pt idx="1">
                  <c:v>3.7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E74-4069-AFF5-43B6E157E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957312"/>
        <c:axId val="114979584"/>
      </c:barChart>
      <c:catAx>
        <c:axId val="11495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979584"/>
        <c:crosses val="autoZero"/>
        <c:auto val="1"/>
        <c:lblAlgn val="ctr"/>
        <c:lblOffset val="100"/>
        <c:noMultiLvlLbl val="0"/>
      </c:catAx>
      <c:valAx>
        <c:axId val="1149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95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9050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Утвержденная НВВ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  <a:effectLst/>
            <a:sp3d>
              <a:contourClr>
                <a:sysClr val="windowText" lastClr="000000">
                  <a:lumMod val="75000"/>
                  <a:lumOff val="25000"/>
                </a:sysClr>
              </a:contourClr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C36-4A66-89DE-E9E840229ED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C36-4A66-89DE-E9E840229ED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C36-4A66-89DE-E9E840229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Лист1!$C$3:$E$3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86.99</c:v>
                </c:pt>
                <c:pt idx="1">
                  <c:v>90</c:v>
                </c:pt>
                <c:pt idx="2">
                  <c:v>104.9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36-4A66-89DE-E9E840229EDF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Сниженная НВВ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  <a:effectLst/>
            <a:sp3d>
              <a:contourClr>
                <a:sysClr val="windowText" lastClr="000000">
                  <a:lumMod val="75000"/>
                  <a:lumOff val="25000"/>
                </a:sys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Лист1!$C$3:$E$3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13.01</c:v>
                </c:pt>
                <c:pt idx="1">
                  <c:v>18</c:v>
                </c:pt>
                <c:pt idx="2">
                  <c:v>16.899999999999999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36-4A66-89DE-E9E840229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992064"/>
        <c:axId val="32002048"/>
        <c:axId val="0"/>
      </c:bar3DChart>
      <c:catAx>
        <c:axId val="319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02048"/>
        <c:crosses val="autoZero"/>
        <c:auto val="1"/>
        <c:lblAlgn val="ctr"/>
        <c:lblOffset val="100"/>
        <c:noMultiLvlLbl val="0"/>
      </c:catAx>
      <c:valAx>
        <c:axId val="320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17151145960306"/>
          <c:y val="4.2320070456660204E-2"/>
          <c:w val="0.66268282397417488"/>
          <c:h val="0.76493207964663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Лист1!$C$11</c:f>
              <c:strCache>
                <c:ptCount val="1"/>
                <c:pt idx="0">
                  <c:v> 01.07.2017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8324082316972006E-2"/>
                  <c:y val="-1.7419587571833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64-48E0-AF9B-73969C2530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Лист1!$B$13:$B$15</c:f>
              <c:strCache>
                <c:ptCount val="3"/>
                <c:pt idx="0">
                  <c:v>г.Нижнекамск</c:v>
                </c:pt>
                <c:pt idx="1">
                  <c:v>г.Н.Челны                           (АО "Татэнерго")</c:v>
                </c:pt>
                <c:pt idx="2">
                  <c:v>г.Казань  </c:v>
                </c:pt>
              </c:strCache>
            </c:strRef>
          </c:cat>
          <c:val>
            <c:numRef>
              <c:f>Лист1!$C$13:$C$15</c:f>
              <c:numCache>
                <c:formatCode>General</c:formatCode>
                <c:ptCount val="3"/>
                <c:pt idx="0">
                  <c:v>1518.73</c:v>
                </c:pt>
                <c:pt idx="1">
                  <c:v>1545.04</c:v>
                </c:pt>
                <c:pt idx="2">
                  <c:v>1626.81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64-48E0-AF9B-73969C2530FF}"/>
            </c:ext>
          </c:extLst>
        </c:ser>
        <c:ser>
          <c:idx val="1"/>
          <c:order val="1"/>
          <c:tx>
            <c:strRef>
              <c:f>Лист1!$D$11</c:f>
              <c:strCache>
                <c:ptCount val="1"/>
                <c:pt idx="0">
                  <c:v> 01.01.2018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Лист1!$B$13:$B$15</c:f>
              <c:strCache>
                <c:ptCount val="3"/>
                <c:pt idx="0">
                  <c:v>г.Нижнекамск</c:v>
                </c:pt>
                <c:pt idx="1">
                  <c:v>г.Н.Челны                           (АО "Татэнерго")</c:v>
                </c:pt>
                <c:pt idx="2">
                  <c:v>г.Казань  </c:v>
                </c:pt>
              </c:strCache>
            </c:strRef>
          </c:cat>
          <c:val>
            <c:numRef>
              <c:f>Лист1!$D$13:$D$15</c:f>
              <c:numCache>
                <c:formatCode>General</c:formatCode>
                <c:ptCount val="3"/>
                <c:pt idx="0">
                  <c:v>1514</c:v>
                </c:pt>
                <c:pt idx="1">
                  <c:v>1520.5</c:v>
                </c:pt>
                <c:pt idx="2">
                  <c:v>1603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64-48E0-AF9B-73969C2530FF}"/>
            </c:ext>
          </c:extLst>
        </c:ser>
        <c:ser>
          <c:idx val="2"/>
          <c:order val="2"/>
          <c:tx>
            <c:strRef>
              <c:f>Лист1!$E$11</c:f>
              <c:strCache>
                <c:ptCount val="1"/>
                <c:pt idx="0">
                  <c:v>01.07.2018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Лист1!$B$13:$B$15</c:f>
              <c:strCache>
                <c:ptCount val="3"/>
                <c:pt idx="0">
                  <c:v>г.Нижнекамск</c:v>
                </c:pt>
                <c:pt idx="1">
                  <c:v>г.Н.Челны                           (АО "Татэнерго")</c:v>
                </c:pt>
                <c:pt idx="2">
                  <c:v>г.Казань  </c:v>
                </c:pt>
              </c:strCache>
            </c:strRef>
          </c:cat>
          <c:val>
            <c:numRef>
              <c:f>Лист1!$E$13:$E$15</c:f>
              <c:numCache>
                <c:formatCode>General</c:formatCode>
                <c:ptCount val="3"/>
                <c:pt idx="0">
                  <c:v>1576.64</c:v>
                </c:pt>
                <c:pt idx="1">
                  <c:v>1583.16</c:v>
                </c:pt>
                <c:pt idx="2">
                  <c:v>1670.07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64-48E0-AF9B-73969C253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27552"/>
        <c:axId val="35929088"/>
      </c:barChart>
      <c:catAx>
        <c:axId val="359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929088"/>
        <c:crosses val="autoZero"/>
        <c:auto val="1"/>
        <c:lblAlgn val="ctr"/>
        <c:lblOffset val="100"/>
        <c:noMultiLvlLbl val="0"/>
      </c:catAx>
      <c:valAx>
        <c:axId val="3592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27552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11319672314277E-2"/>
          <c:y val="3.0864190030088941E-2"/>
          <c:w val="0.93821839805296969"/>
          <c:h val="0.75183052594767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01.07.2017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rgbClr val="E7E6E6">
                  <a:lumMod val="50000"/>
                </a:srgbClr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94-4724-9C1F-547AF49C01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Агрызский МО АО "РПО "Таткоммунэнерго"</c:v>
                </c:pt>
                <c:pt idx="1">
                  <c:v>Сармановское МО ОАО "Азнакаевское предприятие тепловых сетей"</c:v>
                </c:pt>
                <c:pt idx="2">
                  <c:v>Арское МО ООО "Тепло-Сервис"</c:v>
                </c:pt>
                <c:pt idx="3">
                  <c:v>Лениногорское МО ООО "Лениногорские тепловые сети"</c:v>
                </c:pt>
                <c:pt idx="4">
                  <c:v>Бавлинское МО "Газпромтеплоэнерго Казань"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1704.19</c:v>
                </c:pt>
                <c:pt idx="1">
                  <c:v>1845.46</c:v>
                </c:pt>
                <c:pt idx="2">
                  <c:v>1867.55</c:v>
                </c:pt>
                <c:pt idx="3">
                  <c:v>1971.66</c:v>
                </c:pt>
                <c:pt idx="4">
                  <c:v>2021.28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D7-45E7-AB0D-E6A59B90CB6F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01.01.2018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Агрызский МО АО "РПО "Таткоммунэнерго"</c:v>
                </c:pt>
                <c:pt idx="1">
                  <c:v>Сармановское МО ОАО "Азнакаевское предприятие тепловых сетей"</c:v>
                </c:pt>
                <c:pt idx="2">
                  <c:v>Арское МО ООО "Тепло-Сервис"</c:v>
                </c:pt>
                <c:pt idx="3">
                  <c:v>Лениногорское МО ООО "Лениногорские тепловые сети"</c:v>
                </c:pt>
                <c:pt idx="4">
                  <c:v>Бавлинское МО "Газпромтеплоэнерго Казань"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1659.88</c:v>
                </c:pt>
                <c:pt idx="1">
                  <c:v>1808.56</c:v>
                </c:pt>
                <c:pt idx="2">
                  <c:v>1819</c:v>
                </c:pt>
                <c:pt idx="3">
                  <c:v>1916.91</c:v>
                </c:pt>
                <c:pt idx="4">
                  <c:v>1982.4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D7-45E7-AB0D-E6A59B90CB6F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01.07.2018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E7E6E6">
                  <a:lumMod val="50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Агрызский МО АО "РПО "Таткоммунэнерго"</c:v>
                </c:pt>
                <c:pt idx="1">
                  <c:v>Сармановское МО ОАО "Азнакаевское предприятие тепловых сетей"</c:v>
                </c:pt>
                <c:pt idx="2">
                  <c:v>Арское МО ООО "Тепло-Сервис"</c:v>
                </c:pt>
                <c:pt idx="3">
                  <c:v>Лениногорское МО ООО "Лениногорские тепловые сети"</c:v>
                </c:pt>
                <c:pt idx="4">
                  <c:v>Бавлинское МО "Газпромтеплоэнерго Казань"</c:v>
                </c:pt>
              </c:strCache>
            </c:strRef>
          </c:cat>
          <c:val>
            <c:numRef>
              <c:f>Лист1!$E$3:$E$7</c:f>
              <c:numCache>
                <c:formatCode>General</c:formatCode>
                <c:ptCount val="5"/>
                <c:pt idx="0">
                  <c:v>1692.96</c:v>
                </c:pt>
                <c:pt idx="1">
                  <c:v>1832.61</c:v>
                </c:pt>
                <c:pt idx="2">
                  <c:v>1871.25</c:v>
                </c:pt>
                <c:pt idx="3">
                  <c:v>1942.15</c:v>
                </c:pt>
                <c:pt idx="4">
                  <c:v>2024.96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D7-45E7-AB0D-E6A59B90C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3840"/>
        <c:axId val="40969728"/>
      </c:barChart>
      <c:catAx>
        <c:axId val="624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969728"/>
        <c:crosses val="autoZero"/>
        <c:auto val="1"/>
        <c:lblAlgn val="ctr"/>
        <c:lblOffset val="100"/>
        <c:noMultiLvlLbl val="0"/>
      </c:catAx>
      <c:valAx>
        <c:axId val="40969728"/>
        <c:scaling>
          <c:orientation val="minMax"/>
          <c:min val="1500"/>
        </c:scaling>
        <c:delete val="1"/>
        <c:axPos val="l"/>
        <c:numFmt formatCode="General" sourceLinked="1"/>
        <c:majorTickMark val="none"/>
        <c:minorTickMark val="none"/>
        <c:tickLblPos val="nextTo"/>
        <c:crossAx val="624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E7E6E6">
          <a:lumMod val="5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866349431836"/>
          <c:y val="1.8497821529522233E-2"/>
          <c:w val="0.72647187141503633"/>
          <c:h val="0.925397460409321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Лист1!$C$31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solidFill>
                <a:srgbClr val="E7E6E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5742337043405433E-3"/>
                  <c:y val="1.782753176519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97-4556-B804-3C96627A2B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D6A3578-F7A1-42C7-888B-42A8F59C8455}" type="VALUE">
                      <a:rPr lang="en-US" sz="14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 b="0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F98-47B8-B13D-D6AD47961FE4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0"/>
                  <c:y val="6.4039807547772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Лист1!$B$32:$B$48</c:f>
              <c:strCache>
                <c:ptCount val="17"/>
                <c:pt idx="0">
                  <c:v>Республика Марий Эл</c:v>
                </c:pt>
                <c:pt idx="1">
                  <c:v>Удмуртская Республика</c:v>
                </c:pt>
                <c:pt idx="2">
                  <c:v>Саратовская область</c:v>
                </c:pt>
                <c:pt idx="3">
                  <c:v>Ульяновская область</c:v>
                </c:pt>
                <c:pt idx="4">
                  <c:v>Республика Мордовия</c:v>
                </c:pt>
                <c:pt idx="5">
                  <c:v>Чувашская Республика</c:v>
                </c:pt>
                <c:pt idx="6">
                  <c:v>Нижегородская область</c:v>
                </c:pt>
                <c:pt idx="7">
                  <c:v>Пензенская область</c:v>
                </c:pt>
                <c:pt idx="8">
                  <c:v>Пермский край </c:v>
                </c:pt>
                <c:pt idx="9">
                  <c:v>Оренбургская область</c:v>
                </c:pt>
                <c:pt idx="10">
                  <c:v>Самарская область  </c:v>
                </c:pt>
                <c:pt idx="11">
                  <c:v>Республика Татарстан</c:v>
                </c:pt>
                <c:pt idx="12">
                  <c:v>Свердловская область</c:v>
                </c:pt>
                <c:pt idx="13">
                  <c:v>г. Москва</c:v>
                </c:pt>
                <c:pt idx="14">
                  <c:v>Кировская область</c:v>
                </c:pt>
                <c:pt idx="15">
                  <c:v>Республика Башкортостан</c:v>
                </c:pt>
                <c:pt idx="16">
                  <c:v>г. Санкт-Петербург</c:v>
                </c:pt>
              </c:strCache>
            </c:strRef>
          </c:cat>
          <c:val>
            <c:numRef>
              <c:f>Лист1!$C$32:$C$48</c:f>
              <c:numCache>
                <c:formatCode>General</c:formatCode>
                <c:ptCount val="17"/>
                <c:pt idx="0" formatCode="0.0">
                  <c:v>3.5</c:v>
                </c:pt>
                <c:pt idx="1">
                  <c:v>3.5</c:v>
                </c:pt>
                <c:pt idx="2" formatCode="0.0">
                  <c:v>3.5</c:v>
                </c:pt>
                <c:pt idx="3" formatCode="0.0">
                  <c:v>3.9</c:v>
                </c:pt>
                <c:pt idx="4" formatCode="0.0">
                  <c:v>4.2</c:v>
                </c:pt>
                <c:pt idx="5">
                  <c:v>3.9</c:v>
                </c:pt>
                <c:pt idx="6" formatCode="0.0">
                  <c:v>4.4000000000000004</c:v>
                </c:pt>
                <c:pt idx="7" formatCode="0.0">
                  <c:v>4.5</c:v>
                </c:pt>
                <c:pt idx="8" formatCode="0.0">
                  <c:v>4</c:v>
                </c:pt>
                <c:pt idx="9" formatCode="0.0">
                  <c:v>4</c:v>
                </c:pt>
                <c:pt idx="10" formatCode="0.0">
                  <c:v>4.3</c:v>
                </c:pt>
                <c:pt idx="11">
                  <c:v>4.2</c:v>
                </c:pt>
                <c:pt idx="12" formatCode="0.0">
                  <c:v>5</c:v>
                </c:pt>
                <c:pt idx="13" formatCode="0.0">
                  <c:v>7</c:v>
                </c:pt>
                <c:pt idx="14" formatCode="0.0">
                  <c:v>4</c:v>
                </c:pt>
                <c:pt idx="15" formatCode="0.0">
                  <c:v>5.8</c:v>
                </c:pt>
                <c:pt idx="16" formatCode="0.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98-47B8-B13D-D6AD47961FE4}"/>
            </c:ext>
          </c:extLst>
        </c:ser>
        <c:ser>
          <c:idx val="1"/>
          <c:order val="1"/>
          <c:tx>
            <c:strRef>
              <c:f>Лист1!$D$31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E7E6E6">
                  <a:lumMod val="50000"/>
                </a:srgb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3524804971392557E-3"/>
                  <c:y val="-1.9656407914782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2670976633051E-3"/>
                  <c:y val="-9.6059711321656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660666809140317E-17"/>
                  <c:y val="-9.60597113216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660666809140317E-17"/>
                  <c:y val="-9.60597113216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450323247478643E-3"/>
                  <c:y val="-9.60597113216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450323247478643E-3"/>
                  <c:y val="-9.60597113216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633548831652914E-3"/>
                  <c:y val="-9.60597113216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633548831652914E-3"/>
                  <c:y val="-9.6059711321658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600995188694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1890064649495801E-2"/>
                  <c:y val="-9.6059711321658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0109937279769681E-5"/>
                  <c:y val="-1.603357202735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9816774415826457E-3"/>
                  <c:y val="-1.2807961509554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9816774415825004E-3"/>
                  <c:y val="-9.6059711321658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9267142014797995E-3"/>
                  <c:y val="-1.338909801312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7743484182157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9450609880558527E-3"/>
                  <c:y val="-1.2152801800159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F98-47B8-B13D-D6AD47961F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Лист1!$B$32:$B$48</c:f>
              <c:strCache>
                <c:ptCount val="17"/>
                <c:pt idx="0">
                  <c:v>Республика Марий Эл</c:v>
                </c:pt>
                <c:pt idx="1">
                  <c:v>Удмуртская Республика</c:v>
                </c:pt>
                <c:pt idx="2">
                  <c:v>Саратовская область</c:v>
                </c:pt>
                <c:pt idx="3">
                  <c:v>Ульяновская область</c:v>
                </c:pt>
                <c:pt idx="4">
                  <c:v>Республика Мордовия</c:v>
                </c:pt>
                <c:pt idx="5">
                  <c:v>Чувашская Республика</c:v>
                </c:pt>
                <c:pt idx="6">
                  <c:v>Нижегородская область</c:v>
                </c:pt>
                <c:pt idx="7">
                  <c:v>Пензенская область</c:v>
                </c:pt>
                <c:pt idx="8">
                  <c:v>Пермский край </c:v>
                </c:pt>
                <c:pt idx="9">
                  <c:v>Оренбургская область</c:v>
                </c:pt>
                <c:pt idx="10">
                  <c:v>Самарская область  </c:v>
                </c:pt>
                <c:pt idx="11">
                  <c:v>Республика Татарстан</c:v>
                </c:pt>
                <c:pt idx="12">
                  <c:v>Свердловская область</c:v>
                </c:pt>
                <c:pt idx="13">
                  <c:v>г. Москва</c:v>
                </c:pt>
                <c:pt idx="14">
                  <c:v>Кировская область</c:v>
                </c:pt>
                <c:pt idx="15">
                  <c:v>Республика Башкортостан</c:v>
                </c:pt>
                <c:pt idx="16">
                  <c:v>г. Санкт-Петербург</c:v>
                </c:pt>
              </c:strCache>
            </c:strRef>
          </c:cat>
          <c:val>
            <c:numRef>
              <c:f>Лист1!$D$32:$D$48</c:f>
              <c:numCache>
                <c:formatCode>0.0</c:formatCode>
                <c:ptCount val="17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3.6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  <c:pt idx="7">
                  <c:v>3.9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 formatCode="General">
                  <c:v>4.2</c:v>
                </c:pt>
                <c:pt idx="12">
                  <c:v>4.5</c:v>
                </c:pt>
                <c:pt idx="13">
                  <c:v>5.5</c:v>
                </c:pt>
                <c:pt idx="14">
                  <c:v>5.5</c:v>
                </c:pt>
                <c:pt idx="15">
                  <c:v>5.9</c:v>
                </c:pt>
                <c:pt idx="1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F98-47B8-B13D-D6AD47961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039360"/>
        <c:axId val="127040896"/>
      </c:barChart>
      <c:catAx>
        <c:axId val="12703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040896"/>
        <c:crosses val="autoZero"/>
        <c:auto val="1"/>
        <c:lblAlgn val="ctr"/>
        <c:lblOffset val="100"/>
        <c:noMultiLvlLbl val="0"/>
      </c:catAx>
      <c:valAx>
        <c:axId val="127040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0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E7E6E6">
          <a:lumMod val="50000"/>
        </a:srgbClr>
      </a:solidFill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37443496907305E-2"/>
          <c:y val="0.12274402636768569"/>
          <c:w val="0.8282516802015305"/>
          <c:h val="0.75451194726462856"/>
        </c:manualLayout>
      </c:layout>
      <c:pie3DChart>
        <c:varyColors val="1"/>
        <c:ser>
          <c:idx val="0"/>
          <c:order val="0"/>
          <c:spPr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EB-4961-B207-66E7089FE1B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3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EB-4961-B207-66E7089FE1BD}"/>
              </c:ext>
            </c:extLst>
          </c:dPt>
          <c:dPt>
            <c:idx val="2"/>
            <c:bubble3D val="0"/>
            <c:spPr>
              <a:solidFill>
                <a:srgbClr val="ACA2C7"/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EB-4961-B207-66E7089FE1BD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EB-4961-B207-66E7089FE1BD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tx1">
                    <a:lumMod val="65000"/>
                    <a:lumOff val="3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EB-4961-B207-66E7089FE1BD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C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AEB-4961-B207-66E7089FE1BD}"/>
              </c:ext>
            </c:extLst>
          </c:dPt>
          <c:dLbls>
            <c:dLbl>
              <c:idx val="0"/>
              <c:layout>
                <c:manualLayout>
                  <c:x val="4.0057493823531853E-2"/>
                  <c:y val="-5.2029090649575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8D66B4A-D3C8-4074-A9DB-96BAE9DF20FB}" type="CATEGORYNAME">
                      <a: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ED376F1D-6DD3-4521-8055-7EA2F33D5EF7}" type="PERCENTAGE">
                      <a:rPr lang="ru-RU" sz="14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EB-4961-B207-66E7089FE1BD}"/>
                </c:ext>
                <c:ext xmlns:c15="http://schemas.microsoft.com/office/drawing/2012/chart" uri="{CE6537A1-D6FC-4f65-9D91-7224C49458BB}">
                  <c15:layout>
                    <c:manualLayout>
                      <c:w val="0.24314102046881367"/>
                      <c:h val="0.3192281202229019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7229712483367283E-5"/>
                  <c:y val="5.87507248424696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49FCB0-AF23-4BC5-84FC-671349C04FC3}" type="CATEGORYNAME">
                      <a:rPr lang="ru-RU" sz="14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21FAABC0-9882-4B01-A201-A890C56CB851}" type="PERCENTAGE">
                      <a:rPr lang="ru-RU" sz="14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EB-4961-B207-66E7089FE1BD}"/>
                </c:ext>
                <c:ext xmlns:c15="http://schemas.microsoft.com/office/drawing/2012/chart" uri="{CE6537A1-D6FC-4f65-9D91-7224C49458BB}">
                  <c15:layout>
                    <c:manualLayout>
                      <c:w val="0.15064750619575021"/>
                      <c:h val="0.165860749347899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5612249004064095E-2"/>
                  <c:y val="0.214898235275040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3884818-E630-4ABE-901D-C8BF561612FD}" type="CATEGORYNAME">
                      <a: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7CC2B78A-E592-4A2E-960F-C2009547684A}" type="PERCENTAGE">
                      <a:rPr lang="ru-RU" sz="14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EB-4961-B207-66E7089FE1BD}"/>
                </c:ext>
                <c:ext xmlns:c15="http://schemas.microsoft.com/office/drawing/2012/chart" uri="{CE6537A1-D6FC-4f65-9D91-7224C49458BB}">
                  <c15:layout>
                    <c:manualLayout>
                      <c:w val="0.31864248174019111"/>
                      <c:h val="0.238041196992230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4383091335176132E-3"/>
                  <c:y val="-1.33073865734875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D64881E-A209-466F-9148-0A01F9A42132}" type="CATEGORYNAME">
                      <a:rPr lang="ru-RU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244D8280-0A0C-4A8A-B35E-B8AF2A1FEB17}" type="PERCENTAGE">
                      <a:rPr lang="ru-RU" sz="14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AEB-4961-B207-66E7089FE1BD}"/>
                </c:ext>
                <c:ext xmlns:c15="http://schemas.microsoft.com/office/drawing/2012/chart" uri="{CE6537A1-D6FC-4f65-9D91-7224C49458BB}">
                  <c15:layout>
                    <c:manualLayout>
                      <c:w val="0.3322255545009038"/>
                      <c:h val="0.264792370309626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2989032964591241E-2"/>
                  <c:y val="0.1881272451209125"/>
                </c:manualLayout>
              </c:layout>
              <c:tx>
                <c:rich>
                  <a:bodyPr/>
                  <a:lstStyle/>
                  <a:p>
                    <a:fld id="{83CC2856-8846-46E5-BCB7-EEC23076E9EE}" type="CATEGORYNAME">
                      <a:rPr lang="ru-RU" sz="14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sz="14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fld id="{F24452D0-3F36-4CE3-BDBE-7BD6CBC047F1}" type="PERCENTAGE">
                      <a:rPr lang="ru-RU" sz="14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/>
                      <a:t>[ПРОЦЕНТ]</a:t>
                    </a:fld>
                    <a:endParaRPr lang="ru-RU" sz="1400" baseline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AEB-4961-B207-66E7089FE1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1978482535542759"/>
                  <c:y val="-2.34771006096191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3850B88-ABFD-42EF-A13E-7362DB806B1A}" type="CATEGORYNAME">
                      <a:rPr lang="ru-RU" sz="140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E2BC020E-2553-4ED6-9297-8552F217FD50}" type="PERCENTAGE">
                      <a:rPr lang="ru-RU" sz="14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400" b="1" i="0" u="none" strike="noStrike" kern="1200" spc="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1400" baseline="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AEB-4961-B207-66E7089FE1BD}"/>
                </c:ext>
                <c:ext xmlns:c15="http://schemas.microsoft.com/office/drawing/2012/chart" uri="{CE6537A1-D6FC-4f65-9D91-7224C49458BB}">
                  <c15:layout>
                    <c:manualLayout>
                      <c:w val="0.46571069456312564"/>
                      <c:h val="0.1823258787718737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Лист1!$B$3:$B$8</c:f>
              <c:strCache>
                <c:ptCount val="6"/>
                <c:pt idx="0">
                  <c:v>Расходы на покупки продуктов для домашнего питания</c:v>
                </c:pt>
                <c:pt idx="1">
                  <c:v>Питание вне дома</c:v>
                </c:pt>
                <c:pt idx="2">
                  <c:v>Расходы на покупки алкогольных напитков</c:v>
                </c:pt>
                <c:pt idx="3">
                  <c:v>Расходы на покупки непродовольствнных  товаров</c:v>
                </c:pt>
                <c:pt idx="4">
                  <c:v>Расходы на оплату услуг</c:v>
                </c:pt>
                <c:pt idx="5">
                  <c:v>Жилищно-коммунальные услуги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27.8</c:v>
                </c:pt>
                <c:pt idx="1">
                  <c:v>2.9</c:v>
                </c:pt>
                <c:pt idx="2">
                  <c:v>1.8</c:v>
                </c:pt>
                <c:pt idx="3">
                  <c:v>42.9</c:v>
                </c:pt>
                <c:pt idx="4">
                  <c:v>16.100000000000001</c:v>
                </c:pt>
                <c:pt idx="5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AEB-4961-B207-66E7089FE1B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6A6A6">
                <a:lumMod val="75000"/>
              </a:srgbClr>
            </a:solidFill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Лист1!$B$20:$B$25</c:f>
              <c:strCache>
                <c:ptCount val="6"/>
                <c:pt idx="0">
                  <c:v>Татарстан</c:v>
                </c:pt>
                <c:pt idx="1">
                  <c:v>Россия</c:v>
                </c:pt>
                <c:pt idx="2">
                  <c:v>(Норвегия, Швеция, Финляндия)</c:v>
                </c:pt>
                <c:pt idx="3">
                  <c:v>США</c:v>
                </c:pt>
                <c:pt idx="4">
                  <c:v>Франция</c:v>
                </c:pt>
                <c:pt idx="5">
                  <c:v>Великобритания</c:v>
                </c:pt>
              </c:strCache>
            </c:strRef>
          </c:cat>
          <c:val>
            <c:numRef>
              <c:f>Лист1!$C$20:$C$25</c:f>
              <c:numCache>
                <c:formatCode>0.00%</c:formatCode>
                <c:ptCount val="6"/>
                <c:pt idx="0">
                  <c:v>8.5000000000000006E-2</c:v>
                </c:pt>
                <c:pt idx="1">
                  <c:v>0.107</c:v>
                </c:pt>
                <c:pt idx="2">
                  <c:v>0.108</c:v>
                </c:pt>
                <c:pt idx="3">
                  <c:v>0.129</c:v>
                </c:pt>
                <c:pt idx="4">
                  <c:v>0.13500000000000001</c:v>
                </c:pt>
                <c:pt idx="5" formatCode="0%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5F-4038-9A6B-5D51E5C0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060992"/>
        <c:axId val="41066880"/>
      </c:barChart>
      <c:catAx>
        <c:axId val="4106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066880"/>
        <c:crosses val="autoZero"/>
        <c:auto val="1"/>
        <c:lblAlgn val="ctr"/>
        <c:lblOffset val="100"/>
        <c:noMultiLvlLbl val="0"/>
      </c:catAx>
      <c:valAx>
        <c:axId val="4106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0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>
          <a:lumMod val="65000"/>
          <a:lumOff val="35000"/>
        </a:sysClr>
      </a:solidFill>
    </a:ln>
    <a:effectLst/>
  </c:spPr>
  <c:txPr>
    <a:bodyPr/>
    <a:lstStyle/>
    <a:p>
      <a:pPr>
        <a:defRPr sz="5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инвестиционных программ регулируемых организаций по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Республике Татарстан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шт.)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9.7761591304669854E-2"/>
          <c:y val="4.951907053062479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'[Диаграмма в Microsoft PowerPoint]1'!$B$7</c:f>
              <c:strCache>
                <c:ptCount val="1"/>
                <c:pt idx="0">
                  <c:v>Всего инвестиционных программ по РТ (шт.)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PowerPoint]1'!$C$6:$H$6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(план)</c:v>
                </c:pt>
              </c:strCache>
            </c:strRef>
          </c:cat>
          <c:val>
            <c:numRef>
              <c:f>'[Диаграмма в Microsoft PowerPoint]1'!$C$7:$H$7</c:f>
              <c:numCache>
                <c:formatCode>General</c:formatCode>
                <c:ptCount val="6"/>
                <c:pt idx="0">
                  <c:v>36</c:v>
                </c:pt>
                <c:pt idx="1">
                  <c:v>28</c:v>
                </c:pt>
                <c:pt idx="2">
                  <c:v>25</c:v>
                </c:pt>
                <c:pt idx="3">
                  <c:v>23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6DC-4654-B87D-312B373FF7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746944"/>
        <c:axId val="35778560"/>
      </c:lineChart>
      <c:catAx>
        <c:axId val="3574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5778560"/>
        <c:crosses val="autoZero"/>
        <c:auto val="1"/>
        <c:lblAlgn val="ctr"/>
        <c:lblOffset val="100"/>
        <c:noMultiLvlLbl val="0"/>
      </c:catAx>
      <c:valAx>
        <c:axId val="35778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7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6386818203455778E-2"/>
          <c:y val="0.17452567074984457"/>
          <c:w val="0.86027040406453503"/>
          <c:h val="0.561880207670975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'[Диаграмма в Microsoft PowerPoint]1'!$B$10</c:f>
              <c:strCache>
                <c:ptCount val="1"/>
                <c:pt idx="0">
                  <c:v>Тарифные источники  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PowerPoint]1'!$C$9:$H$9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(план)</c:v>
                </c:pt>
              </c:strCache>
            </c:strRef>
          </c:cat>
          <c:val>
            <c:numRef>
              <c:f>'[Диаграмма в Microsoft PowerPoint]1'!$C$10:$H$10</c:f>
              <c:numCache>
                <c:formatCode>#,##0.00</c:formatCode>
                <c:ptCount val="6"/>
                <c:pt idx="0">
                  <c:v>6</c:v>
                </c:pt>
                <c:pt idx="1">
                  <c:v>6.1</c:v>
                </c:pt>
                <c:pt idx="2">
                  <c:v>7.4</c:v>
                </c:pt>
                <c:pt idx="3">
                  <c:v>8.1999999999999993</c:v>
                </c:pt>
                <c:pt idx="4">
                  <c:v>8.8000000000000007</c:v>
                </c:pt>
                <c:pt idx="5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C-46CB-9154-8582C2D1AEBA}"/>
            </c:ext>
          </c:extLst>
        </c:ser>
        <c:ser>
          <c:idx val="1"/>
          <c:order val="1"/>
          <c:tx>
            <c:strRef>
              <c:f>'[Диаграмма в Microsoft PowerPoint]1'!$B$11</c:f>
              <c:strCache>
                <c:ptCount val="1"/>
                <c:pt idx="0">
                  <c:v>Нетарифные источники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PowerPoint]1'!$C$9:$H$9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(план)</c:v>
                </c:pt>
              </c:strCache>
            </c:strRef>
          </c:cat>
          <c:val>
            <c:numRef>
              <c:f>'[Диаграмма в Microsoft PowerPoint]1'!$C$11:$H$11</c:f>
              <c:numCache>
                <c:formatCode>#,##0.00</c:formatCode>
                <c:ptCount val="6"/>
                <c:pt idx="0">
                  <c:v>5.4</c:v>
                </c:pt>
                <c:pt idx="1">
                  <c:v>5</c:v>
                </c:pt>
                <c:pt idx="2">
                  <c:v>3.0999999999999996</c:v>
                </c:pt>
                <c:pt idx="3">
                  <c:v>1.7600000000000016</c:v>
                </c:pt>
                <c:pt idx="4">
                  <c:v>2.7999999999999989</c:v>
                </c:pt>
                <c:pt idx="5">
                  <c:v>1.6000000000000014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3C-46CB-9154-8582C2D1AE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5626368"/>
        <c:axId val="35628160"/>
        <c:axId val="0"/>
      </c:bar3DChart>
      <c:catAx>
        <c:axId val="356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5628160"/>
        <c:crosses val="autoZero"/>
        <c:auto val="1"/>
        <c:lblAlgn val="ctr"/>
        <c:lblOffset val="100"/>
        <c:noMultiLvlLbl val="0"/>
      </c:catAx>
      <c:valAx>
        <c:axId val="356281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56263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12700">
      <a:solidFill>
        <a:sysClr val="windowText" lastClr="000000">
          <a:lumMod val="65000"/>
          <a:lumOff val="35000"/>
        </a:sysClr>
      </a:solidFill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6D017-5985-409E-BD09-E8920903A1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605ECA-A79B-4140-93C0-80FB289A4635}">
      <dgm:prSet phldrT="[Текст]" phldr="1"/>
      <dgm:spPr>
        <a:solidFill>
          <a:schemeClr val="accent6">
            <a:lumMod val="5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67BF701-A87F-404B-9E63-78A30CC42EC3}" type="parTrans" cxnId="{DB33E90C-724C-4EEC-8B4B-38D76BB986DD}">
      <dgm:prSet/>
      <dgm:spPr/>
      <dgm:t>
        <a:bodyPr/>
        <a:lstStyle/>
        <a:p>
          <a:endParaRPr lang="ru-RU"/>
        </a:p>
      </dgm:t>
    </dgm:pt>
    <dgm:pt modelId="{37A8AD43-1E36-4815-A76E-EB8EECB25E05}" type="sibTrans" cxnId="{DB33E90C-724C-4EEC-8B4B-38D76BB986DD}">
      <dgm:prSet/>
      <dgm:spPr/>
      <dgm:t>
        <a:bodyPr/>
        <a:lstStyle/>
        <a:p>
          <a:endParaRPr lang="ru-RU"/>
        </a:p>
      </dgm:t>
    </dgm:pt>
    <dgm:pt modelId="{F3828695-EAD7-489C-B21E-3919C855C5D5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В сфере регулирования электрической энергии: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AD98A-EEA0-45FD-AE4F-ADA0D22F89C8}" type="parTrans" cxnId="{670CD265-D708-49AF-9BC8-43F666EA437A}">
      <dgm:prSet/>
      <dgm:spPr/>
      <dgm:t>
        <a:bodyPr/>
        <a:lstStyle/>
        <a:p>
          <a:endParaRPr lang="ru-RU"/>
        </a:p>
      </dgm:t>
    </dgm:pt>
    <dgm:pt modelId="{FA742D50-33D1-4EE6-A3AE-2E1E8A29854A}" type="sibTrans" cxnId="{670CD265-D708-49AF-9BC8-43F666EA437A}">
      <dgm:prSet/>
      <dgm:spPr/>
      <dgm:t>
        <a:bodyPr/>
        <a:lstStyle/>
        <a:p>
          <a:endParaRPr lang="ru-RU"/>
        </a:p>
      </dgm:t>
    </dgm:pt>
    <dgm:pt modelId="{107280B9-4FD5-4D5C-8EB5-3FD8C0FA1345}">
      <dgm:prSet phldrT="[Текст]" phldr="1"/>
      <dgm:spPr>
        <a:solidFill>
          <a:schemeClr val="accent6">
            <a:lumMod val="5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28C8C93A-AEAC-46FF-BDA2-BE6B2DFDDDA6}" type="parTrans" cxnId="{C395B5AA-F53F-4627-BBBD-4D84D372FB45}">
      <dgm:prSet/>
      <dgm:spPr/>
      <dgm:t>
        <a:bodyPr/>
        <a:lstStyle/>
        <a:p>
          <a:endParaRPr lang="ru-RU"/>
        </a:p>
      </dgm:t>
    </dgm:pt>
    <dgm:pt modelId="{656D5544-9525-4C3D-B230-19D67C2FB053}" type="sibTrans" cxnId="{C395B5AA-F53F-4627-BBBD-4D84D372FB45}">
      <dgm:prSet/>
      <dgm:spPr/>
      <dgm:t>
        <a:bodyPr/>
        <a:lstStyle/>
        <a:p>
          <a:endParaRPr lang="ru-RU"/>
        </a:p>
      </dgm:t>
    </dgm:pt>
    <dgm:pt modelId="{4782A219-7795-4DC0-A670-871CC2BAA7CF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В сфере регулирования тепловой энергии:</a:t>
          </a:r>
          <a:endParaRPr lang="ru-RU" sz="1600" dirty="0"/>
        </a:p>
      </dgm:t>
    </dgm:pt>
    <dgm:pt modelId="{BD45872F-DD09-4E37-989C-82BA3C22C605}" type="parTrans" cxnId="{114608CE-942D-4427-A7DD-B951C9C77B19}">
      <dgm:prSet/>
      <dgm:spPr/>
      <dgm:t>
        <a:bodyPr/>
        <a:lstStyle/>
        <a:p>
          <a:endParaRPr lang="ru-RU"/>
        </a:p>
      </dgm:t>
    </dgm:pt>
    <dgm:pt modelId="{2BE68B1E-960C-4B4B-B86F-E816D9D5DA75}" type="sibTrans" cxnId="{114608CE-942D-4427-A7DD-B951C9C77B19}">
      <dgm:prSet/>
      <dgm:spPr/>
      <dgm:t>
        <a:bodyPr/>
        <a:lstStyle/>
        <a:p>
          <a:endParaRPr lang="ru-RU"/>
        </a:p>
      </dgm:t>
    </dgm:pt>
    <dgm:pt modelId="{BEA57F92-F04D-44E8-8A68-9EFA2DAE303B}">
      <dgm:prSet phldrT="[Текст]" phldr="1"/>
      <dgm:spPr>
        <a:solidFill>
          <a:schemeClr val="accent6">
            <a:lumMod val="5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7FE51C2-CA3E-40D8-A768-910611A3ABE4}" type="parTrans" cxnId="{B844F3BE-3B7D-4B26-9E61-38AAC94AEBBE}">
      <dgm:prSet/>
      <dgm:spPr/>
      <dgm:t>
        <a:bodyPr/>
        <a:lstStyle/>
        <a:p>
          <a:endParaRPr lang="ru-RU"/>
        </a:p>
      </dgm:t>
    </dgm:pt>
    <dgm:pt modelId="{35F73784-E4C0-4A7D-8DA9-2EC4C765E054}" type="sibTrans" cxnId="{B844F3BE-3B7D-4B26-9E61-38AAC94AEBBE}">
      <dgm:prSet/>
      <dgm:spPr/>
      <dgm:t>
        <a:bodyPr/>
        <a:lstStyle/>
        <a:p>
          <a:endParaRPr lang="ru-RU"/>
        </a:p>
      </dgm:t>
    </dgm:pt>
    <dgm:pt modelId="{14712400-3ED1-4F69-A750-E6A88CC1F4B5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В сфере регулирования водоснабжения, водоотведения и обращения ТКО:</a:t>
          </a:r>
          <a:endParaRPr lang="ru-RU" sz="1600" dirty="0"/>
        </a:p>
      </dgm:t>
    </dgm:pt>
    <dgm:pt modelId="{033FFAE3-164B-42BF-A327-0A976C4FC701}" type="parTrans" cxnId="{10BD7A10-C1FE-425E-B36D-2B6D9375F086}">
      <dgm:prSet/>
      <dgm:spPr/>
      <dgm:t>
        <a:bodyPr/>
        <a:lstStyle/>
        <a:p>
          <a:endParaRPr lang="ru-RU"/>
        </a:p>
      </dgm:t>
    </dgm:pt>
    <dgm:pt modelId="{6778D4C6-08D2-4608-87D7-CB10C60B719D}" type="sibTrans" cxnId="{10BD7A10-C1FE-425E-B36D-2B6D9375F086}">
      <dgm:prSet/>
      <dgm:spPr/>
      <dgm:t>
        <a:bodyPr/>
        <a:lstStyle/>
        <a:p>
          <a:endParaRPr lang="ru-RU"/>
        </a:p>
      </dgm:t>
    </dgm:pt>
    <dgm:pt modelId="{C62D0346-0D7B-4BF3-BF55-FBD8BD6B97A5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«Эталонный метод» регулирования сбытовой надбавки «гарантирующего поставщика»;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08162-710D-4C4F-8C5A-7400CCD1C82B}" type="parTrans" cxnId="{DED60301-08FD-4C9C-AC79-51D1CABBB9FC}">
      <dgm:prSet/>
      <dgm:spPr/>
      <dgm:t>
        <a:bodyPr/>
        <a:lstStyle/>
        <a:p>
          <a:endParaRPr lang="ru-RU"/>
        </a:p>
      </dgm:t>
    </dgm:pt>
    <dgm:pt modelId="{91B10ABB-CCCE-479F-9D9D-FF26C3647426}" type="sibTrans" cxnId="{DED60301-08FD-4C9C-AC79-51D1CABBB9FC}">
      <dgm:prSet/>
      <dgm:spPr/>
      <dgm:t>
        <a:bodyPr/>
        <a:lstStyle/>
        <a:p>
          <a:endParaRPr lang="ru-RU"/>
        </a:p>
      </dgm:t>
    </dgm:pt>
    <dgm:pt modelId="{635D3A5C-8E19-4251-A1D9-1E97A1D4830A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Учёт «выпадающих доходов»;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526C99-AC24-4ADD-8FAE-6DC712A85F14}" type="parTrans" cxnId="{543697F8-6B25-4769-8354-177A5BAF5042}">
      <dgm:prSet/>
      <dgm:spPr/>
      <dgm:t>
        <a:bodyPr/>
        <a:lstStyle/>
        <a:p>
          <a:endParaRPr lang="ru-RU"/>
        </a:p>
      </dgm:t>
    </dgm:pt>
    <dgm:pt modelId="{B36F73E1-F7CA-480F-8E9A-EEAF0D604FE4}" type="sibTrans" cxnId="{543697F8-6B25-4769-8354-177A5BAF5042}">
      <dgm:prSet/>
      <dgm:spPr/>
      <dgm:t>
        <a:bodyPr/>
        <a:lstStyle/>
        <a:p>
          <a:endParaRPr lang="ru-RU"/>
        </a:p>
      </dgm:t>
    </dgm:pt>
    <dgm:pt modelId="{EFC11DA8-FFF3-4E3C-BCE8-3C98B7913713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Учёт «перетоков» электрической энергии из сетей сетевых организаций;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282D7-FAE4-479E-ACCE-E13141FFBC1B}" type="parTrans" cxnId="{C7E10B6B-33DA-4A8B-BB7A-BE6B4D656AA2}">
      <dgm:prSet/>
      <dgm:spPr/>
      <dgm:t>
        <a:bodyPr/>
        <a:lstStyle/>
        <a:p>
          <a:endParaRPr lang="ru-RU"/>
        </a:p>
      </dgm:t>
    </dgm:pt>
    <dgm:pt modelId="{3D768E90-88E4-4CAB-866B-57BCEF16D47B}" type="sibTrans" cxnId="{C7E10B6B-33DA-4A8B-BB7A-BE6B4D656AA2}">
      <dgm:prSet/>
      <dgm:spPr/>
      <dgm:t>
        <a:bodyPr/>
        <a:lstStyle/>
        <a:p>
          <a:endParaRPr lang="ru-RU"/>
        </a:p>
      </dgm:t>
    </dgm:pt>
    <dgm:pt modelId="{99A97526-81E5-4B92-8163-D4F1F0BB55D5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Передача сетевого имущества в смежные сетевые организации.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548EC-B765-4E61-BBB7-93646FE0006F}" type="parTrans" cxnId="{0F66C0B2-2AA8-407F-B941-54C840EB27E4}">
      <dgm:prSet/>
      <dgm:spPr/>
      <dgm:t>
        <a:bodyPr/>
        <a:lstStyle/>
        <a:p>
          <a:endParaRPr lang="ru-RU"/>
        </a:p>
      </dgm:t>
    </dgm:pt>
    <dgm:pt modelId="{52140E96-4318-40A8-AD3B-5FC33A6BCB1D}" type="sibTrans" cxnId="{0F66C0B2-2AA8-407F-B941-54C840EB27E4}">
      <dgm:prSet/>
      <dgm:spPr/>
      <dgm:t>
        <a:bodyPr/>
        <a:lstStyle/>
        <a:p>
          <a:endParaRPr lang="ru-RU"/>
        </a:p>
      </dgm:t>
    </dgm:pt>
    <dgm:pt modelId="{A40F296C-4F3F-4BD2-B0A5-7F92216F96A3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Применение метода «Альтернативной котельной».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65F72-BCC9-42E2-BD0F-D986A9D773A4}" type="parTrans" cxnId="{771B0C0E-FE20-464F-B356-D9C70C9F15DD}">
      <dgm:prSet/>
      <dgm:spPr/>
      <dgm:t>
        <a:bodyPr/>
        <a:lstStyle/>
        <a:p>
          <a:endParaRPr lang="ru-RU"/>
        </a:p>
      </dgm:t>
    </dgm:pt>
    <dgm:pt modelId="{A285495B-572B-4F91-9233-F1D7BF616D09}" type="sibTrans" cxnId="{771B0C0E-FE20-464F-B356-D9C70C9F15DD}">
      <dgm:prSet/>
      <dgm:spPr/>
      <dgm:t>
        <a:bodyPr/>
        <a:lstStyle/>
        <a:p>
          <a:endParaRPr lang="ru-RU"/>
        </a:p>
      </dgm:t>
    </dgm:pt>
    <dgm:pt modelId="{C97AE068-1B4E-4FC5-BEFA-DB35846C5F81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Применение «Эталонного метода»;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0BB71-B185-4140-8D8E-F7D0705AC2D8}" type="parTrans" cxnId="{170A76D7-4E76-44F0-8AAC-F88490EF1B44}">
      <dgm:prSet/>
      <dgm:spPr/>
      <dgm:t>
        <a:bodyPr/>
        <a:lstStyle/>
        <a:p>
          <a:endParaRPr lang="ru-RU"/>
        </a:p>
      </dgm:t>
    </dgm:pt>
    <dgm:pt modelId="{66B92F1D-2962-456E-A573-5C7587D7EC25}" type="sibTrans" cxnId="{170A76D7-4E76-44F0-8AAC-F88490EF1B44}">
      <dgm:prSet/>
      <dgm:spPr/>
      <dgm:t>
        <a:bodyPr/>
        <a:lstStyle/>
        <a:p>
          <a:endParaRPr lang="ru-RU"/>
        </a:p>
      </dgm:t>
    </dgm:pt>
    <dgm:pt modelId="{24B49B37-18FB-4AC1-BC93-FBCC65B02053}">
      <dgm:prSet phldrT="[Текст]" custT="1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Учёт платы за НВОС.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AF6C5-59AE-44DF-964A-38BB30F251F5}" type="parTrans" cxnId="{D52B0744-D741-4291-88BC-31BD582DE14F}">
      <dgm:prSet/>
      <dgm:spPr/>
      <dgm:t>
        <a:bodyPr/>
        <a:lstStyle/>
        <a:p>
          <a:endParaRPr lang="ru-RU"/>
        </a:p>
      </dgm:t>
    </dgm:pt>
    <dgm:pt modelId="{823B8476-55F0-4D26-A0EA-764CFD16EBA6}" type="sibTrans" cxnId="{D52B0744-D741-4291-88BC-31BD582DE14F}">
      <dgm:prSet/>
      <dgm:spPr/>
      <dgm:t>
        <a:bodyPr/>
        <a:lstStyle/>
        <a:p>
          <a:endParaRPr lang="ru-RU"/>
        </a:p>
      </dgm:t>
    </dgm:pt>
    <dgm:pt modelId="{6C2C66B0-798C-40D3-8F69-B57E7A2EEEEB}" type="pres">
      <dgm:prSet presAssocID="{0556D017-5985-409E-BD09-E8920903A1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5BD8A-9B86-4E46-9FDA-62624C70A07A}" type="pres">
      <dgm:prSet presAssocID="{86605ECA-A79B-4140-93C0-80FB289A4635}" presName="composite" presStyleCnt="0"/>
      <dgm:spPr/>
    </dgm:pt>
    <dgm:pt modelId="{85DD390D-B850-41FF-9AA1-AB8240C239E5}" type="pres">
      <dgm:prSet presAssocID="{86605ECA-A79B-4140-93C0-80FB289A46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7014E-0769-4B08-AAAB-56626C6EFA00}" type="pres">
      <dgm:prSet presAssocID="{86605ECA-A79B-4140-93C0-80FB289A4635}" presName="descendantText" presStyleLbl="alignAcc1" presStyleIdx="0" presStyleCnt="3" custScaleX="86188" custScaleY="166699" custLinFactNeighborX="-382" custLinFactNeighborY="18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9434E-A75D-4339-BDB4-4354B2C28B34}" type="pres">
      <dgm:prSet presAssocID="{37A8AD43-1E36-4815-A76E-EB8EECB25E05}" presName="sp" presStyleCnt="0"/>
      <dgm:spPr/>
    </dgm:pt>
    <dgm:pt modelId="{90FCE6DC-E0F7-4859-993E-601CACFAFB80}" type="pres">
      <dgm:prSet presAssocID="{107280B9-4FD5-4D5C-8EB5-3FD8C0FA1345}" presName="composite" presStyleCnt="0"/>
      <dgm:spPr/>
    </dgm:pt>
    <dgm:pt modelId="{EF803415-7125-44FB-8360-CB536DDE773A}" type="pres">
      <dgm:prSet presAssocID="{107280B9-4FD5-4D5C-8EB5-3FD8C0FA13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4919-9F77-4256-A65A-624100C4EC2A}" type="pres">
      <dgm:prSet presAssocID="{107280B9-4FD5-4D5C-8EB5-3FD8C0FA1345}" presName="descendantText" presStyleLbl="alignAcc1" presStyleIdx="1" presStyleCnt="3" custScaleX="84443" custScaleY="64515" custLinFactNeighborX="-997" custLinFactNeighborY="3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B0523-9BE4-4CC3-9F20-8CBF3C47F3DC}" type="pres">
      <dgm:prSet presAssocID="{656D5544-9525-4C3D-B230-19D67C2FB053}" presName="sp" presStyleCnt="0"/>
      <dgm:spPr/>
    </dgm:pt>
    <dgm:pt modelId="{E97B884A-E79A-4603-A7EF-C0A0BE4AE5DD}" type="pres">
      <dgm:prSet presAssocID="{BEA57F92-F04D-44E8-8A68-9EFA2DAE303B}" presName="composite" presStyleCnt="0"/>
      <dgm:spPr/>
    </dgm:pt>
    <dgm:pt modelId="{17E5E4E2-D0CD-4523-BE31-8B17126FBE1E}" type="pres">
      <dgm:prSet presAssocID="{BEA57F92-F04D-44E8-8A68-9EFA2DAE30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FC3B7-AA6C-4DD3-9F29-A732F04A03BC}" type="pres">
      <dgm:prSet presAssocID="{BEA57F92-F04D-44E8-8A68-9EFA2DAE303B}" presName="descendantText" presStyleLbl="alignAcc1" presStyleIdx="2" presStyleCnt="3" custScaleX="86547" custLinFactNeighborX="247" custLinFactNeighborY="17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727020-4D27-4F91-9141-CADE2969EBAF}" type="presOf" srcId="{635D3A5C-8E19-4251-A1D9-1E97A1D4830A}" destId="{C097014E-0769-4B08-AAAB-56626C6EFA00}" srcOrd="0" destOrd="2" presId="urn:microsoft.com/office/officeart/2005/8/layout/chevron2"/>
    <dgm:cxn modelId="{C395B5AA-F53F-4627-BBBD-4D84D372FB45}" srcId="{0556D017-5985-409E-BD09-E8920903A199}" destId="{107280B9-4FD5-4D5C-8EB5-3FD8C0FA1345}" srcOrd="1" destOrd="0" parTransId="{28C8C93A-AEAC-46FF-BDA2-BE6B2DFDDDA6}" sibTransId="{656D5544-9525-4C3D-B230-19D67C2FB053}"/>
    <dgm:cxn modelId="{543697F8-6B25-4769-8354-177A5BAF5042}" srcId="{86605ECA-A79B-4140-93C0-80FB289A4635}" destId="{635D3A5C-8E19-4251-A1D9-1E97A1D4830A}" srcOrd="2" destOrd="0" parTransId="{E8526C99-AC24-4ADD-8FAE-6DC712A85F14}" sibTransId="{B36F73E1-F7CA-480F-8E9A-EEAF0D604FE4}"/>
    <dgm:cxn modelId="{771B0C0E-FE20-464F-B356-D9C70C9F15DD}" srcId="{107280B9-4FD5-4D5C-8EB5-3FD8C0FA1345}" destId="{A40F296C-4F3F-4BD2-B0A5-7F92216F96A3}" srcOrd="1" destOrd="0" parTransId="{0DF65F72-BCC9-42E2-BD0F-D986A9D773A4}" sibTransId="{A285495B-572B-4F91-9233-F1D7BF616D09}"/>
    <dgm:cxn modelId="{51461242-C0CE-49A4-9640-142BD4117698}" type="presOf" srcId="{C97AE068-1B4E-4FC5-BEFA-DB35846C5F81}" destId="{AF8FC3B7-AA6C-4DD3-9F29-A732F04A03BC}" srcOrd="0" destOrd="1" presId="urn:microsoft.com/office/officeart/2005/8/layout/chevron2"/>
    <dgm:cxn modelId="{170A76D7-4E76-44F0-8AAC-F88490EF1B44}" srcId="{BEA57F92-F04D-44E8-8A68-9EFA2DAE303B}" destId="{C97AE068-1B4E-4FC5-BEFA-DB35846C5F81}" srcOrd="1" destOrd="0" parTransId="{BC50BB71-B185-4140-8D8E-F7D0705AC2D8}" sibTransId="{66B92F1D-2962-456E-A573-5C7587D7EC25}"/>
    <dgm:cxn modelId="{B844F3BE-3B7D-4B26-9E61-38AAC94AEBBE}" srcId="{0556D017-5985-409E-BD09-E8920903A199}" destId="{BEA57F92-F04D-44E8-8A68-9EFA2DAE303B}" srcOrd="2" destOrd="0" parTransId="{67FE51C2-CA3E-40D8-A768-910611A3ABE4}" sibTransId="{35F73784-E4C0-4A7D-8DA9-2EC4C765E054}"/>
    <dgm:cxn modelId="{10BD7A10-C1FE-425E-B36D-2B6D9375F086}" srcId="{BEA57F92-F04D-44E8-8A68-9EFA2DAE303B}" destId="{14712400-3ED1-4F69-A750-E6A88CC1F4B5}" srcOrd="0" destOrd="0" parTransId="{033FFAE3-164B-42BF-A327-0A976C4FC701}" sibTransId="{6778D4C6-08D2-4608-87D7-CB10C60B719D}"/>
    <dgm:cxn modelId="{EC03D881-90E5-433E-A190-162C9FDC1C6E}" type="presOf" srcId="{24B49B37-18FB-4AC1-BC93-FBCC65B02053}" destId="{AF8FC3B7-AA6C-4DD3-9F29-A732F04A03BC}" srcOrd="0" destOrd="2" presId="urn:microsoft.com/office/officeart/2005/8/layout/chevron2"/>
    <dgm:cxn modelId="{4000BBD5-C151-4809-BAE9-18D7DBCA1481}" type="presOf" srcId="{99A97526-81E5-4B92-8163-D4F1F0BB55D5}" destId="{C097014E-0769-4B08-AAAB-56626C6EFA00}" srcOrd="0" destOrd="4" presId="urn:microsoft.com/office/officeart/2005/8/layout/chevron2"/>
    <dgm:cxn modelId="{DB33E90C-724C-4EEC-8B4B-38D76BB986DD}" srcId="{0556D017-5985-409E-BD09-E8920903A199}" destId="{86605ECA-A79B-4140-93C0-80FB289A4635}" srcOrd="0" destOrd="0" parTransId="{967BF701-A87F-404B-9E63-78A30CC42EC3}" sibTransId="{37A8AD43-1E36-4815-A76E-EB8EECB25E05}"/>
    <dgm:cxn modelId="{786E0042-EB02-475D-84DF-E2663B05145B}" type="presOf" srcId="{14712400-3ED1-4F69-A750-E6A88CC1F4B5}" destId="{AF8FC3B7-AA6C-4DD3-9F29-A732F04A03BC}" srcOrd="0" destOrd="0" presId="urn:microsoft.com/office/officeart/2005/8/layout/chevron2"/>
    <dgm:cxn modelId="{DED60301-08FD-4C9C-AC79-51D1CABBB9FC}" srcId="{86605ECA-A79B-4140-93C0-80FB289A4635}" destId="{C62D0346-0D7B-4BF3-BF55-FBD8BD6B97A5}" srcOrd="1" destOrd="0" parTransId="{6BB08162-710D-4C4F-8C5A-7400CCD1C82B}" sibTransId="{91B10ABB-CCCE-479F-9D9D-FF26C3647426}"/>
    <dgm:cxn modelId="{670CD265-D708-49AF-9BC8-43F666EA437A}" srcId="{86605ECA-A79B-4140-93C0-80FB289A4635}" destId="{F3828695-EAD7-489C-B21E-3919C855C5D5}" srcOrd="0" destOrd="0" parTransId="{52CAD98A-EEA0-45FD-AE4F-ADA0D22F89C8}" sibTransId="{FA742D50-33D1-4EE6-A3AE-2E1E8A29854A}"/>
    <dgm:cxn modelId="{15DFF357-D497-4ECE-BE1B-58EB87BEFE82}" type="presOf" srcId="{86605ECA-A79B-4140-93C0-80FB289A4635}" destId="{85DD390D-B850-41FF-9AA1-AB8240C239E5}" srcOrd="0" destOrd="0" presId="urn:microsoft.com/office/officeart/2005/8/layout/chevron2"/>
    <dgm:cxn modelId="{CC62AFC5-D27E-4C85-BD0E-C8459A182B08}" type="presOf" srcId="{C62D0346-0D7B-4BF3-BF55-FBD8BD6B97A5}" destId="{C097014E-0769-4B08-AAAB-56626C6EFA00}" srcOrd="0" destOrd="1" presId="urn:microsoft.com/office/officeart/2005/8/layout/chevron2"/>
    <dgm:cxn modelId="{D52B0744-D741-4291-88BC-31BD582DE14F}" srcId="{BEA57F92-F04D-44E8-8A68-9EFA2DAE303B}" destId="{24B49B37-18FB-4AC1-BC93-FBCC65B02053}" srcOrd="2" destOrd="0" parTransId="{53FAF6C5-59AE-44DF-964A-38BB30F251F5}" sibTransId="{823B8476-55F0-4D26-A0EA-764CFD16EBA6}"/>
    <dgm:cxn modelId="{568EB321-5DF8-4AA3-908F-A96BC46CE1CD}" type="presOf" srcId="{EFC11DA8-FFF3-4E3C-BCE8-3C98B7913713}" destId="{C097014E-0769-4B08-AAAB-56626C6EFA00}" srcOrd="0" destOrd="3" presId="urn:microsoft.com/office/officeart/2005/8/layout/chevron2"/>
    <dgm:cxn modelId="{FD843F10-4149-4730-8B18-26FFEB7F025D}" type="presOf" srcId="{107280B9-4FD5-4D5C-8EB5-3FD8C0FA1345}" destId="{EF803415-7125-44FB-8360-CB536DDE773A}" srcOrd="0" destOrd="0" presId="urn:microsoft.com/office/officeart/2005/8/layout/chevron2"/>
    <dgm:cxn modelId="{FFAD5A09-6301-4F63-B2F3-2A201002A987}" type="presOf" srcId="{0556D017-5985-409E-BD09-E8920903A199}" destId="{6C2C66B0-798C-40D3-8F69-B57E7A2EEEEB}" srcOrd="0" destOrd="0" presId="urn:microsoft.com/office/officeart/2005/8/layout/chevron2"/>
    <dgm:cxn modelId="{114608CE-942D-4427-A7DD-B951C9C77B19}" srcId="{107280B9-4FD5-4D5C-8EB5-3FD8C0FA1345}" destId="{4782A219-7795-4DC0-A670-871CC2BAA7CF}" srcOrd="0" destOrd="0" parTransId="{BD45872F-DD09-4E37-989C-82BA3C22C605}" sibTransId="{2BE68B1E-960C-4B4B-B86F-E816D9D5DA75}"/>
    <dgm:cxn modelId="{6563CB23-9B0F-4FCC-93E0-C919E6C7E6AE}" type="presOf" srcId="{F3828695-EAD7-489C-B21E-3919C855C5D5}" destId="{C097014E-0769-4B08-AAAB-56626C6EFA00}" srcOrd="0" destOrd="0" presId="urn:microsoft.com/office/officeart/2005/8/layout/chevron2"/>
    <dgm:cxn modelId="{31B3FAA9-7294-4330-AAE9-5D74EC0D8871}" type="presOf" srcId="{BEA57F92-F04D-44E8-8A68-9EFA2DAE303B}" destId="{17E5E4E2-D0CD-4523-BE31-8B17126FBE1E}" srcOrd="0" destOrd="0" presId="urn:microsoft.com/office/officeart/2005/8/layout/chevron2"/>
    <dgm:cxn modelId="{C7E10B6B-33DA-4A8B-BB7A-BE6B4D656AA2}" srcId="{86605ECA-A79B-4140-93C0-80FB289A4635}" destId="{EFC11DA8-FFF3-4E3C-BCE8-3C98B7913713}" srcOrd="3" destOrd="0" parTransId="{99A282D7-FAE4-479E-ACCE-E13141FFBC1B}" sibTransId="{3D768E90-88E4-4CAB-866B-57BCEF16D47B}"/>
    <dgm:cxn modelId="{31EB2F64-65BE-419D-81F5-2C68C1A9D0E1}" type="presOf" srcId="{A40F296C-4F3F-4BD2-B0A5-7F92216F96A3}" destId="{BA394919-9F77-4256-A65A-624100C4EC2A}" srcOrd="0" destOrd="1" presId="urn:microsoft.com/office/officeart/2005/8/layout/chevron2"/>
    <dgm:cxn modelId="{0F66C0B2-2AA8-407F-B941-54C840EB27E4}" srcId="{86605ECA-A79B-4140-93C0-80FB289A4635}" destId="{99A97526-81E5-4B92-8163-D4F1F0BB55D5}" srcOrd="4" destOrd="0" parTransId="{C7A548EC-B765-4E61-BBB7-93646FE0006F}" sibTransId="{52140E96-4318-40A8-AD3B-5FC33A6BCB1D}"/>
    <dgm:cxn modelId="{9B104A1F-3E77-4615-8A23-655A5AFBE349}" type="presOf" srcId="{4782A219-7795-4DC0-A670-871CC2BAA7CF}" destId="{BA394919-9F77-4256-A65A-624100C4EC2A}" srcOrd="0" destOrd="0" presId="urn:microsoft.com/office/officeart/2005/8/layout/chevron2"/>
    <dgm:cxn modelId="{E7A46DA0-B6B0-4DCB-A701-93B17CA120A4}" type="presParOf" srcId="{6C2C66B0-798C-40D3-8F69-B57E7A2EEEEB}" destId="{C745BD8A-9B86-4E46-9FDA-62624C70A07A}" srcOrd="0" destOrd="0" presId="urn:microsoft.com/office/officeart/2005/8/layout/chevron2"/>
    <dgm:cxn modelId="{A3D99064-6623-4530-8487-35C67B44E438}" type="presParOf" srcId="{C745BD8A-9B86-4E46-9FDA-62624C70A07A}" destId="{85DD390D-B850-41FF-9AA1-AB8240C239E5}" srcOrd="0" destOrd="0" presId="urn:microsoft.com/office/officeart/2005/8/layout/chevron2"/>
    <dgm:cxn modelId="{0504CC8B-2D31-40D7-BEB1-29BF1687E9F5}" type="presParOf" srcId="{C745BD8A-9B86-4E46-9FDA-62624C70A07A}" destId="{C097014E-0769-4B08-AAAB-56626C6EFA00}" srcOrd="1" destOrd="0" presId="urn:microsoft.com/office/officeart/2005/8/layout/chevron2"/>
    <dgm:cxn modelId="{3820CECE-4CA5-4240-BF56-6562C060C3F8}" type="presParOf" srcId="{6C2C66B0-798C-40D3-8F69-B57E7A2EEEEB}" destId="{D419434E-A75D-4339-BDB4-4354B2C28B34}" srcOrd="1" destOrd="0" presId="urn:microsoft.com/office/officeart/2005/8/layout/chevron2"/>
    <dgm:cxn modelId="{5ECF7318-B9D9-4E83-BE7F-1F76D46589E7}" type="presParOf" srcId="{6C2C66B0-798C-40D3-8F69-B57E7A2EEEEB}" destId="{90FCE6DC-E0F7-4859-993E-601CACFAFB80}" srcOrd="2" destOrd="0" presId="urn:microsoft.com/office/officeart/2005/8/layout/chevron2"/>
    <dgm:cxn modelId="{7325177A-2DBE-4DD1-A13F-68BFF74C363B}" type="presParOf" srcId="{90FCE6DC-E0F7-4859-993E-601CACFAFB80}" destId="{EF803415-7125-44FB-8360-CB536DDE773A}" srcOrd="0" destOrd="0" presId="urn:microsoft.com/office/officeart/2005/8/layout/chevron2"/>
    <dgm:cxn modelId="{7F24B578-37CD-4404-B191-12917F332373}" type="presParOf" srcId="{90FCE6DC-E0F7-4859-993E-601CACFAFB80}" destId="{BA394919-9F77-4256-A65A-624100C4EC2A}" srcOrd="1" destOrd="0" presId="urn:microsoft.com/office/officeart/2005/8/layout/chevron2"/>
    <dgm:cxn modelId="{3F3BA00E-33FC-40F7-8F53-A6D18D5E7504}" type="presParOf" srcId="{6C2C66B0-798C-40D3-8F69-B57E7A2EEEEB}" destId="{DABB0523-9BE4-4CC3-9F20-8CBF3C47F3DC}" srcOrd="3" destOrd="0" presId="urn:microsoft.com/office/officeart/2005/8/layout/chevron2"/>
    <dgm:cxn modelId="{9F4FC6D5-DD9C-4FC8-9BB1-A7968CAD37A0}" type="presParOf" srcId="{6C2C66B0-798C-40D3-8F69-B57E7A2EEEEB}" destId="{E97B884A-E79A-4603-A7EF-C0A0BE4AE5DD}" srcOrd="4" destOrd="0" presId="urn:microsoft.com/office/officeart/2005/8/layout/chevron2"/>
    <dgm:cxn modelId="{7F355138-114E-441B-A08E-5F4703237E3B}" type="presParOf" srcId="{E97B884A-E79A-4603-A7EF-C0A0BE4AE5DD}" destId="{17E5E4E2-D0CD-4523-BE31-8B17126FBE1E}" srcOrd="0" destOrd="0" presId="urn:microsoft.com/office/officeart/2005/8/layout/chevron2"/>
    <dgm:cxn modelId="{7D247FBB-AA38-4BA1-BA3F-02F515D90768}" type="presParOf" srcId="{E97B884A-E79A-4603-A7EF-C0A0BE4AE5DD}" destId="{AF8FC3B7-AA6C-4DD3-9F29-A732F04A03BC}" srcOrd="1" destOrd="0" presId="urn:microsoft.com/office/officeart/2005/8/layout/chevron2"/>
  </dgm:cxnLst>
  <dgm:bg/>
  <dgm:whole>
    <a:ln>
      <a:solidFill>
        <a:schemeClr val="tx1">
          <a:lumMod val="65000"/>
          <a:lumOff val="3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70248-567B-454F-9439-6E85408D5655}" type="doc">
      <dgm:prSet loTypeId="urn:microsoft.com/office/officeart/2005/8/layout/chevron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06CD79C-C853-484A-B8CF-1AFC21E40548}">
      <dgm:prSet phldrT="[Текст]"/>
      <dgm:spPr>
        <a:solidFill>
          <a:srgbClr val="BFAE96"/>
        </a:solidFill>
        <a:ln>
          <a:solidFill>
            <a:schemeClr val="bg1">
              <a:lumMod val="75000"/>
              <a:alpha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B3A54E5-EF36-4FAC-ACE9-51821B6505E7}" type="sibTrans" cxnId="{FA0D9DE7-91DB-4106-B753-1264CA980B77}">
      <dgm:prSet/>
      <dgm:spPr/>
      <dgm:t>
        <a:bodyPr/>
        <a:lstStyle/>
        <a:p>
          <a:endParaRPr lang="ru-RU"/>
        </a:p>
      </dgm:t>
    </dgm:pt>
    <dgm:pt modelId="{03833A78-0EA7-4B2C-A4D2-968B117A9160}" type="parTrans" cxnId="{FA0D9DE7-91DB-4106-B753-1264CA980B77}">
      <dgm:prSet/>
      <dgm:spPr/>
      <dgm:t>
        <a:bodyPr/>
        <a:lstStyle/>
        <a:p>
          <a:endParaRPr lang="ru-RU"/>
        </a:p>
      </dgm:t>
    </dgm:pt>
    <dgm:pt modelId="{797C6C2A-D4B7-4EE1-89EF-C99B62AEA406}">
      <dgm:prSet custT="1"/>
      <dgm:spPr>
        <a:ln>
          <a:solidFill>
            <a:schemeClr val="tx1">
              <a:lumMod val="50000"/>
              <a:lumOff val="50000"/>
              <a:alpha val="90000"/>
            </a:schemeClr>
          </a:solidFill>
        </a:ln>
      </dgm:spPr>
      <dgm:t>
        <a:bodyPr/>
        <a:lstStyle/>
        <a:p>
          <a:pPr algn="l"/>
          <a:r>
            <a:rPr lang="ru-RU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изменением размера вносимой гражданами платы за  коммунальные услуги</a:t>
          </a:r>
          <a:endParaRPr lang="ru-RU" sz="28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D0DF5-1C1B-41C0-AAC0-35D426AC6992}" type="parTrans" cxnId="{6A5EB42D-2365-45FA-8736-26E7F8375F68}">
      <dgm:prSet/>
      <dgm:spPr/>
      <dgm:t>
        <a:bodyPr/>
        <a:lstStyle/>
        <a:p>
          <a:endParaRPr lang="ru-RU"/>
        </a:p>
      </dgm:t>
    </dgm:pt>
    <dgm:pt modelId="{F0496F59-92CB-4761-BCB5-354D3154AB97}" type="sibTrans" cxnId="{6A5EB42D-2365-45FA-8736-26E7F8375F68}">
      <dgm:prSet/>
      <dgm:spPr/>
      <dgm:t>
        <a:bodyPr/>
        <a:lstStyle/>
        <a:p>
          <a:endParaRPr lang="ru-RU"/>
        </a:p>
      </dgm:t>
    </dgm:pt>
    <dgm:pt modelId="{7C6D0B5D-75D9-4A5E-9998-8FC7B688B828}">
      <dgm:prSet custT="1"/>
      <dgm:spPr>
        <a:ln>
          <a:solidFill>
            <a:schemeClr val="tx1">
              <a:lumMod val="50000"/>
              <a:lumOff val="50000"/>
              <a:alpha val="50000"/>
            </a:schemeClr>
          </a:solidFill>
        </a:ln>
      </dgm:spPr>
      <dgm:t>
        <a:bodyPr/>
        <a:lstStyle/>
        <a:p>
          <a:r>
            <a:rPr lang="ru-RU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тарифного регулирования</a:t>
          </a:r>
          <a:endParaRPr lang="ru-RU" sz="2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C9F08-D034-4423-A969-54C442CAB662}" type="parTrans" cxnId="{08EE2F0C-4E4D-4838-A889-E5FF1EBEBC22}">
      <dgm:prSet/>
      <dgm:spPr/>
      <dgm:t>
        <a:bodyPr/>
        <a:lstStyle/>
        <a:p>
          <a:endParaRPr lang="ru-RU"/>
        </a:p>
      </dgm:t>
    </dgm:pt>
    <dgm:pt modelId="{88C1B630-F8D1-48A9-8B8D-D5FECA12F9E9}" type="sibTrans" cxnId="{08EE2F0C-4E4D-4838-A889-E5FF1EBEBC22}">
      <dgm:prSet/>
      <dgm:spPr/>
      <dgm:t>
        <a:bodyPr/>
        <a:lstStyle/>
        <a:p>
          <a:endParaRPr lang="ru-RU"/>
        </a:p>
      </dgm:t>
    </dgm:pt>
    <dgm:pt modelId="{C81A6B27-C556-4A5D-9E1A-A99A08BB3A88}">
      <dgm:prSet/>
      <dgm:spPr>
        <a:solidFill>
          <a:srgbClr val="BFAE96"/>
        </a:solidFill>
        <a:ln>
          <a:solidFill>
            <a:schemeClr val="bg1">
              <a:lumMod val="75000"/>
              <a:alpha val="50000"/>
            </a:schemeClr>
          </a:solidFill>
        </a:ln>
      </dgm:spPr>
      <dgm:t>
        <a:bodyPr/>
        <a:lstStyle/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A4DF3-A0AE-4F4D-BBEC-B396526D6941}" type="parTrans" cxnId="{B18FBB4E-9876-4E35-9644-BC28EF87E414}">
      <dgm:prSet/>
      <dgm:spPr/>
      <dgm:t>
        <a:bodyPr/>
        <a:lstStyle/>
        <a:p>
          <a:endParaRPr lang="ru-RU"/>
        </a:p>
      </dgm:t>
    </dgm:pt>
    <dgm:pt modelId="{0A535B6E-D51C-4664-8B03-040FBD7F162C}" type="sibTrans" cxnId="{B18FBB4E-9876-4E35-9644-BC28EF87E414}">
      <dgm:prSet/>
      <dgm:spPr/>
      <dgm:t>
        <a:bodyPr/>
        <a:lstStyle/>
        <a:p>
          <a:endParaRPr lang="ru-RU"/>
        </a:p>
      </dgm:t>
    </dgm:pt>
    <dgm:pt modelId="{AD089023-6221-4BE4-BDA7-D3E4898A021C}">
      <dgm:prSet custT="1"/>
      <dgm:spPr>
        <a:ln>
          <a:solidFill>
            <a:schemeClr val="tx1">
              <a:lumMod val="50000"/>
              <a:lumOff val="50000"/>
              <a:alpha val="50000"/>
            </a:schemeClr>
          </a:solidFill>
        </a:ln>
      </dgm:spPr>
      <dgm:t>
        <a:bodyPr/>
        <a:lstStyle/>
        <a:p>
          <a:r>
            <a:rPr lang="ru-RU" sz="2800" b="0" dirty="0" smtClean="0">
              <a:latin typeface="Arial" panose="020B0604020202020204" pitchFamily="34" charset="0"/>
              <a:cs typeface="Arial" panose="020B0604020202020204" pitchFamily="34" charset="0"/>
            </a:rPr>
            <a:t>Цифровизация процессов тарифного регулирования</a:t>
          </a:r>
          <a:endParaRPr lang="ru-RU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EC231-96D0-4543-B7E5-9E541E3C9FE0}" type="parTrans" cxnId="{B2CA395C-B041-4453-907F-4A7DC4DA9C08}">
      <dgm:prSet/>
      <dgm:spPr/>
      <dgm:t>
        <a:bodyPr/>
        <a:lstStyle/>
        <a:p>
          <a:endParaRPr lang="ru-RU"/>
        </a:p>
      </dgm:t>
    </dgm:pt>
    <dgm:pt modelId="{8B759BE2-038A-4249-982C-9E8319360591}" type="sibTrans" cxnId="{B2CA395C-B041-4453-907F-4A7DC4DA9C08}">
      <dgm:prSet/>
      <dgm:spPr/>
      <dgm:t>
        <a:bodyPr/>
        <a:lstStyle/>
        <a:p>
          <a:endParaRPr lang="ru-RU"/>
        </a:p>
      </dgm:t>
    </dgm:pt>
    <dgm:pt modelId="{E438F091-B259-409C-AB7B-D30F2904258E}">
      <dgm:prSet phldrT="[Текст]"/>
      <dgm:spPr>
        <a:solidFill>
          <a:srgbClr val="BFAE96"/>
        </a:solidFill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endParaRPr lang="ru-RU" b="1" dirty="0"/>
        </a:p>
      </dgm:t>
    </dgm:pt>
    <dgm:pt modelId="{D2648E4B-2911-4FED-807F-38249146BF8D}" type="sibTrans" cxnId="{2F4331F1-F021-49C3-BBD4-B2BD8D8AFD86}">
      <dgm:prSet/>
      <dgm:spPr/>
      <dgm:t>
        <a:bodyPr/>
        <a:lstStyle/>
        <a:p>
          <a:endParaRPr lang="ru-RU"/>
        </a:p>
      </dgm:t>
    </dgm:pt>
    <dgm:pt modelId="{DC475FB4-CF51-453B-BD44-16B76CAB742D}" type="parTrans" cxnId="{2F4331F1-F021-49C3-BBD4-B2BD8D8AFD86}">
      <dgm:prSet/>
      <dgm:spPr/>
      <dgm:t>
        <a:bodyPr/>
        <a:lstStyle/>
        <a:p>
          <a:endParaRPr lang="ru-RU"/>
        </a:p>
      </dgm:t>
    </dgm:pt>
    <dgm:pt modelId="{46A94B33-9593-45A8-83A2-7C6A48DC7925}" type="pres">
      <dgm:prSet presAssocID="{4A870248-567B-454F-9439-6E85408D56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FCBC9E-ADE7-4ECF-94A9-30B823FCB717}" type="pres">
      <dgm:prSet presAssocID="{E438F091-B259-409C-AB7B-D30F2904258E}" presName="composite" presStyleCnt="0"/>
      <dgm:spPr/>
      <dgm:t>
        <a:bodyPr/>
        <a:lstStyle/>
        <a:p>
          <a:endParaRPr lang="ru-RU"/>
        </a:p>
      </dgm:t>
    </dgm:pt>
    <dgm:pt modelId="{3EEB47FB-6ED2-4209-8AC6-0BDF3F89FC79}" type="pres">
      <dgm:prSet presAssocID="{E438F091-B259-409C-AB7B-D30F2904258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3B6B9-CF91-4CAC-8C7B-B48DEC619D15}" type="pres">
      <dgm:prSet presAssocID="{E438F091-B259-409C-AB7B-D30F2904258E}" presName="descendantText" presStyleLbl="alignAcc1" presStyleIdx="0" presStyleCnt="3" custScaleX="95525" custScaleY="123046" custLinFactNeighborX="445" custLinFactNeighborY="10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5168B-9A96-4A28-8418-3BD7E273BAB4}" type="pres">
      <dgm:prSet presAssocID="{D2648E4B-2911-4FED-807F-38249146BF8D}" presName="sp" presStyleCnt="0"/>
      <dgm:spPr/>
      <dgm:t>
        <a:bodyPr/>
        <a:lstStyle/>
        <a:p>
          <a:endParaRPr lang="ru-RU"/>
        </a:p>
      </dgm:t>
    </dgm:pt>
    <dgm:pt modelId="{66A2B53D-A3C1-44D0-93E4-D54797CDEAA0}" type="pres">
      <dgm:prSet presAssocID="{006CD79C-C853-484A-B8CF-1AFC21E40548}" presName="composite" presStyleCnt="0"/>
      <dgm:spPr/>
      <dgm:t>
        <a:bodyPr/>
        <a:lstStyle/>
        <a:p>
          <a:endParaRPr lang="ru-RU"/>
        </a:p>
      </dgm:t>
    </dgm:pt>
    <dgm:pt modelId="{5C698937-FBA4-4412-8BAE-5D0BCE82ED83}" type="pres">
      <dgm:prSet presAssocID="{006CD79C-C853-484A-B8CF-1AFC21E40548}" presName="parentText" presStyleLbl="alignNode1" presStyleIdx="1" presStyleCnt="3" custLinFactNeighborX="-962" custLinFactNeighborY="-75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18A26-DF52-4A96-98E5-CD434C80F99F}" type="pres">
      <dgm:prSet presAssocID="{006CD79C-C853-484A-B8CF-1AFC21E40548}" presName="descendantText" presStyleLbl="alignAcc1" presStyleIdx="1" presStyleCnt="3" custScaleX="95699" custScaleY="112897" custLinFactNeighborX="243" custLinFactNeighborY="1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C4196-15BF-4F85-8493-170213C173F8}" type="pres">
      <dgm:prSet presAssocID="{EB3A54E5-EF36-4FAC-ACE9-51821B6505E7}" presName="sp" presStyleCnt="0"/>
      <dgm:spPr/>
    </dgm:pt>
    <dgm:pt modelId="{31BB5894-AF1E-4596-842D-90AC81CA788B}" type="pres">
      <dgm:prSet presAssocID="{C81A6B27-C556-4A5D-9E1A-A99A08BB3A88}" presName="composite" presStyleCnt="0"/>
      <dgm:spPr/>
    </dgm:pt>
    <dgm:pt modelId="{EE1E2003-F274-493F-BBA4-5933203A619B}" type="pres">
      <dgm:prSet presAssocID="{C81A6B27-C556-4A5D-9E1A-A99A08BB3A88}" presName="parentText" presStyleLbl="alignNode1" presStyleIdx="2" presStyleCnt="3" custScaleX="97937" custScaleY="112897" custLinFactNeighborX="-420" custLinFactNeighborY="-10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48F9F-5C4C-4D45-9F3C-A33B4AABDCB3}" type="pres">
      <dgm:prSet presAssocID="{C81A6B27-C556-4A5D-9E1A-A99A08BB3A88}" presName="descendantText" presStyleLbl="alignAcc1" presStyleIdx="2" presStyleCnt="3" custScaleX="95585" custLinFactNeighborX="713" custLinFactNeighborY="8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A395C-B041-4453-907F-4A7DC4DA9C08}" srcId="{C81A6B27-C556-4A5D-9E1A-A99A08BB3A88}" destId="{AD089023-6221-4BE4-BDA7-D3E4898A021C}" srcOrd="0" destOrd="0" parTransId="{6B0EC231-96D0-4543-B7E5-9E541E3C9FE0}" sibTransId="{8B759BE2-038A-4249-982C-9E8319360591}"/>
    <dgm:cxn modelId="{9748C29B-738C-4C92-AC3C-B2722623444B}" type="presOf" srcId="{797C6C2A-D4B7-4EE1-89EF-C99B62AEA406}" destId="{19E3B6B9-CF91-4CAC-8C7B-B48DEC619D15}" srcOrd="0" destOrd="0" presId="urn:microsoft.com/office/officeart/2005/8/layout/chevron2"/>
    <dgm:cxn modelId="{90BF5737-4F95-4979-9750-66DC17261017}" type="presOf" srcId="{7C6D0B5D-75D9-4A5E-9998-8FC7B688B828}" destId="{D0618A26-DF52-4A96-98E5-CD434C80F99F}" srcOrd="0" destOrd="0" presId="urn:microsoft.com/office/officeart/2005/8/layout/chevron2"/>
    <dgm:cxn modelId="{DBBEFA2C-5997-4308-80BB-486C81C847E4}" type="presOf" srcId="{C81A6B27-C556-4A5D-9E1A-A99A08BB3A88}" destId="{EE1E2003-F274-493F-BBA4-5933203A619B}" srcOrd="0" destOrd="0" presId="urn:microsoft.com/office/officeart/2005/8/layout/chevron2"/>
    <dgm:cxn modelId="{ED7BC0D3-C843-4ACE-8D39-2FE87F58C104}" type="presOf" srcId="{AD089023-6221-4BE4-BDA7-D3E4898A021C}" destId="{D7948F9F-5C4C-4D45-9F3C-A33B4AABDCB3}" srcOrd="0" destOrd="0" presId="urn:microsoft.com/office/officeart/2005/8/layout/chevron2"/>
    <dgm:cxn modelId="{0C081ADC-BC8C-4D8F-81D4-A144FD75F4BF}" type="presOf" srcId="{006CD79C-C853-484A-B8CF-1AFC21E40548}" destId="{5C698937-FBA4-4412-8BAE-5D0BCE82ED83}" srcOrd="0" destOrd="0" presId="urn:microsoft.com/office/officeart/2005/8/layout/chevron2"/>
    <dgm:cxn modelId="{B18FBB4E-9876-4E35-9644-BC28EF87E414}" srcId="{4A870248-567B-454F-9439-6E85408D5655}" destId="{C81A6B27-C556-4A5D-9E1A-A99A08BB3A88}" srcOrd="2" destOrd="0" parTransId="{E0BA4DF3-A0AE-4F4D-BBEC-B396526D6941}" sibTransId="{0A535B6E-D51C-4664-8B03-040FBD7F162C}"/>
    <dgm:cxn modelId="{6A5EB42D-2365-45FA-8736-26E7F8375F68}" srcId="{E438F091-B259-409C-AB7B-D30F2904258E}" destId="{797C6C2A-D4B7-4EE1-89EF-C99B62AEA406}" srcOrd="0" destOrd="0" parTransId="{228D0DF5-1C1B-41C0-AAC0-35D426AC6992}" sibTransId="{F0496F59-92CB-4761-BCB5-354D3154AB97}"/>
    <dgm:cxn modelId="{08EE2F0C-4E4D-4838-A889-E5FF1EBEBC22}" srcId="{006CD79C-C853-484A-B8CF-1AFC21E40548}" destId="{7C6D0B5D-75D9-4A5E-9998-8FC7B688B828}" srcOrd="0" destOrd="0" parTransId="{72AC9F08-D034-4423-A969-54C442CAB662}" sibTransId="{88C1B630-F8D1-48A9-8B8D-D5FECA12F9E9}"/>
    <dgm:cxn modelId="{FA0D9DE7-91DB-4106-B753-1264CA980B77}" srcId="{4A870248-567B-454F-9439-6E85408D5655}" destId="{006CD79C-C853-484A-B8CF-1AFC21E40548}" srcOrd="1" destOrd="0" parTransId="{03833A78-0EA7-4B2C-A4D2-968B117A9160}" sibTransId="{EB3A54E5-EF36-4FAC-ACE9-51821B6505E7}"/>
    <dgm:cxn modelId="{0B9E4DA0-73B9-4229-BE5A-4107DDC04DAC}" type="presOf" srcId="{4A870248-567B-454F-9439-6E85408D5655}" destId="{46A94B33-9593-45A8-83A2-7C6A48DC7925}" srcOrd="0" destOrd="0" presId="urn:microsoft.com/office/officeart/2005/8/layout/chevron2"/>
    <dgm:cxn modelId="{2F4331F1-F021-49C3-BBD4-B2BD8D8AFD86}" srcId="{4A870248-567B-454F-9439-6E85408D5655}" destId="{E438F091-B259-409C-AB7B-D30F2904258E}" srcOrd="0" destOrd="0" parTransId="{DC475FB4-CF51-453B-BD44-16B76CAB742D}" sibTransId="{D2648E4B-2911-4FED-807F-38249146BF8D}"/>
    <dgm:cxn modelId="{62445BD5-CEF8-47BA-A2D9-A6AB4461049B}" type="presOf" srcId="{E438F091-B259-409C-AB7B-D30F2904258E}" destId="{3EEB47FB-6ED2-4209-8AC6-0BDF3F89FC79}" srcOrd="0" destOrd="0" presId="urn:microsoft.com/office/officeart/2005/8/layout/chevron2"/>
    <dgm:cxn modelId="{230E3F62-4529-455F-B08F-6A26772EEFA3}" type="presParOf" srcId="{46A94B33-9593-45A8-83A2-7C6A48DC7925}" destId="{5FFCBC9E-ADE7-4ECF-94A9-30B823FCB717}" srcOrd="0" destOrd="0" presId="urn:microsoft.com/office/officeart/2005/8/layout/chevron2"/>
    <dgm:cxn modelId="{0BF27E0B-6B93-4B01-BB8C-AF8EC092A392}" type="presParOf" srcId="{5FFCBC9E-ADE7-4ECF-94A9-30B823FCB717}" destId="{3EEB47FB-6ED2-4209-8AC6-0BDF3F89FC79}" srcOrd="0" destOrd="0" presId="urn:microsoft.com/office/officeart/2005/8/layout/chevron2"/>
    <dgm:cxn modelId="{FD49D517-262E-42BD-80B4-4257EC45D0A9}" type="presParOf" srcId="{5FFCBC9E-ADE7-4ECF-94A9-30B823FCB717}" destId="{19E3B6B9-CF91-4CAC-8C7B-B48DEC619D15}" srcOrd="1" destOrd="0" presId="urn:microsoft.com/office/officeart/2005/8/layout/chevron2"/>
    <dgm:cxn modelId="{3BB84D5C-0258-4CC6-B985-0B5018F8887B}" type="presParOf" srcId="{46A94B33-9593-45A8-83A2-7C6A48DC7925}" destId="{47B5168B-9A96-4A28-8418-3BD7E273BAB4}" srcOrd="1" destOrd="0" presId="urn:microsoft.com/office/officeart/2005/8/layout/chevron2"/>
    <dgm:cxn modelId="{9FBC2F49-7EED-4173-8739-ED4DA6B51056}" type="presParOf" srcId="{46A94B33-9593-45A8-83A2-7C6A48DC7925}" destId="{66A2B53D-A3C1-44D0-93E4-D54797CDEAA0}" srcOrd="2" destOrd="0" presId="urn:microsoft.com/office/officeart/2005/8/layout/chevron2"/>
    <dgm:cxn modelId="{4DD8F2F3-3F87-4E49-A215-D84A600F8C0F}" type="presParOf" srcId="{66A2B53D-A3C1-44D0-93E4-D54797CDEAA0}" destId="{5C698937-FBA4-4412-8BAE-5D0BCE82ED83}" srcOrd="0" destOrd="0" presId="urn:microsoft.com/office/officeart/2005/8/layout/chevron2"/>
    <dgm:cxn modelId="{FC3AFFB8-F375-43F4-999E-A6C91C0AFCE8}" type="presParOf" srcId="{66A2B53D-A3C1-44D0-93E4-D54797CDEAA0}" destId="{D0618A26-DF52-4A96-98E5-CD434C80F99F}" srcOrd="1" destOrd="0" presId="urn:microsoft.com/office/officeart/2005/8/layout/chevron2"/>
    <dgm:cxn modelId="{DB2E9EDA-147C-4A74-89BB-004F4FD29209}" type="presParOf" srcId="{46A94B33-9593-45A8-83A2-7C6A48DC7925}" destId="{D4DC4196-15BF-4F85-8493-170213C173F8}" srcOrd="3" destOrd="0" presId="urn:microsoft.com/office/officeart/2005/8/layout/chevron2"/>
    <dgm:cxn modelId="{2740B9F3-F07D-490B-A414-3EC76654C0BA}" type="presParOf" srcId="{46A94B33-9593-45A8-83A2-7C6A48DC7925}" destId="{31BB5894-AF1E-4596-842D-90AC81CA788B}" srcOrd="4" destOrd="0" presId="urn:microsoft.com/office/officeart/2005/8/layout/chevron2"/>
    <dgm:cxn modelId="{061B590B-2C80-41B5-A6E1-FA9FC31B9262}" type="presParOf" srcId="{31BB5894-AF1E-4596-842D-90AC81CA788B}" destId="{EE1E2003-F274-493F-BBA4-5933203A619B}" srcOrd="0" destOrd="0" presId="urn:microsoft.com/office/officeart/2005/8/layout/chevron2"/>
    <dgm:cxn modelId="{37414F7C-08A1-4ECD-840D-43D2BDB825DD}" type="presParOf" srcId="{31BB5894-AF1E-4596-842D-90AC81CA788B}" destId="{D7948F9F-5C4C-4D45-9F3C-A33B4AABDC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D390D-B850-41FF-9AA1-AB8240C239E5}">
      <dsp:nvSpPr>
        <dsp:cNvPr id="0" name=""/>
        <dsp:cNvSpPr/>
      </dsp:nvSpPr>
      <dsp:spPr>
        <a:xfrm rot="5400000">
          <a:off x="272014" y="565654"/>
          <a:ext cx="1529945" cy="1070962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501506" y="871643"/>
        <a:ext cx="1070962" cy="458983"/>
      </dsp:txXfrm>
    </dsp:sp>
    <dsp:sp modelId="{C097014E-0769-4B08-AAAB-56626C6EFA00}">
      <dsp:nvSpPr>
        <dsp:cNvPr id="0" name=""/>
        <dsp:cNvSpPr/>
      </dsp:nvSpPr>
      <dsp:spPr>
        <a:xfrm rot="5400000">
          <a:off x="5345138" y="-2976254"/>
          <a:ext cx="1657762" cy="7993038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сфере регулирования электрической энергии: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«Эталонный метод» регулирования сбытовой надбавки «гарантирующего поставщика»;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Учёт «выпадающих доходов»;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Учёт «перетоков» электрической энергии из сетей сетевых организаций;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Передача сетевого имущества в смежные сетевые организации.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77501" y="272309"/>
        <a:ext cx="7912113" cy="1495912"/>
      </dsp:txXfrm>
    </dsp:sp>
    <dsp:sp modelId="{EF803415-7125-44FB-8360-CB536DDE773A}">
      <dsp:nvSpPr>
        <dsp:cNvPr id="0" name=""/>
        <dsp:cNvSpPr/>
      </dsp:nvSpPr>
      <dsp:spPr>
        <a:xfrm rot="5400000">
          <a:off x="272014" y="1916343"/>
          <a:ext cx="1529945" cy="1070962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501506" y="2222332"/>
        <a:ext cx="1070962" cy="458983"/>
      </dsp:txXfrm>
    </dsp:sp>
    <dsp:sp modelId="{BA394919-9F77-4256-A65A-624100C4EC2A}">
      <dsp:nvSpPr>
        <dsp:cNvPr id="0" name=""/>
        <dsp:cNvSpPr/>
      </dsp:nvSpPr>
      <dsp:spPr>
        <a:xfrm rot="5400000">
          <a:off x="5704185" y="-1300450"/>
          <a:ext cx="641578" cy="767265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сфере регулирования тепловой энергии: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Применение метода «Альтернативной котельной».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88648" y="2246407"/>
        <a:ext cx="7641334" cy="578940"/>
      </dsp:txXfrm>
    </dsp:sp>
    <dsp:sp modelId="{17E5E4E2-D0CD-4523-BE31-8B17126FBE1E}">
      <dsp:nvSpPr>
        <dsp:cNvPr id="0" name=""/>
        <dsp:cNvSpPr/>
      </dsp:nvSpPr>
      <dsp:spPr>
        <a:xfrm rot="5400000">
          <a:off x="272014" y="3267032"/>
          <a:ext cx="1529945" cy="1070962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501506" y="3573021"/>
        <a:ext cx="1070962" cy="458983"/>
      </dsp:txXfrm>
    </dsp:sp>
    <dsp:sp modelId="{AF8FC3B7-AA6C-4DD3-9F29-A732F04A03BC}">
      <dsp:nvSpPr>
        <dsp:cNvPr id="0" name=""/>
        <dsp:cNvSpPr/>
      </dsp:nvSpPr>
      <dsp:spPr>
        <a:xfrm rot="5400000">
          <a:off x="5754530" y="-316751"/>
          <a:ext cx="994464" cy="805976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сфере регулирования водоснабжения, водоотведения и обращения ТКО: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Применение «Эталонного метода»;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Учёт платы за НВОС.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21881" y="3264444"/>
        <a:ext cx="8011217" cy="89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47FB-6ED2-4209-8AC6-0BDF3F89FC79}">
      <dsp:nvSpPr>
        <dsp:cNvPr id="0" name=""/>
        <dsp:cNvSpPr/>
      </dsp:nvSpPr>
      <dsp:spPr>
        <a:xfrm rot="5400000">
          <a:off x="-153968" y="374296"/>
          <a:ext cx="1661077" cy="1162754"/>
        </a:xfrm>
        <a:prstGeom prst="chevron">
          <a:avLst/>
        </a:prstGeom>
        <a:solidFill>
          <a:srgbClr val="BFAE96"/>
        </a:solidFill>
        <a:ln w="6350" cap="flat" cmpd="sng" algn="ctr">
          <a:solidFill>
            <a:schemeClr val="bg1">
              <a:lumMod val="75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 dirty="0"/>
        </a:p>
      </dsp:txBody>
      <dsp:txXfrm rot="-5400000">
        <a:off x="95194" y="706511"/>
        <a:ext cx="1162754" cy="498323"/>
      </dsp:txXfrm>
    </dsp:sp>
    <dsp:sp modelId="{19E3B6B9-CF91-4CAC-8C7B-B48DEC619D15}">
      <dsp:nvSpPr>
        <dsp:cNvPr id="0" name=""/>
        <dsp:cNvSpPr/>
      </dsp:nvSpPr>
      <dsp:spPr>
        <a:xfrm rot="5400000">
          <a:off x="5059637" y="-3454574"/>
          <a:ext cx="1328528" cy="8456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9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за изменением размера вносимой гражданами платы за  коммунальные услуги</a:t>
          </a:r>
          <a:endParaRPr lang="ru-RU" sz="2800" b="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95433" y="174483"/>
        <a:ext cx="8392084" cy="1198822"/>
      </dsp:txXfrm>
    </dsp:sp>
    <dsp:sp modelId="{5C698937-FBA4-4412-8BAE-5D0BCE82ED83}">
      <dsp:nvSpPr>
        <dsp:cNvPr id="0" name=""/>
        <dsp:cNvSpPr/>
      </dsp:nvSpPr>
      <dsp:spPr>
        <a:xfrm rot="5400000">
          <a:off x="-165154" y="1802583"/>
          <a:ext cx="1661077" cy="1162754"/>
        </a:xfrm>
        <a:prstGeom prst="chevron">
          <a:avLst/>
        </a:prstGeom>
        <a:solidFill>
          <a:srgbClr val="BFAE96"/>
        </a:solidFill>
        <a:ln w="6350" cap="flat" cmpd="sng" algn="ctr">
          <a:solidFill>
            <a:schemeClr val="bg1">
              <a:lumMod val="75000"/>
              <a:alpha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84008" y="2134798"/>
        <a:ext cx="1162754" cy="498323"/>
      </dsp:txXfrm>
    </dsp:sp>
    <dsp:sp modelId="{D0618A26-DF52-4A96-98E5-CD434C80F99F}">
      <dsp:nvSpPr>
        <dsp:cNvPr id="0" name=""/>
        <dsp:cNvSpPr/>
      </dsp:nvSpPr>
      <dsp:spPr>
        <a:xfrm rot="5400000">
          <a:off x="5096543" y="-1836081"/>
          <a:ext cx="1218949" cy="84723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механизмов тарифного регулирования</a:t>
          </a:r>
          <a:endParaRPr lang="ru-RU" sz="2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69847" y="1850119"/>
        <a:ext cx="8412838" cy="1099941"/>
      </dsp:txXfrm>
    </dsp:sp>
    <dsp:sp modelId="{EE1E2003-F274-493F-BBA4-5933203A619B}">
      <dsp:nvSpPr>
        <dsp:cNvPr id="0" name=""/>
        <dsp:cNvSpPr/>
      </dsp:nvSpPr>
      <dsp:spPr>
        <a:xfrm rot="5400000">
          <a:off x="-277960" y="3352827"/>
          <a:ext cx="1875306" cy="1138766"/>
        </a:xfrm>
        <a:prstGeom prst="chevron">
          <a:avLst/>
        </a:prstGeom>
        <a:solidFill>
          <a:srgbClr val="BFAE96"/>
        </a:solidFill>
        <a:ln w="6350" cap="flat" cmpd="sng" algn="ctr">
          <a:solidFill>
            <a:schemeClr val="bg1">
              <a:lumMod val="75000"/>
              <a:alpha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0310" y="3553940"/>
        <a:ext cx="1138766" cy="736540"/>
      </dsp:txXfrm>
    </dsp:sp>
    <dsp:sp modelId="{D7948F9F-5C4C-4D45-9F3C-A33B4AABDCB3}">
      <dsp:nvSpPr>
        <dsp:cNvPr id="0" name=""/>
        <dsp:cNvSpPr/>
      </dsp:nvSpPr>
      <dsp:spPr>
        <a:xfrm rot="5400000">
          <a:off x="5207777" y="-331625"/>
          <a:ext cx="1079700" cy="8462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lumMod val="50000"/>
              <a:lumOff val="50000"/>
              <a:alpha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Цифровизация процессов тарифного регулирования</a:t>
          </a:r>
          <a:endParaRPr lang="ru-RU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16503" y="3412356"/>
        <a:ext cx="8409542" cy="97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0.3032</cdr:x>
      <cdr:y>0.1005</cdr:y>
    </cdr:from>
    <cdr:to>
      <cdr:x>0.50412</cdr:x>
      <cdr:y>0.47519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6376" y="261822"/>
          <a:ext cx="1435611" cy="97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108,0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 млрд. рублей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0.06494</cdr:x>
      <cdr:y>0.24278</cdr:y>
    </cdr:from>
    <cdr:to>
      <cdr:x>0.20779</cdr:x>
      <cdr:y>0.37447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53101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1.99655E-7</cdr:x>
      <cdr:y>0.06202</cdr:y>
    </cdr:from>
    <cdr:to>
      <cdr:x>0.14343</cdr:x>
      <cdr:y>0.18421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" y="255181"/>
          <a:ext cx="718388" cy="502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</a:t>
          </a:r>
          <a:r>
            <a:rPr lang="ru-RU" sz="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уб./Гкал (с НДС)</a:t>
          </a:r>
          <a:endParaRPr lang="ru-RU" sz="8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0.03552</cdr:x>
      <cdr:y>0.06202</cdr:y>
    </cdr:from>
    <cdr:to>
      <cdr:x>0.13279</cdr:x>
      <cdr:y>0.1757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149" y="255182"/>
          <a:ext cx="539862" cy="467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</a:t>
          </a:r>
          <a:r>
            <a:rPr lang="ru-RU" sz="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уб./Гкал (с НДС)</a:t>
          </a:r>
          <a:endParaRPr lang="ru-RU" sz="8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0.01509</cdr:x>
      <cdr:y>0.29424</cdr:y>
    </cdr:from>
    <cdr:to>
      <cdr:x>0.2403</cdr:x>
      <cdr:y>0.34542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8854" y="1467292"/>
          <a:ext cx="2222205" cy="25518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0.83642</cdr:y>
    </cdr:from>
    <cdr:to>
      <cdr:x>0.77586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423499"/>
          <a:ext cx="3240359" cy="278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0.38078</cdr:x>
      <cdr:y>0.16088</cdr:y>
    </cdr:from>
    <cdr:to>
      <cdr:x>0.46687</cdr:x>
      <cdr:y>0.2787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2583712" y="750172"/>
          <a:ext cx="584151" cy="549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10,50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0.12849</cdr:x>
      <cdr:y>0.11923</cdr:y>
    </cdr:from>
    <cdr:to>
      <cdr:x>0.22454</cdr:x>
      <cdr:y>0.24773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1871" y="555976"/>
          <a:ext cx="651706" cy="599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11,40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0.26169</cdr:x>
      <cdr:y>0.14036</cdr:y>
    </cdr:from>
    <cdr:to>
      <cdr:x>0.35782</cdr:x>
      <cdr:y>0.27551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5638" y="654479"/>
          <a:ext cx="652287" cy="630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11,10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0.61583</cdr:x>
      <cdr:y>0.11607</cdr:y>
    </cdr:from>
    <cdr:to>
      <cdr:x>0.72017</cdr:x>
      <cdr:y>0.32982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78597" y="541222"/>
          <a:ext cx="707985" cy="996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11,60</a:t>
          </a:r>
        </a:p>
      </cdr:txBody>
    </cdr:sp>
  </cdr:relSizeAnchor>
  <cdr:relSizeAnchor xmlns:cdr="http://schemas.openxmlformats.org/drawingml/2006/chartDrawing">
    <cdr:from>
      <cdr:x>0.50457</cdr:x>
      <cdr:y>0.18824</cdr:y>
    </cdr:from>
    <cdr:to>
      <cdr:x>0.56685</cdr:x>
      <cdr:y>0.26349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3685" y="877763"/>
          <a:ext cx="422596" cy="350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9,96</a:t>
          </a:r>
        </a:p>
      </cdr:txBody>
    </cdr:sp>
  </cdr:relSizeAnchor>
  <cdr:relSizeAnchor xmlns:cdr="http://schemas.openxmlformats.org/drawingml/2006/chartDrawing">
    <cdr:from>
      <cdr:x>0.75999</cdr:x>
      <cdr:y>0.15632</cdr:y>
    </cdr:from>
    <cdr:to>
      <cdr:x>0.81825</cdr:x>
      <cdr:y>0.27778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56792" y="728906"/>
          <a:ext cx="395301" cy="566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10,80</a:t>
          </a:r>
        </a:p>
      </cdr:txBody>
    </cdr:sp>
  </cdr:relSizeAnchor>
  <cdr:relSizeAnchor xmlns:cdr="http://schemas.openxmlformats.org/drawingml/2006/chartDrawing">
    <cdr:from>
      <cdr:x>0.15184</cdr:x>
      <cdr:y>0</cdr:y>
    </cdr:from>
    <cdr:to>
      <cdr:x>0.3057</cdr:x>
      <cdr:y>0.39323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0237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2" y="29"/>
            <a:ext cx="4279231" cy="341297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49" y="29"/>
            <a:ext cx="4279231" cy="341297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2" y="6456407"/>
            <a:ext cx="4279231" cy="34129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49" y="6456407"/>
            <a:ext cx="4279231" cy="34129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0" y="3"/>
            <a:ext cx="4278154" cy="341064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79" y="3"/>
            <a:ext cx="4278154" cy="341064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403"/>
            <a:ext cx="7898130" cy="2676585"/>
          </a:xfrm>
          <a:prstGeom prst="rect">
            <a:avLst/>
          </a:prstGeom>
        </p:spPr>
        <p:txBody>
          <a:bodyPr vert="horz" lIns="91478" tIns="45739" rIns="91478" bIns="457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0" y="6456634"/>
            <a:ext cx="4278154" cy="341063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79" y="6456634"/>
            <a:ext cx="4278154" cy="341063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0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58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71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0" r:id="rId3" imgW="1850040" imgH="2475360" progId="">
                    <p:embed/>
                  </p:oleObj>
                </mc:Choice>
                <mc:Fallback>
                  <p:oleObj r:id="rId3" imgW="1850040" imgH="2475360" progId="">
                    <p:embed/>
                    <p:pic>
                      <p:nvPicPr>
                        <p:cNvPr id="0" name="Picture 64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1" r:id="rId5" imgW="1850040" imgH="2475360" progId="">
                    <p:embed/>
                  </p:oleObj>
                </mc:Choice>
                <mc:Fallback>
                  <p:oleObj r:id="rId5" imgW="1850040" imgH="2475360" progId="">
                    <p:embed/>
                    <p:pic>
                      <p:nvPicPr>
                        <p:cNvPr id="0" name="Picture 64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2" r:id="rId6" imgW="1850040" imgH="2475360" progId="">
                    <p:embed/>
                  </p:oleObj>
                </mc:Choice>
                <mc:Fallback>
                  <p:oleObj r:id="rId6" imgW="1850040" imgH="2475360" progId="">
                    <p:embed/>
                    <p:pic>
                      <p:nvPicPr>
                        <p:cNvPr id="0" name="Picture 64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3" r:id="rId7" imgW="1850040" imgH="2475360" progId="">
                    <p:embed/>
                  </p:oleObj>
                </mc:Choice>
                <mc:Fallback>
                  <p:oleObj r:id="rId7" imgW="1850040" imgH="2475360" progId="">
                    <p:embed/>
                    <p:pic>
                      <p:nvPicPr>
                        <p:cNvPr id="0" name="Picture 64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4" r:id="rId8" imgW="1850040" imgH="2475360" progId="">
                    <p:embed/>
                  </p:oleObj>
                </mc:Choice>
                <mc:Fallback>
                  <p:oleObj r:id="rId8" imgW="1850040" imgH="2475360" progId="">
                    <p:embed/>
                    <p:pic>
                      <p:nvPicPr>
                        <p:cNvPr id="0" name="Picture 64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5" r:id="rId9" imgW="1850040" imgH="2475360" progId="">
                    <p:embed/>
                  </p:oleObj>
                </mc:Choice>
                <mc:Fallback>
                  <p:oleObj r:id="rId9" imgW="1850040" imgH="2475360" progId="">
                    <p:embed/>
                    <p:pic>
                      <p:nvPicPr>
                        <p:cNvPr id="0" name="Picture 64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6" r:id="rId10" imgW="1850040" imgH="2475360" progId="">
                    <p:embed/>
                  </p:oleObj>
                </mc:Choice>
                <mc:Fallback>
                  <p:oleObj r:id="rId10" imgW="1850040" imgH="2475360" progId="">
                    <p:embed/>
                    <p:pic>
                      <p:nvPicPr>
                        <p:cNvPr id="0" name="Picture 64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7" r:id="rId11" imgW="1850040" imgH="2475360" progId="">
                    <p:embed/>
                  </p:oleObj>
                </mc:Choice>
                <mc:Fallback>
                  <p:oleObj r:id="rId11" imgW="1850040" imgH="2475360" progId="">
                    <p:embed/>
                    <p:pic>
                      <p:nvPicPr>
                        <p:cNvPr id="0" name="Picture 64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8" r:id="rId12" imgW="1850040" imgH="2475360" progId="">
                    <p:embed/>
                  </p:oleObj>
                </mc:Choice>
                <mc:Fallback>
                  <p:oleObj r:id="rId12" imgW="1850040" imgH="2475360" progId="">
                    <p:embed/>
                    <p:pic>
                      <p:nvPicPr>
                        <p:cNvPr id="0" name="Picture 64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99" r:id="rId13" imgW="1850040" imgH="2475360" progId="">
                    <p:embed/>
                  </p:oleObj>
                </mc:Choice>
                <mc:Fallback>
                  <p:oleObj r:id="rId13" imgW="1850040" imgH="2475360" progId="">
                    <p:embed/>
                    <p:pic>
                      <p:nvPicPr>
                        <p:cNvPr id="0" name="Picture 64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0" r:id="rId14" imgW="1850040" imgH="2475360" progId="">
                    <p:embed/>
                  </p:oleObj>
                </mc:Choice>
                <mc:Fallback>
                  <p:oleObj r:id="rId14" imgW="1850040" imgH="2475360" progId="">
                    <p:embed/>
                    <p:pic>
                      <p:nvPicPr>
                        <p:cNvPr id="0" name="Picture 64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1" r:id="rId15" imgW="1850040" imgH="2475360" progId="">
                    <p:embed/>
                  </p:oleObj>
                </mc:Choice>
                <mc:Fallback>
                  <p:oleObj r:id="rId15" imgW="1850040" imgH="2475360" progId="">
                    <p:embed/>
                    <p:pic>
                      <p:nvPicPr>
                        <p:cNvPr id="0" name="Picture 64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2" r:id="rId16" imgW="1850040" imgH="2475360" progId="">
                    <p:embed/>
                  </p:oleObj>
                </mc:Choice>
                <mc:Fallback>
                  <p:oleObj r:id="rId16" imgW="1850040" imgH="2475360" progId="">
                    <p:embed/>
                    <p:pic>
                      <p:nvPicPr>
                        <p:cNvPr id="0" name="Picture 64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3" r:id="rId17" imgW="1850040" imgH="2475360" progId="">
                    <p:embed/>
                  </p:oleObj>
                </mc:Choice>
                <mc:Fallback>
                  <p:oleObj r:id="rId17" imgW="1850040" imgH="2475360" progId="">
                    <p:embed/>
                    <p:pic>
                      <p:nvPicPr>
                        <p:cNvPr id="0" name="Picture 64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04" r:id="rId18" imgW="1850040" imgH="2475360" progId="">
                    <p:embed/>
                  </p:oleObj>
                </mc:Choice>
                <mc:Fallback>
                  <p:oleObj r:id="rId18" imgW="1850040" imgH="2475360" progId="">
                    <p:embed/>
                    <p:pic>
                      <p:nvPicPr>
                        <p:cNvPr id="0" name="Picture 6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BAD9922E-5594-4513-884D-108F9B3EAEC7}" type="slidenum">
              <a:rPr lang="ru-RU" sz="2400" b="1" smtClean="0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12768659"/>
              </p:ext>
            </p:extLst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5" r:id="rId19" imgW="2405880" imgH="2322000" progId="">
                  <p:embed/>
                </p:oleObj>
              </mc:Choice>
              <mc:Fallback>
                <p:oleObj r:id="rId19" imgW="2405880" imgH="2322000" progId="">
                  <p:embed/>
                  <p:pic>
                    <p:nvPicPr>
                      <p:cNvPr id="0" name="Picture 6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85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1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80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05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1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86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3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95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91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96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08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5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406498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58" r:id="rId3" imgW="1850040" imgH="2475360" progId="">
                    <p:embed/>
                  </p:oleObj>
                </mc:Choice>
                <mc:Fallback>
                  <p:oleObj r:id="rId3" imgW="1850040" imgH="2475360" progId="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59" r:id="rId5" imgW="1850040" imgH="2475360" progId="">
                    <p:embed/>
                  </p:oleObj>
                </mc:Choice>
                <mc:Fallback>
                  <p:oleObj r:id="rId5" imgW="1850040" imgH="2475360" progId="">
                    <p:embed/>
                    <p:pic>
                      <p:nvPicPr>
                        <p:cNvPr id="9" name="Объект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0" r:id="rId6" imgW="1850040" imgH="2475360" progId="">
                    <p:embed/>
                  </p:oleObj>
                </mc:Choice>
                <mc:Fallback>
                  <p:oleObj r:id="rId6" imgW="1850040" imgH="2475360" progId="">
                    <p:embed/>
                    <p:pic>
                      <p:nvPicPr>
                        <p:cNvPr id="10" name="Объект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1" r:id="rId7" imgW="1850040" imgH="2475360" progId="">
                    <p:embed/>
                  </p:oleObj>
                </mc:Choice>
                <mc:Fallback>
                  <p:oleObj r:id="rId7" imgW="1850040" imgH="2475360" progId="">
                    <p:embed/>
                    <p:pic>
                      <p:nvPicPr>
                        <p:cNvPr id="11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2" r:id="rId8" imgW="1850040" imgH="2475360" progId="">
                    <p:embed/>
                  </p:oleObj>
                </mc:Choice>
                <mc:Fallback>
                  <p:oleObj r:id="rId8" imgW="1850040" imgH="2475360" progId="">
                    <p:embed/>
                    <p:pic>
                      <p:nvPicPr>
                        <p:cNvPr id="12" name="Объект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3" r:id="rId9" imgW="1850040" imgH="2475360" progId="">
                    <p:embed/>
                  </p:oleObj>
                </mc:Choice>
                <mc:Fallback>
                  <p:oleObj r:id="rId9" imgW="1850040" imgH="2475360" progId="">
                    <p:embed/>
                    <p:pic>
                      <p:nvPicPr>
                        <p:cNvPr id="13" name="Объект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4" r:id="rId10" imgW="1850040" imgH="2475360" progId="">
                    <p:embed/>
                  </p:oleObj>
                </mc:Choice>
                <mc:Fallback>
                  <p:oleObj r:id="rId10" imgW="1850040" imgH="2475360" progId="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5" r:id="rId11" imgW="1850040" imgH="2475360" progId="">
                    <p:embed/>
                  </p:oleObj>
                </mc:Choice>
                <mc:Fallback>
                  <p:oleObj r:id="rId11" imgW="1850040" imgH="2475360" progId="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6" r:id="rId12" imgW="1850040" imgH="2475360" progId="">
                    <p:embed/>
                  </p:oleObj>
                </mc:Choice>
                <mc:Fallback>
                  <p:oleObj r:id="rId12" imgW="1850040" imgH="2475360" progId="">
                    <p:embed/>
                    <p:pic>
                      <p:nvPicPr>
                        <p:cNvPr id="16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7" r:id="rId13" imgW="1850040" imgH="2475360" progId="">
                    <p:embed/>
                  </p:oleObj>
                </mc:Choice>
                <mc:Fallback>
                  <p:oleObj r:id="rId13" imgW="1850040" imgH="2475360" progId="">
                    <p:embed/>
                    <p:pic>
                      <p:nvPicPr>
                        <p:cNvPr id="17" name="Объект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8" r:id="rId14" imgW="1850040" imgH="2475360" progId="">
                    <p:embed/>
                  </p:oleObj>
                </mc:Choice>
                <mc:Fallback>
                  <p:oleObj r:id="rId14" imgW="1850040" imgH="2475360" progId="">
                    <p:embed/>
                    <p:pic>
                      <p:nvPicPr>
                        <p:cNvPr id="18" name="Объект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69" r:id="rId15" imgW="1850040" imgH="2475360" progId="">
                    <p:embed/>
                  </p:oleObj>
                </mc:Choice>
                <mc:Fallback>
                  <p:oleObj r:id="rId15" imgW="1850040" imgH="2475360" progId="">
                    <p:embed/>
                    <p:pic>
                      <p:nvPicPr>
                        <p:cNvPr id="19" name="Объект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70" r:id="rId16" imgW="1850040" imgH="2475360" progId="">
                    <p:embed/>
                  </p:oleObj>
                </mc:Choice>
                <mc:Fallback>
                  <p:oleObj r:id="rId16" imgW="1850040" imgH="2475360" progId="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71" r:id="rId17" imgW="1850040" imgH="2475360" progId="">
                    <p:embed/>
                  </p:oleObj>
                </mc:Choice>
                <mc:Fallback>
                  <p:oleObj r:id="rId17" imgW="1850040" imgH="2475360" progId="">
                    <p:embed/>
                    <p:pic>
                      <p:nvPicPr>
                        <p:cNvPr id="21" name="Объект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72" r:id="rId18" imgW="1850040" imgH="2475360" progId="">
                    <p:embed/>
                  </p:oleObj>
                </mc:Choice>
                <mc:Fallback>
                  <p:oleObj r:id="rId18" imgW="1850040" imgH="2475360" progId="">
                    <p:embed/>
                    <p:pic>
                      <p:nvPicPr>
                        <p:cNvPr id="22" name="Объект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376587" y="46039"/>
            <a:ext cx="779431" cy="314325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BAD9922E-5594-4513-884D-108F9B3EAEC7}" type="slidenum"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BFAE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342900" marR="0" lvl="0" indent="-342900" algn="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‹#›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FAE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277600" y="6052822"/>
          <a:ext cx="90578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73" r:id="rId19" imgW="2405880" imgH="2322000" progId="">
                  <p:embed/>
                </p:oleObj>
              </mc:Choice>
              <mc:Fallback>
                <p:oleObj r:id="rId19" imgW="2405880" imgH="2322000" progId="">
                  <p:embed/>
                  <p:pic>
                    <p:nvPicPr>
                      <p:cNvPr id="27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6052822"/>
                        <a:ext cx="90578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7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85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24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72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30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3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58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2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06.02.2018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5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264AD6-83EC-417C-A3DC-B7CFE924940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512B-D0A4-4684-BEF5-3C105475FDC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9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95587" y="0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05238"/>
            <a:ext cx="80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ГОСУДАРСТВЕННЫЙ КОМИТЕТ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РЕСПУБЛИКИ ТАТАРСТАН ПО ТАРИФАМ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5950" y="5676900"/>
            <a:ext cx="9662037" cy="51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нваря 2018г.</a:t>
            </a:r>
            <a:r>
              <a:rPr lang="ru-RU" sz="1600" b="1" dirty="0" smtClean="0">
                <a:solidFill>
                  <a:schemeClr val="bg1"/>
                </a:solidFill>
              </a:rPr>
              <a:t>ТАРИФАМ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Й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778" y="2555994"/>
            <a:ext cx="104491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РЕЗУЛЬТАТЫ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КОМИТЕТА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ПО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ТАРИФАМ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И ЗАДАЧИ НА 2018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9880" y="553453"/>
            <a:ext cx="1060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ВЫСТУПЛЕНИЕ ПРЕДСЕДАТЕЛЯ ГОСУДАРСТВЕННОГО КОМИТЕТА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РЕСПУБЛИКИ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ТАТАРСТАН ПО ТАРИФАМ</a:t>
            </a:r>
          </a:p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ЗАРИПОВА МАРАТА РИВГАТОВИЧА 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УБЛИКИ ТСТАН </a:t>
            </a:r>
            <a:r>
              <a:rPr lang="ru-RU" sz="1200" dirty="0">
                <a:solidFill>
                  <a:schemeClr val="bg1"/>
                </a:solidFill>
              </a:rPr>
              <a:t>ПО ТАРИФАМ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Й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37" y="1060628"/>
            <a:ext cx="9096579" cy="511682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6874" y="404037"/>
            <a:ext cx="7559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ПРОТИВОДЕЙСТВИЕ КОРРУПЦИИ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659" y="867104"/>
            <a:ext cx="4540103" cy="587747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093" y="988812"/>
            <a:ext cx="6636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accent6">
                    <a:lumMod val="50000"/>
                  </a:schemeClr>
                </a:solidFill>
              </a:rPr>
              <a:t>http://kt.tatarstan.ru/rus/ancorrup.htm</a:t>
            </a:r>
            <a:endParaRPr lang="ru-RU" sz="16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88396" y="1327366"/>
            <a:ext cx="1229124" cy="158957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9756853"/>
              </p:ext>
            </p:extLst>
          </p:nvPr>
        </p:nvGraphicFramePr>
        <p:xfrm>
          <a:off x="1116419" y="1212112"/>
          <a:ext cx="10015869" cy="503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2705" y="372139"/>
            <a:ext cx="8091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ЗАДАЧИ НА 2018 ГОД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97" y="1493177"/>
            <a:ext cx="8953862" cy="50365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3818" y="51944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65000"/>
                  </a:schemeClr>
                </a:solidFill>
              </a:rPr>
              <a:t>Благодарю за внимание!</a:t>
            </a:r>
            <a:endParaRPr lang="ru-RU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0431" y="1353312"/>
            <a:ext cx="4121649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kt.tatarstan.ru/rus/tarifi-2018.htm</a:t>
            </a:r>
            <a:endParaRPr lang="ru-RU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47507" y="2201754"/>
            <a:ext cx="935665" cy="97121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86033" y="1187142"/>
            <a:ext cx="4782079" cy="61207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3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95587" y="0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6750" y="449059"/>
            <a:ext cx="9480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РАБОТЫ В 2017 ГОДУ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9701" y="627321"/>
            <a:ext cx="3361744" cy="280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719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индивидуальных заявителей), обратившихся за установлением тарифов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2792" y="874618"/>
            <a:ext cx="2777985" cy="165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8 233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Тарифных решений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03451" y="449059"/>
            <a:ext cx="2814311" cy="2607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региональных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 оплаты ЖКУ</a:t>
            </a:r>
          </a:p>
          <a:p>
            <a:endParaRPr lang="ru-RU" sz="20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731579"/>
              </p:ext>
            </p:extLst>
          </p:nvPr>
        </p:nvGraphicFramePr>
        <p:xfrm>
          <a:off x="2591386" y="3481911"/>
          <a:ext cx="7222465" cy="28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1"/>
          <p:cNvSpPr txBox="1"/>
          <p:nvPr/>
        </p:nvSpPr>
        <p:spPr>
          <a:xfrm>
            <a:off x="3189767" y="2953364"/>
            <a:ext cx="551368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Параметры прогноза социально-экономического развития Российской Федерации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95586" y="132907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44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34026"/>
              </p:ext>
            </p:extLst>
          </p:nvPr>
        </p:nvGraphicFramePr>
        <p:xfrm>
          <a:off x="3176378" y="3424281"/>
          <a:ext cx="7145079" cy="260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395587" y="0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5547" y="323386"/>
            <a:ext cx="9437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ДЛЯ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РЕСПУБЛИКИ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66801"/>
            <a:ext cx="24901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5,48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./куб. 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.(с НДС)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Действующий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тариф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природный газ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1 полугодии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2018 г. 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3777" y="1066801"/>
            <a:ext cx="1994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3,69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 НДС)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 на электрическую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8594" y="1066801"/>
            <a:ext cx="3423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1 699,86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Гкал (с НДС)</a:t>
            </a:r>
            <a:endParaRPr lang="ru-RU" sz="1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 на тепловую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нергию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(в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комбинированной и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некомбинированной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ыработке) в среднем по РТ 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9127" y="1032856"/>
            <a:ext cx="20942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24,45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.(с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НДС)</a:t>
            </a:r>
          </a:p>
          <a:p>
            <a:r>
              <a:rPr lang="ru-RU" sz="1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Тарифы на</a:t>
            </a:r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среднем по РТ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7342" y="1005875"/>
            <a:ext cx="20764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17,93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./куб. 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НДС)</a:t>
            </a:r>
          </a:p>
          <a:p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водоотведение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среднем по 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33775" y="3055127"/>
            <a:ext cx="64302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Заявленная выручка регулируемых организаций РТ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6985591" y="3516614"/>
            <a:ext cx="3177064" cy="289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121,8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млрд. рублей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3293" y="3806083"/>
            <a:ext cx="173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100,0</a:t>
            </a:r>
            <a:r>
              <a:rPr lang="ru-RU" sz="1200" dirty="0" smtClean="0"/>
              <a:t> млрд. рублей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395586" y="194557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69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94538" y="74428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642" y="303028"/>
            <a:ext cx="1140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НА ТЕПЛОВУЮ ЭНЕРГИЮ </a:t>
            </a:r>
          </a:p>
          <a:p>
            <a:pPr lvl="0" algn="ctr" fontAlgn="b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НАСЕЛЕНИЯ РЕСПУБЛИКИ ТАТАРСТАН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992757"/>
              </p:ext>
            </p:extLst>
          </p:nvPr>
        </p:nvGraphicFramePr>
        <p:xfrm>
          <a:off x="680483" y="1850066"/>
          <a:ext cx="500862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11962"/>
              </p:ext>
            </p:extLst>
          </p:nvPr>
        </p:nvGraphicFramePr>
        <p:xfrm>
          <a:off x="6103088" y="1850065"/>
          <a:ext cx="5550196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6988" y="1480733"/>
            <a:ext cx="44553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Комбинированная выработка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4258" y="1480733"/>
            <a:ext cx="52078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Некомбинированная выработка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95587" y="0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973" y="584790"/>
            <a:ext cx="1068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предельного роста платы граждан за коммунальные услуги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796552"/>
              </p:ext>
            </p:extLst>
          </p:nvPr>
        </p:nvGraphicFramePr>
        <p:xfrm>
          <a:off x="946299" y="1339704"/>
          <a:ext cx="9867014" cy="47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83702" y="5656521"/>
            <a:ext cx="46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95586" y="62941"/>
            <a:ext cx="7964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278" y="350874"/>
            <a:ext cx="6645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РАСХОДОВ НАСЕЛЕНИЯ НА ЖКУ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326440"/>
              </p:ext>
            </p:extLst>
          </p:nvPr>
        </p:nvGraphicFramePr>
        <p:xfrm>
          <a:off x="648585" y="1733106"/>
          <a:ext cx="6337005" cy="431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20336"/>
              </p:ext>
            </p:extLst>
          </p:nvPr>
        </p:nvGraphicFramePr>
        <p:xfrm>
          <a:off x="7070651" y="2642188"/>
          <a:ext cx="4869711" cy="284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 rot="10800000" flipV="1">
            <a:off x="1036673" y="1064109"/>
            <a:ext cx="5560828" cy="668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потребительских расходов </a:t>
            </a:r>
          </a:p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домашних хозяйств Республики Татарстан </a:t>
            </a:r>
          </a:p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Татарстанстат)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74688" y="1839432"/>
            <a:ext cx="380645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доли расходов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ЖКУ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(Источник: СМИ)</a:t>
            </a:r>
            <a:endParaRPr lang="ru-RU" sz="10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261272"/>
              </p:ext>
            </p:extLst>
          </p:nvPr>
        </p:nvGraphicFramePr>
        <p:xfrm>
          <a:off x="616688" y="1988288"/>
          <a:ext cx="4231759" cy="292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76869"/>
              </p:ext>
            </p:extLst>
          </p:nvPr>
        </p:nvGraphicFramePr>
        <p:xfrm>
          <a:off x="5071729" y="1674052"/>
          <a:ext cx="6843180" cy="434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01479" y="287078"/>
            <a:ext cx="949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ДЕЯТЕЛЬНОСТЬ </a:t>
            </a:r>
          </a:p>
          <a:p>
            <a:pPr algn="ctr" fontAlgn="b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РЕГУЛИРУЕМЫХ ОРГАНИЗАЦИЙ РЕСПУБЛИКИ ТАТАРСТАН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1729" y="1988288"/>
            <a:ext cx="1575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лрд. рублей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8915" y="1118075"/>
            <a:ext cx="51248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финансирования инвестиционных программ регулируемых организаций Республики Татарстан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5237235"/>
              </p:ext>
            </p:extLst>
          </p:nvPr>
        </p:nvGraphicFramePr>
        <p:xfrm>
          <a:off x="999460" y="1254642"/>
          <a:ext cx="1076014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7926" y="446567"/>
            <a:ext cx="9382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ТАРИФНОГО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334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83147" y="549741"/>
            <a:ext cx="10587446" cy="8746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КОНТРОЛЬ СОБЛЮДЕНИЯ ЗАКОНОДАТЕЛЬСТВА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СФЕРЕ ТАРИФНОГО РЕГУЛИРОВАНИЯ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6840" y="1712397"/>
            <a:ext cx="3034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150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Количество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онтрольных мероприятий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2860158" y="4114393"/>
            <a:ext cx="6782281" cy="1786677"/>
          </a:xfrm>
        </p:spPr>
        <p:txBody>
          <a:bodyPr>
            <a:normAutofit fontScale="92500"/>
          </a:bodyPr>
          <a:lstStyle/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 без утвержденных тарифов,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завышение установленных тарифов, нарушения стандартов раскрытия информации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8055" y="1619359"/>
            <a:ext cx="24773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97</a:t>
            </a:r>
            <a:r>
              <a:rPr lang="ru-RU" sz="4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  <a:endParaRPr lang="ru-RU" sz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Количество дел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об административных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правонарушениях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69842" y="1619358"/>
            <a:ext cx="2706676" cy="107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2,8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млн. рублей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умма штрафов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11302" y="3961210"/>
            <a:ext cx="6931137" cy="193986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24642" y="3438738"/>
            <a:ext cx="4104456" cy="56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нарушения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МФ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58913</TotalTime>
  <Words>479</Words>
  <Application>Microsoft Office PowerPoint</Application>
  <PresentationFormat>Произвольный</PresentationFormat>
  <Paragraphs>160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Аксанова Ирина Мансуровна</cp:lastModifiedBy>
  <cp:revision>1344</cp:revision>
  <cp:lastPrinted>2018-01-17T16:40:45Z</cp:lastPrinted>
  <dcterms:created xsi:type="dcterms:W3CDTF">2015-08-31T08:00:32Z</dcterms:created>
  <dcterms:modified xsi:type="dcterms:W3CDTF">2018-02-06T07:33:09Z</dcterms:modified>
</cp:coreProperties>
</file>