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notesMasterIdLst>
    <p:notesMasterId r:id="rId12"/>
  </p:notesMasterIdLst>
  <p:handoutMasterIdLst>
    <p:handoutMasterId r:id="rId13"/>
  </p:handoutMasterIdLst>
  <p:sldIdLst>
    <p:sldId id="271" r:id="rId2"/>
    <p:sldId id="256" r:id="rId3"/>
    <p:sldId id="286" r:id="rId4"/>
    <p:sldId id="289" r:id="rId5"/>
    <p:sldId id="290" r:id="rId6"/>
    <p:sldId id="291" r:id="rId7"/>
    <p:sldId id="292" r:id="rId8"/>
    <p:sldId id="294" r:id="rId9"/>
    <p:sldId id="273" r:id="rId10"/>
    <p:sldId id="293" r:id="rId11"/>
  </p:sldIdLst>
  <p:sldSz cx="10440988" cy="10080625"/>
  <p:notesSz cx="6735763" cy="986948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585788" indent="-12858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71575" indent="-2571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757363" indent="-3857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344738" indent="-5159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4D284"/>
    <a:srgbClr val="1B46A5"/>
    <a:srgbClr val="93C975"/>
    <a:srgbClr val="F4B270"/>
    <a:srgbClr val="ED7F05"/>
    <a:srgbClr val="E1B3FB"/>
    <a:srgbClr val="7C9AD6"/>
    <a:srgbClr val="4A6DB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82" autoAdjust="0"/>
    <p:restoredTop sz="93943" autoAdjust="0"/>
  </p:normalViewPr>
  <p:slideViewPr>
    <p:cSldViewPr>
      <p:cViewPr varScale="1">
        <p:scale>
          <a:sx n="45" d="100"/>
          <a:sy n="45" d="100"/>
        </p:scale>
        <p:origin x="-1074" y="-90"/>
      </p:cViewPr>
      <p:guideLst>
        <p:guide orient="horz" pos="3175"/>
        <p:guide pos="328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09EA83-5567-4D6E-9C62-BEA46ADE7C30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E39797A-03B3-4DD6-9118-D1972F5EF655}" type="pres">
      <dgm:prSet presAssocID="{A009EA83-5567-4D6E-9C62-BEA46ADE7C30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F3B76B4-6F0F-498B-BC28-B7ACCC993E3B}" type="pres">
      <dgm:prSet presAssocID="{A009EA83-5567-4D6E-9C62-BEA46ADE7C30}" presName="Name1" presStyleCnt="0"/>
      <dgm:spPr/>
    </dgm:pt>
    <dgm:pt modelId="{BA02C9E1-36D0-4E69-9D23-2B6851CD2247}" type="pres">
      <dgm:prSet presAssocID="{A009EA83-5567-4D6E-9C62-BEA46ADE7C30}" presName="cycle" presStyleCnt="0"/>
      <dgm:spPr/>
    </dgm:pt>
    <dgm:pt modelId="{639E55D8-C314-4650-AD6D-5F023AAD56D4}" type="pres">
      <dgm:prSet presAssocID="{A009EA83-5567-4D6E-9C62-BEA46ADE7C30}" presName="srcNode" presStyleLbl="node1" presStyleIdx="0" presStyleCnt="0"/>
      <dgm:spPr/>
    </dgm:pt>
    <dgm:pt modelId="{F9250567-757B-43A2-AFC6-4ADD14120CA4}" type="pres">
      <dgm:prSet presAssocID="{A009EA83-5567-4D6E-9C62-BEA46ADE7C30}" presName="conn" presStyleLbl="parChTrans1D2" presStyleIdx="0" presStyleCnt="1"/>
      <dgm:spPr/>
      <dgm:t>
        <a:bodyPr/>
        <a:lstStyle/>
        <a:p>
          <a:endParaRPr lang="ru-RU"/>
        </a:p>
      </dgm:t>
    </dgm:pt>
    <dgm:pt modelId="{6CE7550F-CE37-48DA-8C24-1F50D4410D59}" type="pres">
      <dgm:prSet presAssocID="{A009EA83-5567-4D6E-9C62-BEA46ADE7C30}" presName="extraNode" presStyleLbl="node1" presStyleIdx="0" presStyleCnt="0"/>
      <dgm:spPr/>
    </dgm:pt>
    <dgm:pt modelId="{253DA02B-936D-44B2-9F3C-2293E693B3D3}" type="pres">
      <dgm:prSet presAssocID="{A009EA83-5567-4D6E-9C62-BEA46ADE7C30}" presName="dstNode" presStyleLbl="node1" presStyleIdx="0" presStyleCnt="0"/>
      <dgm:spPr/>
    </dgm:pt>
  </dgm:ptLst>
  <dgm:cxnLst>
    <dgm:cxn modelId="{4135FB21-8D1F-42D4-ACFE-0275E8677C3F}" type="presOf" srcId="{A009EA83-5567-4D6E-9C62-BEA46ADE7C30}" destId="{8E39797A-03B3-4DD6-9118-D1972F5EF655}" srcOrd="0" destOrd="0" presId="urn:microsoft.com/office/officeart/2008/layout/VerticalCurvedList"/>
    <dgm:cxn modelId="{30881B0C-DD6F-4D62-BE89-04C4A48807C5}" type="presParOf" srcId="{8E39797A-03B3-4DD6-9118-D1972F5EF655}" destId="{1F3B76B4-6F0F-498B-BC28-B7ACCC993E3B}" srcOrd="0" destOrd="0" presId="urn:microsoft.com/office/officeart/2008/layout/VerticalCurvedList"/>
    <dgm:cxn modelId="{D30B29DE-B59C-4AF3-8346-A032037E05E6}" type="presParOf" srcId="{1F3B76B4-6F0F-498B-BC28-B7ACCC993E3B}" destId="{BA02C9E1-36D0-4E69-9D23-2B6851CD2247}" srcOrd="0" destOrd="0" presId="urn:microsoft.com/office/officeart/2008/layout/VerticalCurvedList"/>
    <dgm:cxn modelId="{DE3CB816-F1E4-45B6-A955-5577B2CB5976}" type="presParOf" srcId="{BA02C9E1-36D0-4E69-9D23-2B6851CD2247}" destId="{639E55D8-C314-4650-AD6D-5F023AAD56D4}" srcOrd="0" destOrd="0" presId="urn:microsoft.com/office/officeart/2008/layout/VerticalCurvedList"/>
    <dgm:cxn modelId="{1A868C03-E9C8-4553-ACD4-0B5363015628}" type="presParOf" srcId="{BA02C9E1-36D0-4E69-9D23-2B6851CD2247}" destId="{F9250567-757B-43A2-AFC6-4ADD14120CA4}" srcOrd="1" destOrd="0" presId="urn:microsoft.com/office/officeart/2008/layout/VerticalCurvedList"/>
    <dgm:cxn modelId="{53EFAFCD-907E-4594-A886-D32E61CF85C2}" type="presParOf" srcId="{BA02C9E1-36D0-4E69-9D23-2B6851CD2247}" destId="{6CE7550F-CE37-48DA-8C24-1F50D4410D59}" srcOrd="2" destOrd="0" presId="urn:microsoft.com/office/officeart/2008/layout/VerticalCurvedList"/>
    <dgm:cxn modelId="{0D0D539F-070B-465B-B386-0EF4F4591C42}" type="presParOf" srcId="{BA02C9E1-36D0-4E69-9D23-2B6851CD2247}" destId="{253DA02B-936D-44B2-9F3C-2293E693B3D3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4EAD53-3A7D-45AA-8063-DE371AC1805E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FE95195-8092-4565-BDC9-429DF22282F8}">
      <dgm:prSet phldrT="[Текст]" custT="1"/>
      <dgm:spPr>
        <a:noFill/>
        <a:ln>
          <a:noFill/>
        </a:ln>
      </dgm:spPr>
      <dgm:t>
        <a:bodyPr/>
        <a:lstStyle/>
        <a:p>
          <a:pPr algn="ctr"/>
          <a:endParaRPr lang="ru-RU" sz="4000" b="1" dirty="0">
            <a:solidFill>
              <a:srgbClr val="C00000"/>
            </a:solidFill>
          </a:endParaRPr>
        </a:p>
      </dgm:t>
    </dgm:pt>
    <dgm:pt modelId="{3410C489-4976-48B4-8B8A-ABFC7118130E}" type="parTrans" cxnId="{C00A65AB-3CA6-4B62-88CB-861EBD18372D}">
      <dgm:prSet/>
      <dgm:spPr/>
      <dgm:t>
        <a:bodyPr/>
        <a:lstStyle/>
        <a:p>
          <a:pPr algn="ctr"/>
          <a:endParaRPr lang="ru-RU"/>
        </a:p>
      </dgm:t>
    </dgm:pt>
    <dgm:pt modelId="{7BAF2E0F-18C2-4FD2-8BE3-C0816A8E39D8}" type="sibTrans" cxnId="{C00A65AB-3CA6-4B62-88CB-861EBD18372D}">
      <dgm:prSet/>
      <dgm:spPr/>
      <dgm:t>
        <a:bodyPr/>
        <a:lstStyle/>
        <a:p>
          <a:pPr algn="ctr"/>
          <a:endParaRPr lang="ru-RU"/>
        </a:p>
      </dgm:t>
    </dgm:pt>
    <dgm:pt modelId="{7F7AC3EC-4B26-4361-81B5-D67FFEABA2EB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ctr"/>
          <a:r>
            <a:rPr lang="ru-RU" sz="2300" dirty="0" smtClean="0"/>
            <a:t>Нарушение требования основ ценообразования по ведению раздельного учета</a:t>
          </a:r>
          <a:endParaRPr lang="ru-RU" sz="2300" dirty="0"/>
        </a:p>
      </dgm:t>
    </dgm:pt>
    <dgm:pt modelId="{DBECA8F1-AD28-4810-9D3E-F4E338357598}" type="parTrans" cxnId="{BB612779-92BA-4556-ABB0-C5D5B694EC89}">
      <dgm:prSet/>
      <dgm:spPr/>
      <dgm:t>
        <a:bodyPr/>
        <a:lstStyle/>
        <a:p>
          <a:pPr algn="ctr"/>
          <a:endParaRPr lang="ru-RU"/>
        </a:p>
      </dgm:t>
    </dgm:pt>
    <dgm:pt modelId="{06E9AE94-3425-4BB9-86E1-CCCA5C9D1439}" type="sibTrans" cxnId="{BB612779-92BA-4556-ABB0-C5D5B694EC89}">
      <dgm:prSet/>
      <dgm:spPr/>
      <dgm:t>
        <a:bodyPr/>
        <a:lstStyle/>
        <a:p>
          <a:pPr algn="ctr"/>
          <a:endParaRPr lang="ru-RU"/>
        </a:p>
      </dgm:t>
    </dgm:pt>
    <dgm:pt modelId="{891B77C5-5F3C-4BC4-B0A1-DFC19F10C1F8}">
      <dgm:prSet phldrT="[Текст]" custT="1"/>
      <dgm:spPr>
        <a:noFill/>
        <a:ln>
          <a:noFill/>
        </a:ln>
      </dgm:spPr>
      <dgm:t>
        <a:bodyPr/>
        <a:lstStyle/>
        <a:p>
          <a:pPr algn="ctr"/>
          <a:endParaRPr lang="ru-RU" sz="4000" b="1" dirty="0">
            <a:solidFill>
              <a:srgbClr val="C00000"/>
            </a:solidFill>
          </a:endParaRPr>
        </a:p>
      </dgm:t>
    </dgm:pt>
    <dgm:pt modelId="{431F0EC5-3617-452B-8C9A-1926D8E09E9B}" type="parTrans" cxnId="{29FDC698-4962-429E-AE77-5D6D90304CAC}">
      <dgm:prSet/>
      <dgm:spPr/>
      <dgm:t>
        <a:bodyPr/>
        <a:lstStyle/>
        <a:p>
          <a:pPr algn="ctr"/>
          <a:endParaRPr lang="ru-RU"/>
        </a:p>
      </dgm:t>
    </dgm:pt>
    <dgm:pt modelId="{53132F87-961B-4457-BB31-0F30DA39FF4C}" type="sibTrans" cxnId="{29FDC698-4962-429E-AE77-5D6D90304CAC}">
      <dgm:prSet/>
      <dgm:spPr/>
      <dgm:t>
        <a:bodyPr/>
        <a:lstStyle/>
        <a:p>
          <a:pPr algn="ctr"/>
          <a:endParaRPr lang="ru-RU"/>
        </a:p>
      </dgm:t>
    </dgm:pt>
    <dgm:pt modelId="{A4C02A76-7F80-4647-96C4-1CBC52736AFE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ctr"/>
          <a:r>
            <a:rPr lang="ru-RU" sz="2300" dirty="0" smtClean="0"/>
            <a:t>Отсутствие расчетов по распределению общехозяйственных расходов по видам деятельности.</a:t>
          </a:r>
          <a:endParaRPr lang="ru-RU" sz="2300" dirty="0"/>
        </a:p>
      </dgm:t>
    </dgm:pt>
    <dgm:pt modelId="{101268F3-39AB-4EC9-A04C-CE9FD0F4A9E8}" type="parTrans" cxnId="{506F03D2-63C9-44B3-9FEF-EAD0FDFA7B28}">
      <dgm:prSet/>
      <dgm:spPr/>
      <dgm:t>
        <a:bodyPr/>
        <a:lstStyle/>
        <a:p>
          <a:pPr algn="ctr"/>
          <a:endParaRPr lang="ru-RU"/>
        </a:p>
      </dgm:t>
    </dgm:pt>
    <dgm:pt modelId="{D7729825-7457-44B0-8A70-7CB542792E88}" type="sibTrans" cxnId="{506F03D2-63C9-44B3-9FEF-EAD0FDFA7B28}">
      <dgm:prSet/>
      <dgm:spPr/>
      <dgm:t>
        <a:bodyPr/>
        <a:lstStyle/>
        <a:p>
          <a:pPr algn="ctr"/>
          <a:endParaRPr lang="ru-RU"/>
        </a:p>
      </dgm:t>
    </dgm:pt>
    <dgm:pt modelId="{06A63883-BFA9-47E0-805B-02F2D247369A}">
      <dgm:prSet phldrT="[Текст]" custT="1"/>
      <dgm:spPr>
        <a:noFill/>
        <a:ln>
          <a:noFill/>
        </a:ln>
      </dgm:spPr>
      <dgm:t>
        <a:bodyPr/>
        <a:lstStyle/>
        <a:p>
          <a:pPr algn="ctr"/>
          <a:endParaRPr lang="ru-RU" sz="4000" b="1" dirty="0">
            <a:solidFill>
              <a:srgbClr val="C00000"/>
            </a:solidFill>
          </a:endParaRPr>
        </a:p>
      </dgm:t>
    </dgm:pt>
    <dgm:pt modelId="{19725445-41B7-4B34-B287-E88355AB4114}" type="parTrans" cxnId="{5FFE854C-678B-4876-906D-309CA7ABEC84}">
      <dgm:prSet/>
      <dgm:spPr/>
      <dgm:t>
        <a:bodyPr/>
        <a:lstStyle/>
        <a:p>
          <a:pPr algn="ctr"/>
          <a:endParaRPr lang="ru-RU"/>
        </a:p>
      </dgm:t>
    </dgm:pt>
    <dgm:pt modelId="{81265E76-9599-4D9C-A97E-BF537E52A92D}" type="sibTrans" cxnId="{5FFE854C-678B-4876-906D-309CA7ABEC84}">
      <dgm:prSet/>
      <dgm:spPr/>
      <dgm:t>
        <a:bodyPr/>
        <a:lstStyle/>
        <a:p>
          <a:pPr algn="ctr"/>
          <a:endParaRPr lang="ru-RU"/>
        </a:p>
      </dgm:t>
    </dgm:pt>
    <dgm:pt modelId="{2E092658-3336-40A9-954E-1574B8E047B6}">
      <dgm:prSet phldrT="[Текст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ctr"/>
          <a:r>
            <a:rPr lang="ru-RU" sz="2300" dirty="0" smtClean="0"/>
            <a:t>Нецелевое использование финансовых средств, предусмотренных тарифными источниками: амортизация, </a:t>
          </a:r>
          <a:r>
            <a:rPr lang="ru-RU" sz="2300" smtClean="0"/>
            <a:t>ремонтное обслуживание</a:t>
          </a:r>
          <a:endParaRPr lang="ru-RU" sz="2300" dirty="0"/>
        </a:p>
      </dgm:t>
    </dgm:pt>
    <dgm:pt modelId="{77DE0F0B-4D92-47FC-9471-4679AEB61489}" type="parTrans" cxnId="{03BE6A06-6185-4997-805B-D4D6A8EC2052}">
      <dgm:prSet/>
      <dgm:spPr/>
      <dgm:t>
        <a:bodyPr/>
        <a:lstStyle/>
        <a:p>
          <a:pPr algn="ctr"/>
          <a:endParaRPr lang="ru-RU"/>
        </a:p>
      </dgm:t>
    </dgm:pt>
    <dgm:pt modelId="{E2A91F6E-E031-4B82-B740-1E0104AB11B1}" type="sibTrans" cxnId="{03BE6A06-6185-4997-805B-D4D6A8EC2052}">
      <dgm:prSet/>
      <dgm:spPr/>
      <dgm:t>
        <a:bodyPr/>
        <a:lstStyle/>
        <a:p>
          <a:pPr algn="ctr"/>
          <a:endParaRPr lang="ru-RU"/>
        </a:p>
      </dgm:t>
    </dgm:pt>
    <dgm:pt modelId="{A74ADA73-5F2A-4A62-9281-19F5DD30E78E}">
      <dgm:prSet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algn="ctr"/>
          <a:r>
            <a:rPr lang="ru-RU" sz="2300" dirty="0" smtClean="0"/>
            <a:t>Фактические затраты в отчетных калькуляциях не подтверждаются первичными документами при проверке.</a:t>
          </a:r>
          <a:endParaRPr lang="ru-RU" sz="2300" dirty="0"/>
        </a:p>
      </dgm:t>
    </dgm:pt>
    <dgm:pt modelId="{714EC3E1-ADA8-40FA-8690-83479932A5F8}" type="parTrans" cxnId="{C7A08378-BEF4-4E32-91DC-DC1DE45C9347}">
      <dgm:prSet/>
      <dgm:spPr/>
      <dgm:t>
        <a:bodyPr/>
        <a:lstStyle/>
        <a:p>
          <a:pPr algn="ctr"/>
          <a:endParaRPr lang="ru-RU"/>
        </a:p>
      </dgm:t>
    </dgm:pt>
    <dgm:pt modelId="{92D5BE8A-3392-4646-A240-EA27529D2C75}" type="sibTrans" cxnId="{C7A08378-BEF4-4E32-91DC-DC1DE45C9347}">
      <dgm:prSet/>
      <dgm:spPr/>
      <dgm:t>
        <a:bodyPr/>
        <a:lstStyle/>
        <a:p>
          <a:pPr algn="ctr"/>
          <a:endParaRPr lang="ru-RU"/>
        </a:p>
      </dgm:t>
    </dgm:pt>
    <dgm:pt modelId="{EDEB8DAF-6236-4C13-8115-1F7F0D2E56C4}">
      <dgm:prSet/>
      <dgm:spPr>
        <a:noFill/>
        <a:ln>
          <a:noFill/>
        </a:ln>
      </dgm:spPr>
      <dgm:t>
        <a:bodyPr/>
        <a:lstStyle/>
        <a:p>
          <a:pPr algn="ctr"/>
          <a:endParaRPr lang="ru-RU" dirty="0"/>
        </a:p>
      </dgm:t>
    </dgm:pt>
    <dgm:pt modelId="{60F3AEDB-EA47-4DC0-B43B-B060BD2C1E2A}" type="sibTrans" cxnId="{6BB3A170-0DA8-42D9-80B3-319029ACFCF3}">
      <dgm:prSet/>
      <dgm:spPr/>
      <dgm:t>
        <a:bodyPr/>
        <a:lstStyle/>
        <a:p>
          <a:pPr algn="ctr"/>
          <a:endParaRPr lang="ru-RU"/>
        </a:p>
      </dgm:t>
    </dgm:pt>
    <dgm:pt modelId="{331CE8E0-7780-4F51-85CE-F3E0A8FD795B}" type="parTrans" cxnId="{6BB3A170-0DA8-42D9-80B3-319029ACFCF3}">
      <dgm:prSet/>
      <dgm:spPr/>
      <dgm:t>
        <a:bodyPr/>
        <a:lstStyle/>
        <a:p>
          <a:pPr algn="ctr"/>
          <a:endParaRPr lang="ru-RU"/>
        </a:p>
      </dgm:t>
    </dgm:pt>
    <dgm:pt modelId="{C9DC8807-F26B-422B-8AD9-69FD3E8DA6C3}" type="pres">
      <dgm:prSet presAssocID="{CC4EAD53-3A7D-45AA-8063-DE371AC1805E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5215D3B-3CA4-4A1C-8A9B-A66504E83C3A}" type="pres">
      <dgm:prSet presAssocID="{4FE95195-8092-4565-BDC9-429DF22282F8}" presName="composite" presStyleCnt="0"/>
      <dgm:spPr/>
    </dgm:pt>
    <dgm:pt modelId="{AD918153-053A-4D1C-A47F-2C62AEBB60AD}" type="pres">
      <dgm:prSet presAssocID="{4FE95195-8092-4565-BDC9-429DF22282F8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34B488-750C-4D9E-B027-C89E1E069B73}" type="pres">
      <dgm:prSet presAssocID="{4FE95195-8092-4565-BDC9-429DF22282F8}" presName="descendantText" presStyleLbl="alignAcc1" presStyleIdx="0" presStyleCnt="4" custScaleY="1186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74A60-4908-4ECD-88EF-906262AA0483}" type="pres">
      <dgm:prSet presAssocID="{7BAF2E0F-18C2-4FD2-8BE3-C0816A8E39D8}" presName="sp" presStyleCnt="0"/>
      <dgm:spPr/>
    </dgm:pt>
    <dgm:pt modelId="{02881523-604B-4276-912D-A823D0EFF2FF}" type="pres">
      <dgm:prSet presAssocID="{891B77C5-5F3C-4BC4-B0A1-DFC19F10C1F8}" presName="composite" presStyleCnt="0"/>
      <dgm:spPr/>
    </dgm:pt>
    <dgm:pt modelId="{97921EA2-1013-434C-A328-4818E5B96DDA}" type="pres">
      <dgm:prSet presAssocID="{891B77C5-5F3C-4BC4-B0A1-DFC19F10C1F8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99BF96-047F-4F66-8186-4D67B1815860}" type="pres">
      <dgm:prSet presAssocID="{891B77C5-5F3C-4BC4-B0A1-DFC19F10C1F8}" presName="descendantText" presStyleLbl="alignAcc1" presStyleIdx="1" presStyleCnt="4" custScaleY="122955" custLinFactNeighborX="0" custLinFactNeighborY="-857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44D402C-3D90-47F1-B44E-0011B1CC7B5C}" type="pres">
      <dgm:prSet presAssocID="{53132F87-961B-4457-BB31-0F30DA39FF4C}" presName="sp" presStyleCnt="0"/>
      <dgm:spPr/>
    </dgm:pt>
    <dgm:pt modelId="{E02DA9CA-A438-48E2-9280-D4A15F161CD1}" type="pres">
      <dgm:prSet presAssocID="{06A63883-BFA9-47E0-805B-02F2D247369A}" presName="composite" presStyleCnt="0"/>
      <dgm:spPr/>
    </dgm:pt>
    <dgm:pt modelId="{6A334959-522F-4ECE-98E7-42AB4CAA7CDF}" type="pres">
      <dgm:prSet presAssocID="{06A63883-BFA9-47E0-805B-02F2D247369A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CF6916-7AEF-46C1-A013-241A960A700F}" type="pres">
      <dgm:prSet presAssocID="{06A63883-BFA9-47E0-805B-02F2D247369A}" presName="descendantText" presStyleLbl="alignAcc1" presStyleIdx="2" presStyleCnt="4" custScaleY="1592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2C0665-4646-475F-8C1F-217C5A021950}" type="pres">
      <dgm:prSet presAssocID="{81265E76-9599-4D9C-A97E-BF537E52A92D}" presName="sp" presStyleCnt="0"/>
      <dgm:spPr/>
    </dgm:pt>
    <dgm:pt modelId="{FF064458-D8E9-454A-BDE4-CFE53690E650}" type="pres">
      <dgm:prSet presAssocID="{EDEB8DAF-6236-4C13-8115-1F7F0D2E56C4}" presName="composite" presStyleCnt="0"/>
      <dgm:spPr/>
    </dgm:pt>
    <dgm:pt modelId="{B0FAA336-E1F6-4B93-B20A-3AECABC685EF}" type="pres">
      <dgm:prSet presAssocID="{EDEB8DAF-6236-4C13-8115-1F7F0D2E56C4}" presName="parentText" presStyleLbl="align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40B909-62EC-4C80-866A-FA3569E6908F}" type="pres">
      <dgm:prSet presAssocID="{EDEB8DAF-6236-4C13-8115-1F7F0D2E56C4}" presName="descendantText" presStyleLbl="alignAcc1" presStyleIdx="3" presStyleCnt="4" custScaleY="127228" custLinFactNeighborX="367" custLinFactNeighborY="153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B612779-92BA-4556-ABB0-C5D5B694EC89}" srcId="{4FE95195-8092-4565-BDC9-429DF22282F8}" destId="{7F7AC3EC-4B26-4361-81B5-D67FFEABA2EB}" srcOrd="0" destOrd="0" parTransId="{DBECA8F1-AD28-4810-9D3E-F4E338357598}" sibTransId="{06E9AE94-3425-4BB9-86E1-CCCA5C9D1439}"/>
    <dgm:cxn modelId="{29FDC698-4962-429E-AE77-5D6D90304CAC}" srcId="{CC4EAD53-3A7D-45AA-8063-DE371AC1805E}" destId="{891B77C5-5F3C-4BC4-B0A1-DFC19F10C1F8}" srcOrd="1" destOrd="0" parTransId="{431F0EC5-3617-452B-8C9A-1926D8E09E9B}" sibTransId="{53132F87-961B-4457-BB31-0F30DA39FF4C}"/>
    <dgm:cxn modelId="{37F19C9B-7168-4447-B8CD-F90FA60B935B}" type="presOf" srcId="{EDEB8DAF-6236-4C13-8115-1F7F0D2E56C4}" destId="{B0FAA336-E1F6-4B93-B20A-3AECABC685EF}" srcOrd="0" destOrd="0" presId="urn:microsoft.com/office/officeart/2005/8/layout/chevron2"/>
    <dgm:cxn modelId="{C00A65AB-3CA6-4B62-88CB-861EBD18372D}" srcId="{CC4EAD53-3A7D-45AA-8063-DE371AC1805E}" destId="{4FE95195-8092-4565-BDC9-429DF22282F8}" srcOrd="0" destOrd="0" parTransId="{3410C489-4976-48B4-8B8A-ABFC7118130E}" sibTransId="{7BAF2E0F-18C2-4FD2-8BE3-C0816A8E39D8}"/>
    <dgm:cxn modelId="{4A778570-441B-4511-AF5B-E0FE36B0B402}" type="presOf" srcId="{2E092658-3336-40A9-954E-1574B8E047B6}" destId="{21CF6916-7AEF-46C1-A013-241A960A700F}" srcOrd="0" destOrd="0" presId="urn:microsoft.com/office/officeart/2005/8/layout/chevron2"/>
    <dgm:cxn modelId="{6BB3A170-0DA8-42D9-80B3-319029ACFCF3}" srcId="{CC4EAD53-3A7D-45AA-8063-DE371AC1805E}" destId="{EDEB8DAF-6236-4C13-8115-1F7F0D2E56C4}" srcOrd="3" destOrd="0" parTransId="{331CE8E0-7780-4F51-85CE-F3E0A8FD795B}" sibTransId="{60F3AEDB-EA47-4DC0-B43B-B060BD2C1E2A}"/>
    <dgm:cxn modelId="{79868341-B215-4C49-B786-D638F989CDC5}" type="presOf" srcId="{891B77C5-5F3C-4BC4-B0A1-DFC19F10C1F8}" destId="{97921EA2-1013-434C-A328-4818E5B96DDA}" srcOrd="0" destOrd="0" presId="urn:microsoft.com/office/officeart/2005/8/layout/chevron2"/>
    <dgm:cxn modelId="{03BE6A06-6185-4997-805B-D4D6A8EC2052}" srcId="{06A63883-BFA9-47E0-805B-02F2D247369A}" destId="{2E092658-3336-40A9-954E-1574B8E047B6}" srcOrd="0" destOrd="0" parTransId="{77DE0F0B-4D92-47FC-9471-4679AEB61489}" sibTransId="{E2A91F6E-E031-4B82-B740-1E0104AB11B1}"/>
    <dgm:cxn modelId="{B5F0368F-9427-4C93-A404-671B218ABE52}" type="presOf" srcId="{A4C02A76-7F80-4647-96C4-1CBC52736AFE}" destId="{0799BF96-047F-4F66-8186-4D67B1815860}" srcOrd="0" destOrd="0" presId="urn:microsoft.com/office/officeart/2005/8/layout/chevron2"/>
    <dgm:cxn modelId="{D25769CA-1D60-4554-9A13-AEF43EB4EF68}" type="presOf" srcId="{CC4EAD53-3A7D-45AA-8063-DE371AC1805E}" destId="{C9DC8807-F26B-422B-8AD9-69FD3E8DA6C3}" srcOrd="0" destOrd="0" presId="urn:microsoft.com/office/officeart/2005/8/layout/chevron2"/>
    <dgm:cxn modelId="{3CEEBE65-1B9A-49F4-B348-CF5EBAE92DF8}" type="presOf" srcId="{7F7AC3EC-4B26-4361-81B5-D67FFEABA2EB}" destId="{D534B488-750C-4D9E-B027-C89E1E069B73}" srcOrd="0" destOrd="0" presId="urn:microsoft.com/office/officeart/2005/8/layout/chevron2"/>
    <dgm:cxn modelId="{C7A08378-BEF4-4E32-91DC-DC1DE45C9347}" srcId="{EDEB8DAF-6236-4C13-8115-1F7F0D2E56C4}" destId="{A74ADA73-5F2A-4A62-9281-19F5DD30E78E}" srcOrd="0" destOrd="0" parTransId="{714EC3E1-ADA8-40FA-8690-83479932A5F8}" sibTransId="{92D5BE8A-3392-4646-A240-EA27529D2C75}"/>
    <dgm:cxn modelId="{506F03D2-63C9-44B3-9FEF-EAD0FDFA7B28}" srcId="{891B77C5-5F3C-4BC4-B0A1-DFC19F10C1F8}" destId="{A4C02A76-7F80-4647-96C4-1CBC52736AFE}" srcOrd="0" destOrd="0" parTransId="{101268F3-39AB-4EC9-A04C-CE9FD0F4A9E8}" sibTransId="{D7729825-7457-44B0-8A70-7CB542792E88}"/>
    <dgm:cxn modelId="{5C12C100-DE74-46FA-B0C5-26EDAFA4F250}" type="presOf" srcId="{A74ADA73-5F2A-4A62-9281-19F5DD30E78E}" destId="{5040B909-62EC-4C80-866A-FA3569E6908F}" srcOrd="0" destOrd="0" presId="urn:microsoft.com/office/officeart/2005/8/layout/chevron2"/>
    <dgm:cxn modelId="{5FFE854C-678B-4876-906D-309CA7ABEC84}" srcId="{CC4EAD53-3A7D-45AA-8063-DE371AC1805E}" destId="{06A63883-BFA9-47E0-805B-02F2D247369A}" srcOrd="2" destOrd="0" parTransId="{19725445-41B7-4B34-B287-E88355AB4114}" sibTransId="{81265E76-9599-4D9C-A97E-BF537E52A92D}"/>
    <dgm:cxn modelId="{1D8D1FD1-40AF-4397-9B25-796C235F3F4A}" type="presOf" srcId="{06A63883-BFA9-47E0-805B-02F2D247369A}" destId="{6A334959-522F-4ECE-98E7-42AB4CAA7CDF}" srcOrd="0" destOrd="0" presId="urn:microsoft.com/office/officeart/2005/8/layout/chevron2"/>
    <dgm:cxn modelId="{5C62F6F8-0F25-4CC7-B361-DB526A67D478}" type="presOf" srcId="{4FE95195-8092-4565-BDC9-429DF22282F8}" destId="{AD918153-053A-4D1C-A47F-2C62AEBB60AD}" srcOrd="0" destOrd="0" presId="urn:microsoft.com/office/officeart/2005/8/layout/chevron2"/>
    <dgm:cxn modelId="{52268731-7986-4236-B983-6E77B661FC1F}" type="presParOf" srcId="{C9DC8807-F26B-422B-8AD9-69FD3E8DA6C3}" destId="{A5215D3B-3CA4-4A1C-8A9B-A66504E83C3A}" srcOrd="0" destOrd="0" presId="urn:microsoft.com/office/officeart/2005/8/layout/chevron2"/>
    <dgm:cxn modelId="{11D8ECEB-9D25-4B1F-93E7-684F36ADF94C}" type="presParOf" srcId="{A5215D3B-3CA4-4A1C-8A9B-A66504E83C3A}" destId="{AD918153-053A-4D1C-A47F-2C62AEBB60AD}" srcOrd="0" destOrd="0" presId="urn:microsoft.com/office/officeart/2005/8/layout/chevron2"/>
    <dgm:cxn modelId="{08C4ED44-4CBB-4725-8122-67E7FB8F97AD}" type="presParOf" srcId="{A5215D3B-3CA4-4A1C-8A9B-A66504E83C3A}" destId="{D534B488-750C-4D9E-B027-C89E1E069B73}" srcOrd="1" destOrd="0" presId="urn:microsoft.com/office/officeart/2005/8/layout/chevron2"/>
    <dgm:cxn modelId="{2DD255CB-E808-4797-A634-3EE069B12C97}" type="presParOf" srcId="{C9DC8807-F26B-422B-8AD9-69FD3E8DA6C3}" destId="{EC974A60-4908-4ECD-88EF-906262AA0483}" srcOrd="1" destOrd="0" presId="urn:microsoft.com/office/officeart/2005/8/layout/chevron2"/>
    <dgm:cxn modelId="{DB90C58F-C56F-4938-BF4B-19A2542D850E}" type="presParOf" srcId="{C9DC8807-F26B-422B-8AD9-69FD3E8DA6C3}" destId="{02881523-604B-4276-912D-A823D0EFF2FF}" srcOrd="2" destOrd="0" presId="urn:microsoft.com/office/officeart/2005/8/layout/chevron2"/>
    <dgm:cxn modelId="{6220E600-C1CA-4163-A46B-FA0523083C04}" type="presParOf" srcId="{02881523-604B-4276-912D-A823D0EFF2FF}" destId="{97921EA2-1013-434C-A328-4818E5B96DDA}" srcOrd="0" destOrd="0" presId="urn:microsoft.com/office/officeart/2005/8/layout/chevron2"/>
    <dgm:cxn modelId="{E2F7A1B4-1E83-426E-8676-CC2EFBBC2527}" type="presParOf" srcId="{02881523-604B-4276-912D-A823D0EFF2FF}" destId="{0799BF96-047F-4F66-8186-4D67B1815860}" srcOrd="1" destOrd="0" presId="urn:microsoft.com/office/officeart/2005/8/layout/chevron2"/>
    <dgm:cxn modelId="{C907A6C5-3562-43EB-9253-26F53A35AF95}" type="presParOf" srcId="{C9DC8807-F26B-422B-8AD9-69FD3E8DA6C3}" destId="{244D402C-3D90-47F1-B44E-0011B1CC7B5C}" srcOrd="3" destOrd="0" presId="urn:microsoft.com/office/officeart/2005/8/layout/chevron2"/>
    <dgm:cxn modelId="{29373B43-77FE-4DB3-B103-6D32844F62B7}" type="presParOf" srcId="{C9DC8807-F26B-422B-8AD9-69FD3E8DA6C3}" destId="{E02DA9CA-A438-48E2-9280-D4A15F161CD1}" srcOrd="4" destOrd="0" presId="urn:microsoft.com/office/officeart/2005/8/layout/chevron2"/>
    <dgm:cxn modelId="{1DF9B977-D59B-4EBE-88F9-926E9F8A9D23}" type="presParOf" srcId="{E02DA9CA-A438-48E2-9280-D4A15F161CD1}" destId="{6A334959-522F-4ECE-98E7-42AB4CAA7CDF}" srcOrd="0" destOrd="0" presId="urn:microsoft.com/office/officeart/2005/8/layout/chevron2"/>
    <dgm:cxn modelId="{2E215A87-E7DC-40C7-B5D2-954F2B9181A2}" type="presParOf" srcId="{E02DA9CA-A438-48E2-9280-D4A15F161CD1}" destId="{21CF6916-7AEF-46C1-A013-241A960A700F}" srcOrd="1" destOrd="0" presId="urn:microsoft.com/office/officeart/2005/8/layout/chevron2"/>
    <dgm:cxn modelId="{2BB5774D-154A-4F99-9C66-AA0FF1B80BF7}" type="presParOf" srcId="{C9DC8807-F26B-422B-8AD9-69FD3E8DA6C3}" destId="{3E2C0665-4646-475F-8C1F-217C5A021950}" srcOrd="5" destOrd="0" presId="urn:microsoft.com/office/officeart/2005/8/layout/chevron2"/>
    <dgm:cxn modelId="{7B0DB259-BA51-411C-872E-CDD1C0DFEFDB}" type="presParOf" srcId="{C9DC8807-F26B-422B-8AD9-69FD3E8DA6C3}" destId="{FF064458-D8E9-454A-BDE4-CFE53690E650}" srcOrd="6" destOrd="0" presId="urn:microsoft.com/office/officeart/2005/8/layout/chevron2"/>
    <dgm:cxn modelId="{10671CC6-3E76-4C40-B8C5-F5C95AF6198C}" type="presParOf" srcId="{FF064458-D8E9-454A-BDE4-CFE53690E650}" destId="{B0FAA336-E1F6-4B93-B20A-3AECABC685EF}" srcOrd="0" destOrd="0" presId="urn:microsoft.com/office/officeart/2005/8/layout/chevron2"/>
    <dgm:cxn modelId="{F16E4503-2A89-4E1E-8DCA-ADB04A0493DE}" type="presParOf" srcId="{FF064458-D8E9-454A-BDE4-CFE53690E650}" destId="{5040B909-62EC-4C80-866A-FA3569E6908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D918153-053A-4D1C-A47F-2C62AEBB60AD}">
      <dsp:nvSpPr>
        <dsp:cNvPr id="0" name=""/>
        <dsp:cNvSpPr/>
      </dsp:nvSpPr>
      <dsp:spPr>
        <a:xfrm rot="5400000">
          <a:off x="-245104" y="379510"/>
          <a:ext cx="1634027" cy="1143818"/>
        </a:xfrm>
        <a:prstGeom prst="chevron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>
            <a:solidFill>
              <a:srgbClr val="C00000"/>
            </a:solidFill>
          </a:endParaRPr>
        </a:p>
      </dsp:txBody>
      <dsp:txXfrm rot="5400000">
        <a:off x="-245104" y="379510"/>
        <a:ext cx="1634027" cy="1143818"/>
      </dsp:txXfrm>
    </dsp:sp>
    <dsp:sp modelId="{D534B488-750C-4D9E-B027-C89E1E069B73}">
      <dsp:nvSpPr>
        <dsp:cNvPr id="0" name=""/>
        <dsp:cNvSpPr/>
      </dsp:nvSpPr>
      <dsp:spPr>
        <a:xfrm rot="5400000">
          <a:off x="4892616" y="-3713349"/>
          <a:ext cx="1260032" cy="8757628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ctr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Нарушение требования основ ценообразования по ведению раздельного учета</a:t>
          </a:r>
          <a:endParaRPr lang="ru-RU" sz="2300" kern="1200" dirty="0"/>
        </a:p>
      </dsp:txBody>
      <dsp:txXfrm rot="5400000">
        <a:off x="4892616" y="-3713349"/>
        <a:ext cx="1260032" cy="8757628"/>
      </dsp:txXfrm>
    </dsp:sp>
    <dsp:sp modelId="{97921EA2-1013-434C-A328-4818E5B96DDA}">
      <dsp:nvSpPr>
        <dsp:cNvPr id="0" name=""/>
        <dsp:cNvSpPr/>
      </dsp:nvSpPr>
      <dsp:spPr>
        <a:xfrm rot="5400000">
          <a:off x="-245104" y="2008714"/>
          <a:ext cx="1634027" cy="1143818"/>
        </a:xfrm>
        <a:prstGeom prst="chevron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>
            <a:solidFill>
              <a:srgbClr val="C00000"/>
            </a:solidFill>
          </a:endParaRPr>
        </a:p>
      </dsp:txBody>
      <dsp:txXfrm rot="5400000">
        <a:off x="-245104" y="2008714"/>
        <a:ext cx="1634027" cy="1143818"/>
      </dsp:txXfrm>
    </dsp:sp>
    <dsp:sp modelId="{0799BF96-047F-4F66-8186-4D67B1815860}">
      <dsp:nvSpPr>
        <dsp:cNvPr id="0" name=""/>
        <dsp:cNvSpPr/>
      </dsp:nvSpPr>
      <dsp:spPr>
        <a:xfrm rot="5400000">
          <a:off x="4869669" y="-2175231"/>
          <a:ext cx="1305926" cy="8757628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ctr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Отсутствие расчетов по распределению общехозяйственных расходов по видам деятельности.</a:t>
          </a:r>
          <a:endParaRPr lang="ru-RU" sz="2300" kern="1200" dirty="0"/>
        </a:p>
      </dsp:txBody>
      <dsp:txXfrm rot="5400000">
        <a:off x="4869669" y="-2175231"/>
        <a:ext cx="1305926" cy="8757628"/>
      </dsp:txXfrm>
    </dsp:sp>
    <dsp:sp modelId="{6A334959-522F-4ECE-98E7-42AB4CAA7CDF}">
      <dsp:nvSpPr>
        <dsp:cNvPr id="0" name=""/>
        <dsp:cNvSpPr/>
      </dsp:nvSpPr>
      <dsp:spPr>
        <a:xfrm rot="5400000">
          <a:off x="-245104" y="3830826"/>
          <a:ext cx="1634027" cy="1143818"/>
        </a:xfrm>
        <a:prstGeom prst="chevron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000" b="1" kern="1200" dirty="0">
            <a:solidFill>
              <a:srgbClr val="C00000"/>
            </a:solidFill>
          </a:endParaRPr>
        </a:p>
      </dsp:txBody>
      <dsp:txXfrm rot="5400000">
        <a:off x="-245104" y="3830826"/>
        <a:ext cx="1634027" cy="1143818"/>
      </dsp:txXfrm>
    </dsp:sp>
    <dsp:sp modelId="{21CF6916-7AEF-46C1-A013-241A960A700F}">
      <dsp:nvSpPr>
        <dsp:cNvPr id="0" name=""/>
        <dsp:cNvSpPr/>
      </dsp:nvSpPr>
      <dsp:spPr>
        <a:xfrm rot="5400000">
          <a:off x="4676762" y="-262032"/>
          <a:ext cx="1691740" cy="8757628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ctr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Нецелевое использование финансовых средств, предусмотренных тарифными источниками: амортизация, </a:t>
          </a:r>
          <a:r>
            <a:rPr lang="ru-RU" sz="2300" kern="1200" smtClean="0"/>
            <a:t>ремонтное обслуживание</a:t>
          </a:r>
          <a:endParaRPr lang="ru-RU" sz="2300" kern="1200" dirty="0"/>
        </a:p>
      </dsp:txBody>
      <dsp:txXfrm rot="5400000">
        <a:off x="4676762" y="-262032"/>
        <a:ext cx="1691740" cy="8757628"/>
      </dsp:txXfrm>
    </dsp:sp>
    <dsp:sp modelId="{B0FAA336-E1F6-4B93-B20A-3AECABC685EF}">
      <dsp:nvSpPr>
        <dsp:cNvPr id="0" name=""/>
        <dsp:cNvSpPr/>
      </dsp:nvSpPr>
      <dsp:spPr>
        <a:xfrm rot="5400000">
          <a:off x="-245104" y="5482723"/>
          <a:ext cx="1634027" cy="1143818"/>
        </a:xfrm>
        <a:prstGeom prst="chevron">
          <a:avLst/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400" kern="1200" dirty="0"/>
        </a:p>
      </dsp:txBody>
      <dsp:txXfrm rot="5400000">
        <a:off x="-245104" y="5482723"/>
        <a:ext cx="1634027" cy="1143818"/>
      </dsp:txXfrm>
    </dsp:sp>
    <dsp:sp modelId="{5040B909-62EC-4C80-866A-FA3569E6908F}">
      <dsp:nvSpPr>
        <dsp:cNvPr id="0" name=""/>
        <dsp:cNvSpPr/>
      </dsp:nvSpPr>
      <dsp:spPr>
        <a:xfrm rot="5400000">
          <a:off x="4846977" y="1552495"/>
          <a:ext cx="1351311" cy="8757628"/>
        </a:xfrm>
        <a:prstGeom prst="round2SameRect">
          <a:avLst/>
        </a:prstGeom>
        <a:gradFill rotWithShape="1">
          <a:gsLst>
            <a:gs pos="0">
              <a:schemeClr val="accent6">
                <a:tint val="50000"/>
                <a:satMod val="300000"/>
              </a:schemeClr>
            </a:gs>
            <a:gs pos="35000">
              <a:schemeClr val="accent6">
                <a:tint val="37000"/>
                <a:satMod val="300000"/>
              </a:schemeClr>
            </a:gs>
            <a:gs pos="100000">
              <a:schemeClr val="accent6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ctr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300" kern="1200" dirty="0" smtClean="0"/>
            <a:t>Фактические затраты в отчетных калькуляциях не подтверждаются первичными документами при проверке.</a:t>
          </a:r>
          <a:endParaRPr lang="ru-RU" sz="2300" kern="1200" dirty="0"/>
        </a:p>
      </dsp:txBody>
      <dsp:txXfrm rot="5400000">
        <a:off x="4846977" y="1552495"/>
        <a:ext cx="1351311" cy="87576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95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95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B86169-4B9E-4FDC-B69E-8CF9843AB4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450975" y="739775"/>
            <a:ext cx="3833813" cy="37020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7888"/>
            <a:ext cx="5389563" cy="4441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4188"/>
            <a:ext cx="2919413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4188"/>
            <a:ext cx="2919412" cy="49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76F5D1C-4E37-4FDB-B9F9-B4409235BF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1pPr>
    <a:lvl2pPr marL="585788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2pPr>
    <a:lvl3pPr marL="1171575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3pPr>
    <a:lvl4pPr marL="175736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4pPr>
    <a:lvl5pPr marL="2344738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charset="0"/>
        <a:ea typeface="+mn-ea"/>
        <a:cs typeface="+mn-cs"/>
      </a:defRPr>
    </a:lvl5pPr>
    <a:lvl6pPr marL="2931566" algn="l" defTabSz="11726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517880" algn="l" defTabSz="11726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104193" algn="l" defTabSz="11726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690506" algn="l" defTabSz="1172627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68DABCC-1875-4A01-AF1A-90E4257CE1D5}" type="slidenum">
              <a:rPr lang="ru-RU" smtClean="0"/>
              <a:pPr/>
              <a:t>1</a:t>
            </a:fld>
            <a:endParaRPr lang="ru-RU" smtClean="0"/>
          </a:p>
        </p:txBody>
      </p:sp>
      <p:sp>
        <p:nvSpPr>
          <p:cNvPr id="13315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6" name="Заметки 2"/>
          <p:cNvSpPr>
            <a:spLocks noGrp="1"/>
          </p:cNvSpPr>
          <p:nvPr>
            <p:ph type="body" idx="1"/>
          </p:nvPr>
        </p:nvSpPr>
        <p:spPr>
          <a:xfrm>
            <a:off x="898525" y="4686300"/>
            <a:ext cx="4938713" cy="4443413"/>
          </a:xfrm>
          <a:noFill/>
        </p:spPr>
        <p:txBody>
          <a:bodyPr lIns="92153" tIns="46077" rIns="92153" bIns="46077"/>
          <a:lstStyle/>
          <a:p>
            <a:pPr eaLnBrk="1" hangingPunct="1"/>
            <a:endParaRPr lang="ru-RU" smtClean="0"/>
          </a:p>
        </p:txBody>
      </p:sp>
      <p:sp>
        <p:nvSpPr>
          <p:cNvPr id="13317" name="Номер слайда 3"/>
          <p:cNvSpPr txBox="1">
            <a:spLocks noGrp="1"/>
          </p:cNvSpPr>
          <p:nvPr/>
        </p:nvSpPr>
        <p:spPr bwMode="auto">
          <a:xfrm>
            <a:off x="3817938" y="9375775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153" tIns="46077" rIns="92153" bIns="46077" anchor="b"/>
          <a:lstStyle/>
          <a:p>
            <a:pPr algn="r"/>
            <a:fld id="{BA897ED2-70DC-44A5-AA42-BEE1F259C866}" type="slidenum">
              <a:rPr lang="ru-RU" sz="1200">
                <a:latin typeface="Times New Roman" pitchFamily="18" charset="0"/>
              </a:rPr>
              <a:pPr algn="r"/>
              <a:t>1</a:t>
            </a:fld>
            <a:endParaRPr lang="ru-RU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26F6050-EA07-44B4-89F1-A58D06DD71AD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136F0AD-8C83-4C1D-AB1D-1F81D9D82A42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1536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3074" y="3131528"/>
            <a:ext cx="8874840" cy="216080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6148" y="5712354"/>
            <a:ext cx="7308692" cy="2576160"/>
          </a:xfrm>
        </p:spPr>
        <p:txBody>
          <a:bodyPr/>
          <a:lstStyle>
            <a:lvl1pPr marL="0" indent="0" algn="ctr">
              <a:buNone/>
              <a:defRPr/>
            </a:lvl1pPr>
            <a:lvl2pPr marL="586313" indent="0" algn="ctr">
              <a:buNone/>
              <a:defRPr/>
            </a:lvl2pPr>
            <a:lvl3pPr marL="1172627" indent="0" algn="ctr">
              <a:buNone/>
              <a:defRPr/>
            </a:lvl3pPr>
            <a:lvl4pPr marL="1758940" indent="0" algn="ctr">
              <a:buNone/>
              <a:defRPr/>
            </a:lvl4pPr>
            <a:lvl5pPr marL="2345253" indent="0" algn="ctr">
              <a:buNone/>
              <a:defRPr/>
            </a:lvl5pPr>
            <a:lvl6pPr marL="2931566" indent="0" algn="ctr">
              <a:buNone/>
              <a:defRPr/>
            </a:lvl6pPr>
            <a:lvl7pPr marL="3517880" indent="0" algn="ctr">
              <a:buNone/>
              <a:defRPr/>
            </a:lvl7pPr>
            <a:lvl8pPr marL="4104193" indent="0" algn="ctr">
              <a:buNone/>
              <a:defRPr/>
            </a:lvl8pPr>
            <a:lvl9pPr marL="4690506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1A0252-FF4E-4470-BEFA-A8216AE0A2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8FDF55-C832-43C6-A569-ECAAC4737A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9716" y="403693"/>
            <a:ext cx="2349222" cy="8601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2050" y="403693"/>
            <a:ext cx="6873650" cy="8601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65FD0-4FEC-418B-AAB5-BFBD246349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403693"/>
            <a:ext cx="9396889" cy="16801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522050" y="2352146"/>
            <a:ext cx="9396889" cy="6652747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D2CBC2-C610-4548-AC92-8FB2FD31B1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403693"/>
            <a:ext cx="9396889" cy="16801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22050" y="2352146"/>
            <a:ext cx="4611436" cy="66527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07502" y="2352146"/>
            <a:ext cx="4611436" cy="665274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42CA3-2AE9-461F-892A-0B457326AE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Заголовок и текст над объек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403693"/>
            <a:ext cx="9396889" cy="16801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22050" y="2352146"/>
            <a:ext cx="9396889" cy="3213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50" y="5789360"/>
            <a:ext cx="9396889" cy="321553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B8942-97FB-4C41-800C-1BA06A9C89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6277B-4CF0-4FD4-B557-10F956F60F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766" y="6477736"/>
            <a:ext cx="8874840" cy="2002124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766" y="4272600"/>
            <a:ext cx="8874840" cy="2205136"/>
          </a:xfrm>
        </p:spPr>
        <p:txBody>
          <a:bodyPr anchor="b"/>
          <a:lstStyle>
            <a:lvl1pPr marL="0" indent="0">
              <a:buNone/>
              <a:defRPr sz="2600"/>
            </a:lvl1pPr>
            <a:lvl2pPr marL="586313" indent="0">
              <a:buNone/>
              <a:defRPr sz="2300"/>
            </a:lvl2pPr>
            <a:lvl3pPr marL="1172627" indent="0">
              <a:buNone/>
              <a:defRPr sz="2100"/>
            </a:lvl3pPr>
            <a:lvl4pPr marL="1758940" indent="0">
              <a:buNone/>
              <a:defRPr sz="1800"/>
            </a:lvl4pPr>
            <a:lvl5pPr marL="2345253" indent="0">
              <a:buNone/>
              <a:defRPr sz="1800"/>
            </a:lvl5pPr>
            <a:lvl6pPr marL="2931566" indent="0">
              <a:buNone/>
              <a:defRPr sz="1800"/>
            </a:lvl6pPr>
            <a:lvl7pPr marL="3517880" indent="0">
              <a:buNone/>
              <a:defRPr sz="1800"/>
            </a:lvl7pPr>
            <a:lvl8pPr marL="4104193" indent="0">
              <a:buNone/>
              <a:defRPr sz="1800"/>
            </a:lvl8pPr>
            <a:lvl9pPr marL="4690506" indent="0">
              <a:buNone/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7B30F6-E9CF-4F00-9897-0CC482887D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22050" y="2352146"/>
            <a:ext cx="4611436" cy="665274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07502" y="2352146"/>
            <a:ext cx="4611436" cy="6652747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D7D70-2E9C-487F-8939-864ED2BDC1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2049" y="2256474"/>
            <a:ext cx="4613250" cy="94039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6313" indent="0">
              <a:buNone/>
              <a:defRPr sz="2600" b="1"/>
            </a:lvl2pPr>
            <a:lvl3pPr marL="1172627" indent="0">
              <a:buNone/>
              <a:defRPr sz="2300" b="1"/>
            </a:lvl3pPr>
            <a:lvl4pPr marL="1758940" indent="0">
              <a:buNone/>
              <a:defRPr sz="2100" b="1"/>
            </a:lvl4pPr>
            <a:lvl5pPr marL="2345253" indent="0">
              <a:buNone/>
              <a:defRPr sz="2100" b="1"/>
            </a:lvl5pPr>
            <a:lvl6pPr marL="2931566" indent="0">
              <a:buNone/>
              <a:defRPr sz="2100" b="1"/>
            </a:lvl6pPr>
            <a:lvl7pPr marL="3517880" indent="0">
              <a:buNone/>
              <a:defRPr sz="2100" b="1"/>
            </a:lvl7pPr>
            <a:lvl8pPr marL="4104193" indent="0">
              <a:buNone/>
              <a:defRPr sz="2100" b="1"/>
            </a:lvl8pPr>
            <a:lvl9pPr marL="4690506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2049" y="3196865"/>
            <a:ext cx="4613250" cy="580802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877" y="2256474"/>
            <a:ext cx="4615062" cy="940391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6313" indent="0">
              <a:buNone/>
              <a:defRPr sz="2600" b="1"/>
            </a:lvl2pPr>
            <a:lvl3pPr marL="1172627" indent="0">
              <a:buNone/>
              <a:defRPr sz="2300" b="1"/>
            </a:lvl3pPr>
            <a:lvl4pPr marL="1758940" indent="0">
              <a:buNone/>
              <a:defRPr sz="2100" b="1"/>
            </a:lvl4pPr>
            <a:lvl5pPr marL="2345253" indent="0">
              <a:buNone/>
              <a:defRPr sz="2100" b="1"/>
            </a:lvl5pPr>
            <a:lvl6pPr marL="2931566" indent="0">
              <a:buNone/>
              <a:defRPr sz="2100" b="1"/>
            </a:lvl6pPr>
            <a:lvl7pPr marL="3517880" indent="0">
              <a:buNone/>
              <a:defRPr sz="2100" b="1"/>
            </a:lvl7pPr>
            <a:lvl8pPr marL="4104193" indent="0">
              <a:buNone/>
              <a:defRPr sz="2100" b="1"/>
            </a:lvl8pPr>
            <a:lvl9pPr marL="4690506" indent="0">
              <a:buNone/>
              <a:defRPr sz="21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303877" y="3196865"/>
            <a:ext cx="4615062" cy="580802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6C77E1-DF3F-43E2-886A-276F703F1B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EBE345-4F4E-4738-882A-3C8DE3E3F2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023CF-2CCE-4C9D-8E73-1FD9AE47DF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2050" y="401358"/>
            <a:ext cx="3435013" cy="1708106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82136" y="401359"/>
            <a:ext cx="5836802" cy="8603534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2050" y="2109465"/>
            <a:ext cx="3435013" cy="6895428"/>
          </a:xfrm>
        </p:spPr>
        <p:txBody>
          <a:bodyPr/>
          <a:lstStyle>
            <a:lvl1pPr marL="0" indent="0">
              <a:buNone/>
              <a:defRPr sz="1800"/>
            </a:lvl1pPr>
            <a:lvl2pPr marL="586313" indent="0">
              <a:buNone/>
              <a:defRPr sz="1500"/>
            </a:lvl2pPr>
            <a:lvl3pPr marL="1172627" indent="0">
              <a:buNone/>
              <a:defRPr sz="1300"/>
            </a:lvl3pPr>
            <a:lvl4pPr marL="1758940" indent="0">
              <a:buNone/>
              <a:defRPr sz="1200"/>
            </a:lvl4pPr>
            <a:lvl5pPr marL="2345253" indent="0">
              <a:buNone/>
              <a:defRPr sz="1200"/>
            </a:lvl5pPr>
            <a:lvl6pPr marL="2931566" indent="0">
              <a:buNone/>
              <a:defRPr sz="1200"/>
            </a:lvl6pPr>
            <a:lvl7pPr marL="3517880" indent="0">
              <a:buNone/>
              <a:defRPr sz="1200"/>
            </a:lvl7pPr>
            <a:lvl8pPr marL="4104193" indent="0">
              <a:buNone/>
              <a:defRPr sz="1200"/>
            </a:lvl8pPr>
            <a:lvl9pPr marL="4690506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044F0-0E1B-4B9F-BA0D-9F27D853B2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507" y="7056438"/>
            <a:ext cx="6264593" cy="833052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507" y="900723"/>
            <a:ext cx="6264593" cy="6048375"/>
          </a:xfrm>
        </p:spPr>
        <p:txBody>
          <a:bodyPr/>
          <a:lstStyle>
            <a:lvl1pPr marL="0" indent="0">
              <a:buNone/>
              <a:defRPr sz="4100"/>
            </a:lvl1pPr>
            <a:lvl2pPr marL="586313" indent="0">
              <a:buNone/>
              <a:defRPr sz="3600"/>
            </a:lvl2pPr>
            <a:lvl3pPr marL="1172627" indent="0">
              <a:buNone/>
              <a:defRPr sz="3100"/>
            </a:lvl3pPr>
            <a:lvl4pPr marL="1758940" indent="0">
              <a:buNone/>
              <a:defRPr sz="2600"/>
            </a:lvl4pPr>
            <a:lvl5pPr marL="2345253" indent="0">
              <a:buNone/>
              <a:defRPr sz="2600"/>
            </a:lvl5pPr>
            <a:lvl6pPr marL="2931566" indent="0">
              <a:buNone/>
              <a:defRPr sz="2600"/>
            </a:lvl6pPr>
            <a:lvl7pPr marL="3517880" indent="0">
              <a:buNone/>
              <a:defRPr sz="2600"/>
            </a:lvl7pPr>
            <a:lvl8pPr marL="4104193" indent="0">
              <a:buNone/>
              <a:defRPr sz="2600"/>
            </a:lvl8pPr>
            <a:lvl9pPr marL="4690506" indent="0">
              <a:buNone/>
              <a:defRPr sz="26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507" y="7889490"/>
            <a:ext cx="6264593" cy="1183073"/>
          </a:xfrm>
        </p:spPr>
        <p:txBody>
          <a:bodyPr/>
          <a:lstStyle>
            <a:lvl1pPr marL="0" indent="0">
              <a:buNone/>
              <a:defRPr sz="1800"/>
            </a:lvl1pPr>
            <a:lvl2pPr marL="586313" indent="0">
              <a:buNone/>
              <a:defRPr sz="1500"/>
            </a:lvl2pPr>
            <a:lvl3pPr marL="1172627" indent="0">
              <a:buNone/>
              <a:defRPr sz="1300"/>
            </a:lvl3pPr>
            <a:lvl4pPr marL="1758940" indent="0">
              <a:buNone/>
              <a:defRPr sz="1200"/>
            </a:lvl4pPr>
            <a:lvl5pPr marL="2345253" indent="0">
              <a:buNone/>
              <a:defRPr sz="1200"/>
            </a:lvl5pPr>
            <a:lvl6pPr marL="2931566" indent="0">
              <a:buNone/>
              <a:defRPr sz="1200"/>
            </a:lvl6pPr>
            <a:lvl7pPr marL="3517880" indent="0">
              <a:buNone/>
              <a:defRPr sz="1200"/>
            </a:lvl7pPr>
            <a:lvl8pPr marL="4104193" indent="0">
              <a:buNone/>
              <a:defRPr sz="1200"/>
            </a:lvl8pPr>
            <a:lvl9pPr marL="4690506" indent="0">
              <a:buNone/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7B6F5-E82A-4E6A-B593-0709E6EBAD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22288" y="403225"/>
            <a:ext cx="9396412" cy="168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7263" tIns="58631" rIns="117263" bIns="5863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2288" y="2352675"/>
            <a:ext cx="9396412" cy="665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17263" tIns="58631" rIns="117263" bIns="586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22288" y="9180513"/>
            <a:ext cx="2435225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117263" tIns="58631" rIns="117263" bIns="58631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67113" y="9180513"/>
            <a:ext cx="3306762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117263" tIns="58631" rIns="117263" bIns="58631" numCol="1" anchor="t" anchorCtr="0" compatLnSpc="1">
            <a:prstTxWarp prst="textNoShape">
              <a:avLst/>
            </a:prstTxWarp>
          </a:bodyPr>
          <a:lstStyle>
            <a:lvl1pPr algn="ctr">
              <a:defRPr sz="18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83475" y="9180513"/>
            <a:ext cx="2435225" cy="700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117263" tIns="58631" rIns="117263" bIns="58631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DCDE6AFD-3E5F-494C-8B6D-2049245DEC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</p:sldLayoutIdLst>
  <p:transition spd="med"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Arial" charset="0"/>
        </a:defRPr>
      </a:lvl5pPr>
      <a:lvl6pPr marL="586313" algn="ctr" rtl="0" fontAlgn="base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Arial" charset="0"/>
        </a:defRPr>
      </a:lvl6pPr>
      <a:lvl7pPr marL="1172627" algn="ctr" rtl="0" fontAlgn="base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Arial" charset="0"/>
        </a:defRPr>
      </a:lvl7pPr>
      <a:lvl8pPr marL="1758940" algn="ctr" rtl="0" fontAlgn="base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Arial" charset="0"/>
        </a:defRPr>
      </a:lvl8pPr>
      <a:lvl9pPr marL="2345253" algn="ctr" rtl="0" fontAlgn="base">
        <a:spcBef>
          <a:spcPct val="0"/>
        </a:spcBef>
        <a:spcAft>
          <a:spcPct val="0"/>
        </a:spcAft>
        <a:defRPr sz="5600">
          <a:solidFill>
            <a:schemeClr val="tx2"/>
          </a:solidFill>
          <a:latin typeface="Arial" charset="0"/>
        </a:defRPr>
      </a:lvl9pPr>
    </p:titleStyle>
    <p:bodyStyle>
      <a:lvl1pPr marL="438150" indent="-438150" algn="l" rtl="0" eaLnBrk="0" fontAlgn="base" hangingPunct="0">
        <a:spcBef>
          <a:spcPct val="20000"/>
        </a:spcBef>
        <a:spcAft>
          <a:spcPct val="0"/>
        </a:spcAft>
        <a:buChar char="•"/>
        <a:defRPr sz="4100">
          <a:solidFill>
            <a:schemeClr val="tx1"/>
          </a:solidFill>
          <a:latin typeface="+mn-lt"/>
          <a:ea typeface="+mn-ea"/>
          <a:cs typeface="+mn-cs"/>
        </a:defRPr>
      </a:lvl1pPr>
      <a:lvl2pPr marL="952500" indent="-365125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2pPr>
      <a:lvl3pPr marL="1465263" indent="-292100" algn="l" rtl="0" eaLnBrk="0" fontAlgn="base" hangingPunct="0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</a:defRPr>
      </a:lvl3pPr>
      <a:lvl4pPr marL="2051050" indent="-292100" algn="l" rtl="0" eaLnBrk="0" fontAlgn="base" hangingPunct="0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4pPr>
      <a:lvl5pPr marL="2636838" indent="-292100" algn="l" rtl="0" eaLnBrk="0" fontAlgn="base" hangingPunct="0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5pPr>
      <a:lvl6pPr marL="3224723" indent="-293157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6pPr>
      <a:lvl7pPr marL="3811036" indent="-293157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7pPr>
      <a:lvl8pPr marL="4397350" indent="-293157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8pPr>
      <a:lvl9pPr marL="4983663" indent="-293157" algn="l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6313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2627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58940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5253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1566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17880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04193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690506" algn="l" defTabSz="1172627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8"/>
          <p:cNvSpPr>
            <a:spLocks noChangeArrowheads="1" noChangeShapeType="1" noTextEdit="1"/>
          </p:cNvSpPr>
          <p:nvPr/>
        </p:nvSpPr>
        <p:spPr bwMode="auto">
          <a:xfrm>
            <a:off x="1653157" y="1232076"/>
            <a:ext cx="8584812" cy="2905181"/>
          </a:xfrm>
          <a:prstGeom prst="rect">
            <a:avLst/>
          </a:prstGeom>
        </p:spPr>
        <p:txBody>
          <a:bodyPr wrap="none" lIns="117263" tIns="58631" rIns="117263" bIns="58631" fromWordArt="1">
            <a:prstTxWarp prst="textPlain">
              <a:avLst>
                <a:gd name="adj" fmla="val 49884"/>
              </a:avLst>
            </a:prstTxWarp>
          </a:bodyPr>
          <a:lstStyle/>
          <a:p>
            <a:pPr algn="ctr">
              <a:defRPr/>
            </a:pPr>
            <a:r>
              <a:rPr lang="ru-RU" sz="5100" b="1" kern="10" dirty="0">
                <a:ln w="1905"/>
                <a:solidFill>
                  <a:srgbClr val="1B46A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 Unicode MS"/>
                <a:cs typeface="Arial Unicode MS"/>
              </a:rPr>
              <a:t>Тарифное   регулирование</a:t>
            </a:r>
          </a:p>
          <a:p>
            <a:pPr algn="ctr">
              <a:defRPr/>
            </a:pPr>
            <a:r>
              <a:rPr lang="ru-RU" sz="5100" b="1" kern="10" dirty="0">
                <a:ln w="1905"/>
                <a:solidFill>
                  <a:srgbClr val="1B46A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 Unicode MS"/>
                <a:cs typeface="Arial Unicode MS"/>
              </a:rPr>
              <a:t>теплоснабжающих организаций </a:t>
            </a:r>
          </a:p>
          <a:p>
            <a:pPr algn="ctr">
              <a:defRPr/>
            </a:pPr>
            <a:r>
              <a:rPr lang="ru-RU" sz="5100" b="1" kern="10" dirty="0">
                <a:ln w="1905"/>
                <a:solidFill>
                  <a:srgbClr val="1B46A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 Unicode MS"/>
                <a:cs typeface="Arial Unicode MS"/>
              </a:rPr>
              <a:t>на 201</a:t>
            </a:r>
            <a:r>
              <a:rPr lang="en-US" sz="5100" b="1" kern="10" dirty="0">
                <a:ln w="1905"/>
                <a:solidFill>
                  <a:srgbClr val="1B46A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 Unicode MS"/>
                <a:cs typeface="Arial Unicode MS"/>
              </a:rPr>
              <a:t>3</a:t>
            </a:r>
            <a:r>
              <a:rPr lang="ru-RU" sz="5100" b="1" kern="10" dirty="0">
                <a:ln w="1905"/>
                <a:solidFill>
                  <a:srgbClr val="1B46A5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  <a:ea typeface="Arial Unicode MS"/>
                <a:cs typeface="Arial Unicode MS"/>
              </a:rPr>
              <a:t> год </a:t>
            </a:r>
          </a:p>
        </p:txBody>
      </p:sp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3937000" y="454025"/>
            <a:ext cx="3436938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b="1" dirty="0" smtClean="0">
                <a:solidFill>
                  <a:srgbClr val="1B46A5"/>
                </a:solidFill>
                <a:latin typeface="+mn-lt"/>
              </a:rPr>
              <a:t>http://kt.tatarstan.ru</a:t>
            </a:r>
            <a:endParaRPr lang="ru-RU" b="1" dirty="0" smtClean="0">
              <a:solidFill>
                <a:srgbClr val="1B46A5"/>
              </a:solidFill>
              <a:latin typeface="+mn-lt"/>
            </a:endParaRPr>
          </a:p>
        </p:txBody>
      </p:sp>
      <p:pic>
        <p:nvPicPr>
          <p:cNvPr id="13" name="Picture 2" descr="D: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3609339" y="4592286"/>
            <a:ext cx="3612344" cy="4250806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  <p:sp>
        <p:nvSpPr>
          <p:cNvPr id="6" name="Прямоугольник 5"/>
          <p:cNvSpPr/>
          <p:nvPr/>
        </p:nvSpPr>
        <p:spPr>
          <a:xfrm>
            <a:off x="884238" y="9539288"/>
            <a:ext cx="9571037" cy="560387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586313" lvl="1" indent="0" algn="r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/>
        </p:nvGraphicFramePr>
        <p:xfrm>
          <a:off x="123262" y="2141024"/>
          <a:ext cx="9901447" cy="6907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244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4921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50137" y="256016"/>
            <a:ext cx="8439799" cy="1780401"/>
          </a:xfrm>
          <a:prstGeom prst="rect">
            <a:avLst/>
          </a:prstGeom>
          <a:noFill/>
        </p:spPr>
        <p:txBody>
          <a:bodyPr lIns="117263" tIns="58631" rIns="117263" bIns="58631">
            <a:spAutoFit/>
          </a:bodyPr>
          <a:lstStyle/>
          <a:p>
            <a:pPr algn="ctr">
              <a:defRPr/>
            </a:pPr>
            <a:r>
              <a:rPr lang="ru-RU" sz="3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Основные замечания, </a:t>
            </a:r>
          </a:p>
          <a:p>
            <a:pPr algn="ctr">
              <a:defRPr/>
            </a:pPr>
            <a:r>
              <a:rPr lang="ru-RU" sz="3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выявленные в результате проверок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84584" y="9539258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11" name="Picture 2" descr="D:\Рисунок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93927" y="9085456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6"/>
          <p:cNvSpPr>
            <a:spLocks noChangeArrowheads="1"/>
          </p:cNvSpPr>
          <p:nvPr/>
        </p:nvSpPr>
        <p:spPr bwMode="auto">
          <a:xfrm>
            <a:off x="1207306" y="2184135"/>
            <a:ext cx="8813788" cy="1008063"/>
          </a:xfrm>
          <a:prstGeom prst="roundRect">
            <a:avLst>
              <a:gd name="adj" fmla="val 16667"/>
            </a:avLst>
          </a:prstGeom>
          <a:solidFill>
            <a:srgbClr val="93C975"/>
          </a:solidFill>
          <a:ln w="9525">
            <a:noFill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88900">
            <a:bevelT w="152400" h="69850"/>
            <a:bevelB w="82550"/>
            <a:extrusionClr>
              <a:srgbClr val="7C9AD6"/>
            </a:extrusionClr>
            <a:contourClr>
              <a:schemeClr val="bg1"/>
            </a:contourClr>
          </a:sp3d>
        </p:spPr>
        <p:txBody>
          <a:bodyPr lIns="117263" tIns="58631" rIns="117263" bIns="58631" anchor="ctr"/>
          <a:lstStyle/>
          <a:p>
            <a:pPr algn="ctr">
              <a:defRPr/>
            </a:pPr>
            <a:r>
              <a:rPr lang="ru-RU" sz="2000" b="1" dirty="0"/>
              <a:t>Федеральный закон от 27.07.2010 № 190-ФЗ </a:t>
            </a:r>
          </a:p>
          <a:p>
            <a:pPr algn="ctr">
              <a:defRPr/>
            </a:pPr>
            <a:r>
              <a:rPr lang="ru-RU" sz="2000" dirty="0"/>
              <a:t>«О теплоснабжении» </a:t>
            </a:r>
          </a:p>
        </p:txBody>
      </p:sp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3651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</a:t>
            </a:r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82" name="AutoShape 18"/>
          <p:cNvSpPr>
            <a:spLocks noChangeArrowheads="1"/>
          </p:cNvSpPr>
          <p:nvPr/>
        </p:nvSpPr>
        <p:spPr bwMode="auto">
          <a:xfrm>
            <a:off x="1207307" y="3416212"/>
            <a:ext cx="8813787" cy="1232076"/>
          </a:xfrm>
          <a:prstGeom prst="roundRect">
            <a:avLst>
              <a:gd name="adj" fmla="val 15152"/>
            </a:avLst>
          </a:prstGeom>
          <a:solidFill>
            <a:srgbClr val="93C975"/>
          </a:solidFill>
          <a:ln w="9525">
            <a:noFill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88900">
            <a:bevelT w="152400" h="69850"/>
            <a:bevelB w="82550"/>
            <a:extrusionClr>
              <a:srgbClr val="7C9AD6"/>
            </a:extrusionClr>
            <a:contourClr>
              <a:schemeClr val="bg1"/>
            </a:contourClr>
          </a:sp3d>
        </p:spPr>
        <p:txBody>
          <a:bodyPr lIns="117263" tIns="58631" rIns="117263" bIns="58631" anchor="ctr"/>
          <a:lstStyle/>
          <a:p>
            <a:pPr algn="ctr">
              <a:defRPr/>
            </a:pPr>
            <a:r>
              <a:rPr lang="ru-RU" sz="2000" b="1" dirty="0"/>
              <a:t>Постановление Правительства Российской Федерации </a:t>
            </a:r>
            <a:endParaRPr lang="en-US" sz="2000" b="1" dirty="0"/>
          </a:p>
          <a:p>
            <a:pPr algn="ctr">
              <a:defRPr/>
            </a:pPr>
            <a:r>
              <a:rPr lang="ru-RU" sz="2000" b="1" dirty="0"/>
              <a:t>от </a:t>
            </a:r>
            <a:r>
              <a:rPr lang="ru-RU" sz="2000" b="1" dirty="0"/>
              <a:t>26.02.2004 № 109  </a:t>
            </a:r>
            <a:r>
              <a:rPr lang="ru-RU" sz="2000" dirty="0"/>
              <a:t>«О ценообразовании в отношении электрической и тепловой энергии в Российской Федерации»</a:t>
            </a:r>
          </a:p>
        </p:txBody>
      </p:sp>
      <p:sp>
        <p:nvSpPr>
          <p:cNvPr id="3083" name="AutoShape 20"/>
          <p:cNvSpPr>
            <a:spLocks noChangeArrowheads="1"/>
          </p:cNvSpPr>
          <p:nvPr/>
        </p:nvSpPr>
        <p:spPr bwMode="auto">
          <a:xfrm>
            <a:off x="1207306" y="4872302"/>
            <a:ext cx="8813788" cy="1512094"/>
          </a:xfrm>
          <a:prstGeom prst="roundRect">
            <a:avLst>
              <a:gd name="adj" fmla="val 9259"/>
            </a:avLst>
          </a:prstGeom>
          <a:solidFill>
            <a:srgbClr val="93C975"/>
          </a:solidFill>
          <a:ln w="9525">
            <a:noFill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88900">
            <a:bevelT w="152400" h="69850"/>
            <a:bevelB w="82550"/>
            <a:extrusionClr>
              <a:srgbClr val="7C9AD6"/>
            </a:extrusionClr>
            <a:contourClr>
              <a:schemeClr val="bg1"/>
            </a:contourClr>
          </a:sp3d>
        </p:spPr>
        <p:txBody>
          <a:bodyPr lIns="117263" tIns="58631" rIns="117263" bIns="58631" anchor="ctr"/>
          <a:lstStyle/>
          <a:p>
            <a:pPr algn="ctr">
              <a:defRPr/>
            </a:pPr>
            <a:r>
              <a:rPr lang="ru-RU" sz="2000" b="1" dirty="0"/>
              <a:t>Приказ ФСТ от 6.08.2004 № 20-э/2 </a:t>
            </a:r>
          </a:p>
          <a:p>
            <a:pPr algn="ctr">
              <a:defRPr/>
            </a:pPr>
            <a:r>
              <a:rPr lang="ru-RU" sz="2000" dirty="0"/>
              <a:t>«Об утверждении методических указаний по расчету регулируемых тарифов </a:t>
            </a:r>
            <a:r>
              <a:rPr lang="ru-RU" sz="2000" dirty="0"/>
              <a:t>и </a:t>
            </a:r>
            <a:r>
              <a:rPr lang="ru-RU" sz="2000" dirty="0"/>
              <a:t>цен на электрическую (тепловую) энергию на розничном (потребительском) рынке» </a:t>
            </a:r>
          </a:p>
        </p:txBody>
      </p:sp>
      <p:sp>
        <p:nvSpPr>
          <p:cNvPr id="3085" name="AutoShape 20"/>
          <p:cNvSpPr>
            <a:spLocks noChangeArrowheads="1"/>
          </p:cNvSpPr>
          <p:nvPr/>
        </p:nvSpPr>
        <p:spPr bwMode="auto">
          <a:xfrm>
            <a:off x="1207307" y="6608410"/>
            <a:ext cx="8813787" cy="2016125"/>
          </a:xfrm>
          <a:prstGeom prst="roundRect">
            <a:avLst>
              <a:gd name="adj" fmla="val 8334"/>
            </a:avLst>
          </a:prstGeom>
          <a:solidFill>
            <a:srgbClr val="93C975"/>
          </a:solidFill>
          <a:ln w="9525">
            <a:noFill/>
            <a:round/>
            <a:headEnd/>
            <a:tailEnd/>
          </a:ln>
          <a:effectLst/>
          <a:scene3d>
            <a:camera prst="orthographicFront"/>
            <a:lightRig rig="threePt" dir="t"/>
          </a:scene3d>
          <a:sp3d extrusionH="88900">
            <a:bevelT w="152400" h="69850"/>
            <a:bevelB w="82550"/>
            <a:extrusionClr>
              <a:srgbClr val="7C9AD6"/>
            </a:extrusionClr>
            <a:contourClr>
              <a:schemeClr val="bg1"/>
            </a:contourClr>
          </a:sp3d>
        </p:spPr>
        <p:txBody>
          <a:bodyPr lIns="117263" tIns="58631" rIns="117263" bIns="58631" anchor="ctr"/>
          <a:lstStyle/>
          <a:p>
            <a:pPr algn="ctr">
              <a:defRPr/>
            </a:pPr>
            <a:r>
              <a:rPr lang="ru-RU" sz="2000" b="1" dirty="0"/>
              <a:t>Приказ ФСТ от 22.12.2009 № 469-э/8 </a:t>
            </a:r>
          </a:p>
          <a:p>
            <a:pPr algn="ctr">
              <a:defRPr/>
            </a:pPr>
            <a:r>
              <a:rPr lang="ru-RU" sz="2000" dirty="0"/>
              <a:t>«О внесении изменений и дополнений</a:t>
            </a:r>
            <a:endParaRPr lang="en-US" sz="2000" dirty="0"/>
          </a:p>
          <a:p>
            <a:pPr algn="ctr">
              <a:defRPr/>
            </a:pPr>
            <a:r>
              <a:rPr lang="ru-RU" sz="2000" dirty="0"/>
              <a:t> в методические указания по расчету регулируемых тарифов и цен на электрическую (тепловую) энергию на розничном (потребительском) рынке, </a:t>
            </a:r>
            <a:r>
              <a:rPr lang="ru-RU" sz="2000" dirty="0"/>
              <a:t>утвержденные </a:t>
            </a:r>
            <a:r>
              <a:rPr lang="ru-RU" sz="2000" dirty="0"/>
              <a:t>приказом ФСТ от 06.08.2004 № 20-э/2».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566148" y="214144"/>
            <a:ext cx="8314724" cy="1549568"/>
          </a:xfrm>
          <a:prstGeom prst="rect">
            <a:avLst/>
          </a:prstGeom>
        </p:spPr>
        <p:txBody>
          <a:bodyPr lIns="117263" tIns="58631" rIns="117263" bIns="58631">
            <a:spAutoFit/>
          </a:bodyPr>
          <a:lstStyle/>
          <a:p>
            <a:pPr algn="ctr">
              <a:defRPr/>
            </a:pPr>
            <a:r>
              <a:rPr lang="ru-RU" sz="3100" b="1" dirty="0">
                <a:ln w="1905"/>
                <a:solidFill>
                  <a:srgbClr val="C00000"/>
                </a:solidFill>
              </a:rPr>
              <a:t>Перечень нормативно-законодательных документов на установление тарифов на тепловую  энергию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84584" y="9539258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13" name="Picture 2" descr="D: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93927" y="9085456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455738" y="2525713"/>
            <a:ext cx="8642350" cy="1200150"/>
          </a:xfrm>
          <a:prstGeom prst="rect">
            <a:avLst/>
          </a:prstGeom>
          <a:solidFill>
            <a:srgbClr val="A4D284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Тарифы на тепловую энергию, производимую в режиме комбинированной выработки электрической и тепловой энергии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55738" y="3897313"/>
            <a:ext cx="8642350" cy="830262"/>
          </a:xfrm>
          <a:prstGeom prst="rect">
            <a:avLst/>
          </a:prstGeom>
          <a:solidFill>
            <a:srgbClr val="A4D284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Тарифы на тепловую энергию, поставляемую теплоснабжающими организациями потребителям</a:t>
            </a:r>
            <a:endParaRPr lang="ru-RU" sz="2400" b="1" i="1" dirty="0">
              <a:solidFill>
                <a:schemeClr val="tx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455738" y="4951413"/>
            <a:ext cx="8642350" cy="1200150"/>
          </a:xfrm>
          <a:prstGeom prst="rect">
            <a:avLst/>
          </a:prstGeom>
          <a:solidFill>
            <a:srgbClr val="A4D284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Тарифы на теплоноситель, поставляемый теплоснабжающими организациями потребителям, другим теплоснабжающим организациям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55738" y="6335713"/>
            <a:ext cx="8642350" cy="830262"/>
          </a:xfrm>
          <a:prstGeom prst="rect">
            <a:avLst/>
          </a:prstGeom>
          <a:solidFill>
            <a:srgbClr val="A4D284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Тарифы на услуги по передаче тепловой энергии, теплоносителя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55738" y="7326313"/>
            <a:ext cx="8642350" cy="1200150"/>
          </a:xfrm>
          <a:prstGeom prst="rect">
            <a:avLst/>
          </a:prstGeom>
          <a:solidFill>
            <a:srgbClr val="A4D284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Плата за услуги по поддержанию резервной тепловой мощности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при отсутствии потребления тепловой энергии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455738" y="8697913"/>
            <a:ext cx="8642350" cy="461962"/>
          </a:xfrm>
          <a:prstGeom prst="rect">
            <a:avLst/>
          </a:prstGeom>
          <a:solidFill>
            <a:srgbClr val="A4D284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</a:rPr>
              <a:t>Плата за подключение к системе теплоснабжения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099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3651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3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410494" y="112008"/>
            <a:ext cx="8682461" cy="2226677"/>
          </a:xfrm>
          <a:prstGeom prst="rect">
            <a:avLst/>
          </a:prstGeom>
        </p:spPr>
        <p:txBody>
          <a:bodyPr lIns="117263" tIns="58631" rIns="117263" bIns="58631"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31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Федеральный закон </a:t>
            </a:r>
            <a:endParaRPr lang="en-US" sz="3100" b="1" u="sng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lnSpc>
                <a:spcPct val="150000"/>
              </a:lnSpc>
              <a:defRPr/>
            </a:pPr>
            <a:r>
              <a:rPr lang="ru-RU" sz="31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 </a:t>
            </a:r>
            <a:r>
              <a:rPr lang="ru-RU" sz="31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27.07.2010 </a:t>
            </a:r>
            <a:r>
              <a:rPr lang="en-US" sz="31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3100" b="1" u="sng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№190-ФЗ </a:t>
            </a:r>
            <a:endParaRPr lang="ru-RU" sz="3100" b="1" u="sng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ru-RU" sz="22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органы исполнительной власти субъектов РФ в области государственного регулирования тарифов устанавливают: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884584" y="9539258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9" name="Picture 2" descr="D: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93927" y="9085456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690688" y="6483350"/>
            <a:ext cx="8178800" cy="22653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7263" tIns="58631" rIns="117263" bIns="58631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3100" dirty="0">
                <a:solidFill>
                  <a:schemeClr val="tx1"/>
                </a:solidFill>
              </a:rPr>
              <a:t>- затраты на оплату труда и прочие операционные расходы согласно инфляции (ИПЦ) – </a:t>
            </a:r>
            <a:r>
              <a:rPr lang="ru-RU" sz="3100" b="1" dirty="0">
                <a:solidFill>
                  <a:schemeClr val="tx1"/>
                </a:solidFill>
              </a:rPr>
              <a:t>105,9%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690688" y="5419725"/>
            <a:ext cx="8178800" cy="83343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7263" tIns="58631" rIns="117263" bIns="58631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3100" dirty="0">
                <a:solidFill>
                  <a:schemeClr val="tx1"/>
                </a:solidFill>
              </a:rPr>
              <a:t>- тепловую энергию – </a:t>
            </a:r>
            <a:r>
              <a:rPr lang="ru-RU" sz="3100" b="1" dirty="0">
                <a:solidFill>
                  <a:schemeClr val="tx1"/>
                </a:solidFill>
              </a:rPr>
              <a:t>111%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690688" y="4411663"/>
            <a:ext cx="8178800" cy="8334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7263" tIns="58631" rIns="117263" bIns="58631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3100" dirty="0">
                <a:solidFill>
                  <a:schemeClr val="tx1"/>
                </a:solidFill>
              </a:rPr>
              <a:t>- электрическая энергия – </a:t>
            </a:r>
            <a:r>
              <a:rPr lang="ru-RU" sz="3100" b="1" dirty="0">
                <a:solidFill>
                  <a:schemeClr val="tx1"/>
                </a:solidFill>
              </a:rPr>
              <a:t>109% - 111%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690688" y="3363913"/>
            <a:ext cx="8178800" cy="83343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lIns="117263" tIns="58631" rIns="117263" bIns="58631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ru-RU" sz="3100" dirty="0">
                <a:solidFill>
                  <a:schemeClr val="tx1"/>
                </a:solidFill>
              </a:rPr>
              <a:t>- газ природный – </a:t>
            </a:r>
            <a:r>
              <a:rPr lang="ru-RU" sz="3100" b="1" dirty="0">
                <a:solidFill>
                  <a:schemeClr val="tx1"/>
                </a:solidFill>
              </a:rPr>
              <a:t>115% </a:t>
            </a:r>
          </a:p>
        </p:txBody>
      </p:sp>
      <p:sp>
        <p:nvSpPr>
          <p:cNvPr id="5126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365125" cy="395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17263" tIns="58631" rIns="117263" bIns="58631">
            <a:spAutoFit/>
          </a:bodyPr>
          <a:lstStyle/>
          <a:p>
            <a:r>
              <a:rPr lang="ru-RU" b="1">
                <a:solidFill>
                  <a:srgbClr val="000099"/>
                </a:solidFill>
              </a:rPr>
              <a:t>4</a:t>
            </a:r>
          </a:p>
        </p:txBody>
      </p:sp>
      <p:sp>
        <p:nvSpPr>
          <p:cNvPr id="5127" name="Прямоугольник 2"/>
          <p:cNvSpPr>
            <a:spLocks noChangeArrowheads="1"/>
          </p:cNvSpPr>
          <p:nvPr/>
        </p:nvSpPr>
        <p:spPr bwMode="auto">
          <a:xfrm>
            <a:off x="1304925" y="357188"/>
            <a:ext cx="8537575" cy="2503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263" tIns="58631" rIns="117263" bIns="58631">
            <a:spAutoFit/>
          </a:bodyPr>
          <a:lstStyle/>
          <a:p>
            <a:pPr algn="ctr"/>
            <a:r>
              <a:rPr lang="ru-RU" sz="3100" b="1">
                <a:solidFill>
                  <a:srgbClr val="C00000"/>
                </a:solidFill>
              </a:rPr>
              <a:t>Параметры прогноза </a:t>
            </a:r>
          </a:p>
          <a:p>
            <a:pPr algn="ctr"/>
            <a:r>
              <a:rPr lang="ru-RU" sz="3100" b="1">
                <a:solidFill>
                  <a:srgbClr val="C00000"/>
                </a:solidFill>
              </a:rPr>
              <a:t>социально-экономического развития Российской Федерации на  плановый период 2013-2014 гг.  </a:t>
            </a:r>
          </a:p>
          <a:p>
            <a:pPr algn="ctr"/>
            <a:r>
              <a:rPr lang="ru-RU" sz="3100" b="1">
                <a:solidFill>
                  <a:srgbClr val="C00000"/>
                </a:solidFill>
              </a:rPr>
              <a:t>для формирования тарифов на 2013 год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84584" y="9539258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13" name="Picture 2" descr="D: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93927" y="9085456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3651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83074" y="112008"/>
            <a:ext cx="9483897" cy="1780401"/>
          </a:xfrm>
          <a:prstGeom prst="rect">
            <a:avLst/>
          </a:prstGeom>
        </p:spPr>
        <p:txBody>
          <a:bodyPr lIns="117263" tIns="58631" rIns="117263" bIns="58631">
            <a:spAutoFit/>
          </a:bodyPr>
          <a:lstStyle/>
          <a:p>
            <a:pPr algn="ctr">
              <a:defRPr/>
            </a:pPr>
            <a:r>
              <a:rPr lang="ru-RU" sz="3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Дополнительные факторы, </a:t>
            </a:r>
          </a:p>
          <a:p>
            <a:pPr algn="ctr">
              <a:defRPr/>
            </a:pPr>
            <a:r>
              <a:rPr lang="ru-RU" sz="3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учитываемые при формирования предельных уровней роста тарифов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350963" y="7326313"/>
            <a:ext cx="8671091" cy="15494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17263" tIns="58631" rIns="117263" bIns="58631">
            <a:spAutoFit/>
          </a:bodyPr>
          <a:lstStyle/>
          <a:p>
            <a:pPr algn="just">
              <a:tabLst>
                <a:tab pos="111970" algn="l"/>
              </a:tabLst>
              <a:defRPr/>
            </a:pPr>
            <a:r>
              <a:rPr lang="en-US" sz="3100" dirty="0">
                <a:solidFill>
                  <a:schemeClr val="tx1"/>
                </a:solidFill>
              </a:rPr>
              <a:t>- </a:t>
            </a:r>
            <a:r>
              <a:rPr lang="ru-RU" sz="3100" dirty="0">
                <a:solidFill>
                  <a:schemeClr val="tx1"/>
                </a:solidFill>
              </a:rPr>
              <a:t>инвестиционная составляющая из прибыли   при наличии утвержденной инвестиционной программы.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317625" y="2620963"/>
            <a:ext cx="8703469" cy="20256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17263" tIns="58631" rIns="117263" bIns="58631">
            <a:spAutoFit/>
          </a:bodyPr>
          <a:lstStyle/>
          <a:p>
            <a:pPr algn="just">
              <a:defRPr/>
            </a:pPr>
            <a:r>
              <a:rPr lang="en-US" sz="3100" dirty="0">
                <a:solidFill>
                  <a:schemeClr val="tx1"/>
                </a:solidFill>
              </a:rPr>
              <a:t>- </a:t>
            </a:r>
            <a:r>
              <a:rPr lang="ru-RU" sz="3100" dirty="0">
                <a:solidFill>
                  <a:schemeClr val="tx1"/>
                </a:solidFill>
              </a:rPr>
              <a:t>снижение объемов полезного отпуска, связанные с установкой приборов учета и переход группы потребителей «населения» на индивидуальное отопление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317625" y="4964113"/>
            <a:ext cx="8703469" cy="202723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17263" tIns="58631" rIns="117263" bIns="58631">
            <a:spAutoFit/>
          </a:bodyPr>
          <a:lstStyle/>
          <a:p>
            <a:pPr algn="just">
              <a:defRPr/>
            </a:pPr>
            <a:r>
              <a:rPr lang="en-US" sz="3100" dirty="0">
                <a:solidFill>
                  <a:schemeClr val="tx1"/>
                </a:solidFill>
              </a:rPr>
              <a:t>- </a:t>
            </a:r>
            <a:r>
              <a:rPr lang="ru-RU" sz="3100" dirty="0">
                <a:solidFill>
                  <a:schemeClr val="tx1"/>
                </a:solidFill>
              </a:rPr>
              <a:t>увеличение амортизации за счет выполнения инвестиционных программ согласно отчетам по реализации инвестиционных программ  за  2011 год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84584" y="9539258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13" name="Picture 2" descr="D: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93927" y="9085456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3651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6</a:t>
            </a:r>
          </a:p>
        </p:txBody>
      </p:sp>
      <p:sp>
        <p:nvSpPr>
          <p:cNvPr id="2" name="Прямоугольник 7"/>
          <p:cNvSpPr>
            <a:spLocks noChangeArrowheads="1"/>
          </p:cNvSpPr>
          <p:nvPr/>
        </p:nvSpPr>
        <p:spPr bwMode="auto">
          <a:xfrm>
            <a:off x="9658350" y="-908050"/>
            <a:ext cx="861377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7263" tIns="58631" rIns="117263" bIns="58631">
            <a:spAutoFit/>
          </a:bodyPr>
          <a:lstStyle/>
          <a:p>
            <a:pPr marL="365125" indent="-365125">
              <a:buFontTx/>
              <a:buChar char="-"/>
            </a:pPr>
            <a:endParaRPr lang="ru-RU" b="1"/>
          </a:p>
          <a:p>
            <a:pPr marL="365125" indent="-365125">
              <a:buFontTx/>
              <a:buChar char="-"/>
            </a:pPr>
            <a:endParaRPr lang="ru-RU" b="1"/>
          </a:p>
        </p:txBody>
      </p:sp>
      <p:sp>
        <p:nvSpPr>
          <p:cNvPr id="9" name="Прямоугольник 8"/>
          <p:cNvSpPr/>
          <p:nvPr/>
        </p:nvSpPr>
        <p:spPr>
          <a:xfrm>
            <a:off x="1230545" y="224015"/>
            <a:ext cx="8688393" cy="1703456"/>
          </a:xfrm>
          <a:prstGeom prst="rect">
            <a:avLst/>
          </a:prstGeom>
        </p:spPr>
        <p:txBody>
          <a:bodyPr lIns="117263" tIns="58631" rIns="117263" bIns="58631">
            <a:spAutoFit/>
          </a:bodyPr>
          <a:lstStyle/>
          <a:p>
            <a:pPr algn="ctr">
              <a:defRPr/>
            </a:pPr>
            <a:r>
              <a:rPr lang="ru-RU" sz="3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Дополнительные требования </a:t>
            </a:r>
          </a:p>
          <a:p>
            <a:pPr algn="ctr">
              <a:defRPr/>
            </a:pPr>
            <a:r>
              <a:rPr lang="ru-RU" sz="36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 заполнению шаблона</a:t>
            </a:r>
          </a:p>
          <a:p>
            <a:pPr algn="ctr">
              <a:defRPr/>
            </a:pPr>
            <a:r>
              <a:rPr lang="ru-RU" sz="31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Производственных программ 2013 года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653156" y="2464154"/>
            <a:ext cx="8613815" cy="1792111"/>
          </a:xfrm>
          <a:prstGeom prst="roundRect">
            <a:avLst>
              <a:gd name="adj" fmla="val 8334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7263" tIns="58631" rIns="117263" bIns="58631" anchor="ctr"/>
          <a:lstStyle/>
          <a:p>
            <a:pPr algn="ctr">
              <a:defRPr/>
            </a:pPr>
            <a:r>
              <a:rPr lang="ru-RU" sz="31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«</a:t>
            </a:r>
            <a:r>
              <a:rPr lang="ru-RU" sz="31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баланс тепловой энергии» заполнять  с разбивкой на 1-е и 2-е полугодие, год и по месяцам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653156" y="4521493"/>
            <a:ext cx="8613815" cy="1526882"/>
          </a:xfrm>
          <a:prstGeom prst="roundRect">
            <a:avLst>
              <a:gd name="adj" fmla="val 12475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7263" tIns="58631" rIns="117263" bIns="58631" anchor="ctr"/>
          <a:lstStyle/>
          <a:p>
            <a:pPr marL="366446" indent="-366446" algn="ctr">
              <a:buFontTx/>
              <a:buChar char="-"/>
              <a:defRPr/>
            </a:pPr>
            <a:endParaRPr lang="ru-RU" sz="3100" b="1" dirty="0">
              <a:solidFill>
                <a:schemeClr val="accent1">
                  <a:lumMod val="10000"/>
                </a:schemeClr>
              </a:solidFill>
            </a:endParaRPr>
          </a:p>
          <a:p>
            <a:pPr algn="ctr">
              <a:defRPr/>
            </a:pPr>
            <a:r>
              <a:rPr lang="ru-RU" sz="3100" dirty="0">
                <a:solidFill>
                  <a:schemeClr val="accent1">
                    <a:lumMod val="10000"/>
                  </a:schemeClr>
                </a:solidFill>
              </a:rPr>
              <a:t>природный </a:t>
            </a:r>
            <a:r>
              <a:rPr lang="ru-RU" sz="3100" dirty="0">
                <a:solidFill>
                  <a:schemeClr val="accent1">
                    <a:lumMod val="10000"/>
                  </a:schemeClr>
                </a:solidFill>
              </a:rPr>
              <a:t>газ - по группам потребления, по объему газа по периодам регулирования</a:t>
            </a:r>
          </a:p>
          <a:p>
            <a:pPr algn="ctr">
              <a:defRPr/>
            </a:pPr>
            <a:endParaRPr lang="ru-RU" sz="3100" b="1" dirty="0">
              <a:ln w="1905"/>
              <a:solidFill>
                <a:schemeClr val="accent1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652588" y="6384925"/>
            <a:ext cx="8613775" cy="1119188"/>
          </a:xfrm>
          <a:prstGeom prst="roundRect">
            <a:avLst>
              <a:gd name="adj" fmla="val 14762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7263" tIns="58631" rIns="117263" bIns="58631" anchor="ctr"/>
          <a:lstStyle/>
          <a:p>
            <a:pPr algn="ctr">
              <a:defRPr/>
            </a:pPr>
            <a:r>
              <a:rPr lang="ru-RU" sz="3100" dirty="0">
                <a:solidFill>
                  <a:schemeClr val="accent1">
                    <a:lumMod val="10000"/>
                  </a:schemeClr>
                </a:solidFill>
              </a:rPr>
              <a:t>расчет </a:t>
            </a:r>
            <a:r>
              <a:rPr lang="ru-RU" sz="3100" dirty="0">
                <a:solidFill>
                  <a:schemeClr val="accent1">
                    <a:lumMod val="10000"/>
                  </a:schemeClr>
                </a:solidFill>
              </a:rPr>
              <a:t>расхода топлива по периодам регулирования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653156" y="7813817"/>
            <a:ext cx="8613815" cy="1231052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7263" tIns="58631" rIns="117263" bIns="58631" anchor="ctr"/>
          <a:lstStyle/>
          <a:p>
            <a:pPr algn="ctr">
              <a:defRPr/>
            </a:pPr>
            <a:r>
              <a:rPr lang="ru-RU" sz="3100" dirty="0">
                <a:solidFill>
                  <a:schemeClr val="accent1">
                    <a:lumMod val="10000"/>
                  </a:schemeClr>
                </a:solidFill>
              </a:rPr>
              <a:t>расчет </a:t>
            </a:r>
            <a:r>
              <a:rPr lang="ru-RU" sz="3100" dirty="0">
                <a:solidFill>
                  <a:schemeClr val="accent1">
                    <a:lumMod val="10000"/>
                  </a:schemeClr>
                </a:solidFill>
              </a:rPr>
              <a:t>потребления электроэнергии и воды </a:t>
            </a:r>
            <a:r>
              <a:rPr lang="ru-RU" sz="3100" dirty="0">
                <a:solidFill>
                  <a:schemeClr val="accent1">
                    <a:lumMod val="10000"/>
                  </a:schemeClr>
                </a:solidFill>
              </a:rPr>
              <a:t>по </a:t>
            </a:r>
            <a:r>
              <a:rPr lang="ru-RU" sz="3100" dirty="0">
                <a:solidFill>
                  <a:schemeClr val="accent1">
                    <a:lumMod val="10000"/>
                  </a:schemeClr>
                </a:solidFill>
              </a:rPr>
              <a:t>периодам регулирования</a:t>
            </a:r>
            <a:endParaRPr lang="ru-RU" sz="3100" dirty="0">
              <a:ln w="1905"/>
              <a:solidFill>
                <a:schemeClr val="accent1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84584" y="9539258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15" name="Picture 2" descr="D:\Рисунок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93927" y="9085456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3651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</a:p>
        </p:txBody>
      </p:sp>
      <p:sp>
        <p:nvSpPr>
          <p:cNvPr id="10" name="AutoShape 11"/>
          <p:cNvSpPr>
            <a:spLocks noChangeArrowheads="1"/>
          </p:cNvSpPr>
          <p:nvPr/>
        </p:nvSpPr>
        <p:spPr bwMode="auto">
          <a:xfrm>
            <a:off x="1179513" y="257175"/>
            <a:ext cx="8875712" cy="1792288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lIns="117263" tIns="58631" rIns="117263" bIns="58631" anchor="ctr"/>
          <a:lstStyle/>
          <a:p>
            <a:pPr algn="ctr">
              <a:defRPr/>
            </a:pPr>
            <a:r>
              <a:rPr lang="ru-RU" sz="3600" b="1" dirty="0">
                <a:ln w="1905"/>
                <a:solidFill>
                  <a:srgbClr val="C00000"/>
                </a:solidFill>
              </a:rPr>
              <a:t>Основные требования </a:t>
            </a:r>
          </a:p>
          <a:p>
            <a:pPr algn="ctr">
              <a:defRPr/>
            </a:pPr>
            <a:r>
              <a:rPr lang="ru-RU" sz="3600" b="1" dirty="0">
                <a:ln w="1905"/>
                <a:solidFill>
                  <a:srgbClr val="C00000"/>
                </a:solidFill>
              </a:rPr>
              <a:t>при рассмотрении и утверждении тарифов на тепловую энергию</a:t>
            </a:r>
          </a:p>
        </p:txBody>
      </p:sp>
      <p:graphicFrame>
        <p:nvGraphicFramePr>
          <p:cNvPr id="2" name="Схема 1"/>
          <p:cNvGraphicFramePr/>
          <p:nvPr/>
        </p:nvGraphicFramePr>
        <p:xfrm>
          <a:off x="1580365" y="2053461"/>
          <a:ext cx="8440729" cy="6754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870082" y="9526365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17" name="Picture 2" descr="D:\Рисунок1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79426" y="9072563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  <p:grpSp>
        <p:nvGrpSpPr>
          <p:cNvPr id="3" name="Группа 18"/>
          <p:cNvGrpSpPr/>
          <p:nvPr/>
        </p:nvGrpSpPr>
        <p:grpSpPr>
          <a:xfrm>
            <a:off x="1410495" y="2373311"/>
            <a:ext cx="8489402" cy="2018508"/>
            <a:chOff x="637849" y="125380"/>
            <a:chExt cx="7329623" cy="1373221"/>
          </a:xfr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</p:grpSpPr>
        <p:sp>
          <p:nvSpPr>
            <p:cNvPr id="26" name="Прямоугольник 25"/>
            <p:cNvSpPr/>
            <p:nvPr/>
          </p:nvSpPr>
          <p:spPr>
            <a:xfrm>
              <a:off x="637849" y="339581"/>
              <a:ext cx="7329623" cy="1159020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27" name="Прямоугольник 26"/>
            <p:cNvSpPr/>
            <p:nvPr/>
          </p:nvSpPr>
          <p:spPr>
            <a:xfrm>
              <a:off x="637849" y="125380"/>
              <a:ext cx="7329623" cy="1373221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729529" tIns="50800" rIns="50800" bIns="50800" spcCol="1270" anchor="ctr"/>
            <a:lstStyle/>
            <a:p>
              <a:pPr algn="ctr" defTabSz="1140054">
                <a:defRPr/>
              </a:pPr>
              <a:r>
                <a:rPr lang="ru-RU" sz="3100" i="1" dirty="0">
                  <a:ln w="1905"/>
                  <a:solidFill>
                    <a:schemeClr val="accent1">
                      <a:lumMod val="1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Подтверждающие документы имущественных прав источниками тепловой энергии и (или) тепловыми сетями </a:t>
              </a:r>
            </a:p>
          </p:txBody>
        </p:sp>
      </p:grpSp>
      <p:grpSp>
        <p:nvGrpSpPr>
          <p:cNvPr id="4" name="Группа 19"/>
          <p:cNvGrpSpPr/>
          <p:nvPr/>
        </p:nvGrpSpPr>
        <p:grpSpPr>
          <a:xfrm>
            <a:off x="1410496" y="4727841"/>
            <a:ext cx="8489400" cy="1677241"/>
            <a:chOff x="971939" y="1727202"/>
            <a:chExt cx="6995533" cy="1141052"/>
          </a:xfr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</p:grpSpPr>
        <p:sp>
          <p:nvSpPr>
            <p:cNvPr id="24" name="Прямоугольник 23"/>
            <p:cNvSpPr/>
            <p:nvPr/>
          </p:nvSpPr>
          <p:spPr>
            <a:xfrm>
              <a:off x="971939" y="1727202"/>
              <a:ext cx="6995533" cy="1141052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</p:sp>
        <p:sp>
          <p:nvSpPr>
            <p:cNvPr id="25" name="Прямоугольник 24"/>
            <p:cNvSpPr/>
            <p:nvPr/>
          </p:nvSpPr>
          <p:spPr>
            <a:xfrm>
              <a:off x="971939" y="1727202"/>
              <a:ext cx="6995533" cy="1141052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729529" tIns="50800" rIns="50800" bIns="50800" spcCol="1270" anchor="ctr"/>
            <a:lstStyle/>
            <a:p>
              <a:pPr algn="ctr" defTabSz="1140054">
                <a:lnSpc>
                  <a:spcPct val="90000"/>
                </a:lnSpc>
                <a:defRPr/>
              </a:pPr>
              <a:r>
                <a:rPr lang="ru-RU" sz="3100" i="1" dirty="0">
                  <a:ln w="1905"/>
                  <a:solidFill>
                    <a:schemeClr val="accent1">
                      <a:lumMod val="1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Инвестиционная программа с указанием всех источников финансирования.  </a:t>
              </a:r>
            </a:p>
          </p:txBody>
        </p:sp>
      </p:grpSp>
      <p:grpSp>
        <p:nvGrpSpPr>
          <p:cNvPr id="5" name="Группа 20"/>
          <p:cNvGrpSpPr/>
          <p:nvPr/>
        </p:nvGrpSpPr>
        <p:grpSpPr>
          <a:xfrm>
            <a:off x="1410496" y="6761796"/>
            <a:ext cx="8489400" cy="1662271"/>
            <a:chOff x="637849" y="3110932"/>
            <a:chExt cx="7329623" cy="1130868"/>
          </a:xfrm>
          <a:solidFill>
            <a:schemeClr val="accent6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</p:grpSpPr>
        <p:sp>
          <p:nvSpPr>
            <p:cNvPr id="22" name="Прямоугольник 21"/>
            <p:cNvSpPr/>
            <p:nvPr/>
          </p:nvSpPr>
          <p:spPr>
            <a:xfrm>
              <a:off x="637849" y="3110932"/>
              <a:ext cx="7329623" cy="1130868"/>
            </a:xfrm>
            <a:prstGeom prst="rect">
              <a:avLst/>
            </a:prstGeom>
            <a:grpFill/>
            <a:ln>
              <a:solidFill>
                <a:schemeClr val="accent6">
                  <a:lumMod val="50000"/>
                </a:schemeClr>
              </a:solidFill>
            </a:ln>
            <a:sp3d>
              <a:bevelT w="120650" h="4445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Прямоугольник 22"/>
            <p:cNvSpPr/>
            <p:nvPr/>
          </p:nvSpPr>
          <p:spPr>
            <a:xfrm>
              <a:off x="637849" y="3110932"/>
              <a:ext cx="7329623" cy="1130868"/>
            </a:xfrm>
            <a:prstGeom prst="rect">
              <a:avLst/>
            </a:prstGeom>
            <a:ln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lIns="729529" tIns="50800" rIns="50800" bIns="50800" spcCol="1270" anchor="ctr"/>
            <a:lstStyle/>
            <a:p>
              <a:pPr algn="ctr" defTabSz="1140054">
                <a:lnSpc>
                  <a:spcPct val="90000"/>
                </a:lnSpc>
                <a:defRPr/>
              </a:pPr>
              <a:r>
                <a:rPr lang="ru-RU" sz="3100" i="1" dirty="0">
                  <a:ln w="1905"/>
                  <a:solidFill>
                    <a:schemeClr val="accent1">
                      <a:lumMod val="10000"/>
                    </a:schemeClr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</a:rPr>
                <a:t>Производственная программа </a:t>
              </a:r>
            </a:p>
          </p:txBody>
        </p:sp>
      </p:grp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25" name="AutoShape 9"/>
          <p:cNvSpPr>
            <a:spLocks noChangeArrowheads="1"/>
          </p:cNvSpPr>
          <p:nvPr/>
        </p:nvSpPr>
        <p:spPr bwMode="auto">
          <a:xfrm>
            <a:off x="877888" y="223838"/>
            <a:ext cx="9221787" cy="1120775"/>
          </a:xfrm>
          <a:prstGeom prst="roundRect">
            <a:avLst>
              <a:gd name="adj" fmla="val 16667"/>
            </a:avLst>
          </a:prstGeom>
          <a:noFill/>
          <a:ln w="9525">
            <a:noFill/>
            <a:round/>
            <a:headEnd/>
            <a:tailEnd/>
          </a:ln>
          <a:effectLst/>
          <a:extLst/>
        </p:spPr>
        <p:txBody>
          <a:bodyPr wrap="none" lIns="117263" tIns="58631" rIns="117263" bIns="58631" anchor="ctr"/>
          <a:lstStyle/>
          <a:p>
            <a:pPr algn="ctr">
              <a:defRPr/>
            </a:pPr>
            <a:r>
              <a:rPr lang="ru-RU" sz="2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Требования при представлении </a:t>
            </a:r>
          </a:p>
          <a:p>
            <a:pPr algn="ctr">
              <a:defRPr/>
            </a:pPr>
            <a:r>
              <a:rPr lang="ru-RU" sz="2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документов для утверждения тарифов </a:t>
            </a:r>
            <a:r>
              <a:rPr lang="ru-RU" sz="2200" b="1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на </a:t>
            </a:r>
            <a:r>
              <a:rPr lang="ru-RU" sz="22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тепловую энергию: </a:t>
            </a:r>
          </a:p>
        </p:txBody>
      </p:sp>
      <p:sp>
        <p:nvSpPr>
          <p:cNvPr id="111629" name="AutoShape 13"/>
          <p:cNvSpPr>
            <a:spLocks noChangeArrowheads="1"/>
          </p:cNvSpPr>
          <p:nvPr/>
        </p:nvSpPr>
        <p:spPr bwMode="auto">
          <a:xfrm>
            <a:off x="1181894" y="1230312"/>
            <a:ext cx="8788477" cy="8403161"/>
          </a:xfrm>
          <a:prstGeom prst="roundRect">
            <a:avLst>
              <a:gd name="adj" fmla="val 1510"/>
            </a:avLst>
          </a:prstGeom>
          <a:solidFill>
            <a:srgbClr val="CEFECE"/>
          </a:solidFill>
          <a:ln w="9525">
            <a:solidFill>
              <a:schemeClr val="accent3">
                <a:lumMod val="50000"/>
              </a:schemeClr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>
            <a:ext uri="{AF507438-7753-43E0-B8FC-AC1667EBCBE1}"/>
          </a:extLst>
        </p:spPr>
        <p:txBody>
          <a:bodyPr lIns="117263" tIns="58631" rIns="117263" bIns="58631" anchor="ctr">
            <a:spAutoFit/>
          </a:bodyPr>
          <a:lstStyle/>
          <a:p>
            <a:pPr marL="223939" algn="just">
              <a:tabLst>
                <a:tab pos="9435980" algn="l"/>
              </a:tabLst>
              <a:defRPr/>
            </a:pP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1. Обязательное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согласование производственной программы с органами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местного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самоуправления </a:t>
            </a:r>
          </a:p>
          <a:p>
            <a:pPr marL="223939" algn="just">
              <a:tabLst>
                <a:tab pos="9435980" algn="l"/>
              </a:tabLst>
              <a:defRPr/>
            </a:pPr>
            <a:endParaRPr lang="ru-RU" sz="2200" dirty="0">
              <a:ln w="1905"/>
              <a:solidFill>
                <a:schemeClr val="accent1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223939" algn="just">
              <a:tabLst>
                <a:tab pos="9435980" algn="l"/>
              </a:tabLst>
              <a:defRPr/>
            </a:pP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2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. Документы, подтверждающие имущественную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принадлежность</a:t>
            </a:r>
            <a:r>
              <a:rPr lang="en-US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(</a:t>
            </a:r>
            <a:r>
              <a:rPr lang="ru-RU" sz="2200" dirty="0" err="1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свид-ва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о гос. регистрации, договоры аренды, безвозмездной </a:t>
            </a:r>
          </a:p>
          <a:p>
            <a:pPr marL="223939" algn="just">
              <a:tabLst>
                <a:tab pos="9435980" algn="l"/>
              </a:tabLst>
              <a:defRPr/>
            </a:pP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передачи и пр.)</a:t>
            </a:r>
          </a:p>
          <a:p>
            <a:pPr marL="223939" algn="just">
              <a:tabLst>
                <a:tab pos="9435980" algn="l"/>
              </a:tabLst>
              <a:defRPr/>
            </a:pPr>
            <a:endParaRPr lang="ru-RU" sz="2200" dirty="0">
              <a:ln w="1905"/>
              <a:solidFill>
                <a:schemeClr val="accent1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223939" algn="just">
              <a:tabLst>
                <a:tab pos="9435980" algn="l"/>
              </a:tabLst>
              <a:defRPr/>
            </a:pP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3. Утвержденные нормативы технологических потерь тепловой энергии.</a:t>
            </a:r>
          </a:p>
          <a:p>
            <a:pPr marL="223939" algn="just">
              <a:tabLst>
                <a:tab pos="9435980" algn="l"/>
              </a:tabLst>
              <a:defRPr/>
            </a:pPr>
            <a:endParaRPr lang="ru-RU" sz="2200" dirty="0">
              <a:ln w="1905"/>
              <a:solidFill>
                <a:schemeClr val="accent1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223939" algn="just">
              <a:tabLst>
                <a:tab pos="9435980" algn="l"/>
              </a:tabLst>
              <a:defRPr/>
            </a:pP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4. Утвержденные удельные расходы топлива на выработку 1 Гкал. </a:t>
            </a:r>
          </a:p>
          <a:p>
            <a:pPr marL="223939" algn="just">
              <a:tabLst>
                <a:tab pos="9435980" algn="l"/>
              </a:tabLst>
              <a:defRPr/>
            </a:pPr>
            <a:endParaRPr lang="ru-RU" sz="2200" dirty="0">
              <a:ln w="1905"/>
              <a:solidFill>
                <a:schemeClr val="accent1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223939" algn="just">
              <a:tabLst>
                <a:tab pos="9435980" algn="l"/>
              </a:tabLst>
              <a:defRPr/>
            </a:pP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5. Подтверждение снижения полезного отпуска тепловой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энергии,</a:t>
            </a:r>
            <a:r>
              <a:rPr lang="en-US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связанное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с уточнением измерений за счет установки приборов учета.</a:t>
            </a:r>
          </a:p>
          <a:p>
            <a:pPr marL="223939" algn="just">
              <a:tabLst>
                <a:tab pos="9435980" algn="l"/>
              </a:tabLst>
              <a:defRPr/>
            </a:pPr>
            <a:endParaRPr lang="ru-RU" sz="2200" dirty="0">
              <a:ln w="1905"/>
              <a:solidFill>
                <a:schemeClr val="accent1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223939" algn="just">
              <a:tabLst>
                <a:tab pos="9435980" algn="l"/>
              </a:tabLst>
              <a:defRPr/>
            </a:pP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6. Подтверждение затрат на ремонтное обслуживание графиками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Капитального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ремонта и стоимостными сметами.</a:t>
            </a:r>
          </a:p>
          <a:p>
            <a:pPr marL="223939" algn="just">
              <a:tabLst>
                <a:tab pos="9435980" algn="l"/>
              </a:tabLst>
              <a:defRPr/>
            </a:pPr>
            <a:endParaRPr lang="ru-RU" sz="2200" dirty="0">
              <a:ln w="1905"/>
              <a:solidFill>
                <a:schemeClr val="accent1">
                  <a:lumMod val="1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  <a:p>
            <a:pPr marL="223939" algn="just">
              <a:tabLst>
                <a:tab pos="9435980" algn="l"/>
              </a:tabLst>
              <a:defRPr/>
            </a:pP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7. Соответствие фактических данных производственных программах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данным </a:t>
            </a:r>
            <a:r>
              <a:rPr lang="ru-RU" sz="2200" dirty="0">
                <a:ln w="1905"/>
                <a:solidFill>
                  <a:schemeClr val="accent1">
                    <a:lumMod val="1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по форме отчетности 46-ТЭ, 22-ЖКХ, отчетам по топливу.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884584" y="9539258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11" name="Picture 2" descr="D: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93927" y="9085456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  <p:sp>
        <p:nvSpPr>
          <p:cNvPr id="12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3651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8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12888" y="3890963"/>
            <a:ext cx="7289800" cy="46355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512888" y="5145088"/>
            <a:ext cx="7289800" cy="5048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1512888" y="6792913"/>
            <a:ext cx="7366000" cy="56356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1512888" y="8164513"/>
            <a:ext cx="7366000" cy="5334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9220" name="Прямоугольник 1"/>
          <p:cNvSpPr>
            <a:spLocks noChangeArrowheads="1"/>
          </p:cNvSpPr>
          <p:nvPr/>
        </p:nvSpPr>
        <p:spPr bwMode="auto">
          <a:xfrm>
            <a:off x="1481138" y="3868738"/>
            <a:ext cx="8362950" cy="535146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/>
          </a:extLst>
        </p:spPr>
        <p:txBody>
          <a:bodyPr lIns="117263" tIns="58631" rIns="117263" bIns="58631">
            <a:spAutoFit/>
          </a:bodyPr>
          <a:lstStyle/>
          <a:p>
            <a:pPr>
              <a:defRPr/>
            </a:pPr>
            <a:r>
              <a:rPr lang="ru-RU" sz="2800" b="1" u="sng" dirty="0" err="1">
                <a:solidFill>
                  <a:schemeClr val="accent2">
                    <a:lumMod val="50000"/>
                  </a:schemeClr>
                </a:solidFill>
              </a:rPr>
              <a:t>Дрожжановский</a:t>
            </a:r>
            <a:r>
              <a:rPr lang="ru-RU" sz="2800" b="1" u="sng" dirty="0">
                <a:solidFill>
                  <a:schemeClr val="accent2">
                    <a:lumMod val="50000"/>
                  </a:schemeClr>
                </a:solidFill>
              </a:rPr>
              <a:t> муниципальный район: </a:t>
            </a:r>
          </a:p>
          <a:p>
            <a:pPr>
              <a:defRPr/>
            </a:pPr>
            <a:r>
              <a:rPr lang="ru-RU" sz="2000" b="1" dirty="0"/>
              <a:t>                 </a:t>
            </a:r>
            <a:r>
              <a:rPr lang="ru-RU" sz="2000" b="1" i="1" dirty="0"/>
              <a:t>ООО «</a:t>
            </a:r>
            <a:r>
              <a:rPr lang="ru-RU" sz="2000" b="1" i="1" dirty="0" err="1"/>
              <a:t>Теплосервис</a:t>
            </a:r>
            <a:r>
              <a:rPr lang="ru-RU" sz="2000" b="1" i="1" dirty="0"/>
              <a:t>»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ru-RU" sz="2000" dirty="0"/>
          </a:p>
          <a:p>
            <a:pPr>
              <a:defRPr/>
            </a:pPr>
            <a:r>
              <a:rPr lang="ru-RU" sz="2800" b="1" u="sng" dirty="0" err="1">
                <a:solidFill>
                  <a:schemeClr val="accent2">
                    <a:lumMod val="50000"/>
                  </a:schemeClr>
                </a:solidFill>
              </a:rPr>
              <a:t>Елабужский</a:t>
            </a:r>
            <a:r>
              <a:rPr lang="ru-RU" sz="2800" b="1" u="sng" dirty="0">
                <a:solidFill>
                  <a:schemeClr val="accent2">
                    <a:lumMod val="50000"/>
                  </a:schemeClr>
                </a:solidFill>
              </a:rPr>
              <a:t> муниципальный район:</a:t>
            </a:r>
          </a:p>
          <a:p>
            <a:pPr>
              <a:defRPr/>
            </a:pPr>
            <a:r>
              <a:rPr lang="ru-RU" sz="2000" b="1" dirty="0"/>
              <a:t>                 </a:t>
            </a:r>
            <a:r>
              <a:rPr lang="ru-RU" sz="2000" b="1" i="1" dirty="0"/>
              <a:t>ОАО «</a:t>
            </a:r>
            <a:r>
              <a:rPr lang="ru-RU" sz="2000" b="1" i="1" dirty="0" err="1"/>
              <a:t>Елабужское</a:t>
            </a:r>
            <a:r>
              <a:rPr lang="ru-RU" sz="2000" b="1" i="1" dirty="0"/>
              <a:t> предприятие тепловых сетей»</a:t>
            </a:r>
          </a:p>
          <a:p>
            <a:pPr>
              <a:defRPr/>
            </a:pPr>
            <a:r>
              <a:rPr lang="ru-RU" sz="2000" b="1" i="1" dirty="0"/>
              <a:t>                 ООО «Тепловик»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ru-RU" sz="2000" dirty="0"/>
          </a:p>
          <a:p>
            <a:pPr>
              <a:defRPr/>
            </a:pPr>
            <a:r>
              <a:rPr lang="ru-RU" sz="2800" b="1" u="sng" dirty="0" err="1">
                <a:solidFill>
                  <a:schemeClr val="accent2">
                    <a:lumMod val="50000"/>
                  </a:schemeClr>
                </a:solidFill>
              </a:rPr>
              <a:t>Заинский</a:t>
            </a:r>
            <a:r>
              <a:rPr lang="ru-RU" sz="2800" b="1" u="sng" dirty="0">
                <a:solidFill>
                  <a:schemeClr val="accent2">
                    <a:lumMod val="50000"/>
                  </a:schemeClr>
                </a:solidFill>
              </a:rPr>
              <a:t> муниципальный район: </a:t>
            </a:r>
          </a:p>
          <a:p>
            <a:pPr>
              <a:defRPr/>
            </a:pPr>
            <a:r>
              <a:rPr lang="ru-RU" sz="2000" dirty="0"/>
              <a:t>                 </a:t>
            </a:r>
            <a:r>
              <a:rPr lang="ru-RU" sz="2000" b="1" i="1" dirty="0"/>
              <a:t>ООО «</a:t>
            </a:r>
            <a:r>
              <a:rPr lang="ru-RU" sz="2000" b="1" i="1" dirty="0" err="1"/>
              <a:t>Теплосервис</a:t>
            </a:r>
            <a:r>
              <a:rPr lang="ru-RU" sz="2000" b="1" i="1" dirty="0"/>
              <a:t>»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ru-RU" sz="2000" dirty="0"/>
          </a:p>
          <a:p>
            <a:pPr>
              <a:defRPr/>
            </a:pPr>
            <a:r>
              <a:rPr lang="ru-RU" sz="2800" b="1" u="sng" dirty="0">
                <a:solidFill>
                  <a:schemeClr val="accent2">
                    <a:lumMod val="50000"/>
                  </a:schemeClr>
                </a:solidFill>
              </a:rPr>
              <a:t>город Казань: </a:t>
            </a:r>
          </a:p>
          <a:p>
            <a:pPr>
              <a:defRPr/>
            </a:pPr>
            <a:r>
              <a:rPr lang="ru-RU" sz="2000" dirty="0"/>
              <a:t>                 </a:t>
            </a:r>
            <a:r>
              <a:rPr lang="ru-RU" sz="2000" b="1" i="1" dirty="0"/>
              <a:t>ОАО «Судоходная компания «</a:t>
            </a:r>
            <a:r>
              <a:rPr lang="ru-RU" sz="2000" b="1" i="1" dirty="0" err="1"/>
              <a:t>Татфлот</a:t>
            </a:r>
            <a:r>
              <a:rPr lang="ru-RU" sz="2000" b="1" i="1" dirty="0"/>
              <a:t>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96067" y="310198"/>
            <a:ext cx="9692044" cy="1072514"/>
          </a:xfrm>
          <a:prstGeom prst="rect">
            <a:avLst/>
          </a:prstGeom>
        </p:spPr>
        <p:txBody>
          <a:bodyPr lIns="117263" tIns="58631" rIns="117263" bIns="58631">
            <a:spAutoFit/>
          </a:bodyPr>
          <a:lstStyle/>
          <a:p>
            <a:pPr algn="ctr">
              <a:defRPr/>
            </a:pPr>
            <a:r>
              <a:rPr lang="ru-RU" sz="3100" b="1" dirty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Результаты мониторинга статистической отчетности (форма 46-ТЭ)</a:t>
            </a:r>
          </a:p>
        </p:txBody>
      </p:sp>
      <p:sp>
        <p:nvSpPr>
          <p:cNvPr id="9223" name="Прямоугольник 5"/>
          <p:cNvSpPr>
            <a:spLocks noChangeArrowheads="1"/>
          </p:cNvSpPr>
          <p:nvPr/>
        </p:nvSpPr>
        <p:spPr bwMode="auto">
          <a:xfrm>
            <a:off x="1455738" y="1568450"/>
            <a:ext cx="8388350" cy="154940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117263" tIns="58631" rIns="117263" bIns="58631">
            <a:spAutoFit/>
          </a:bodyPr>
          <a:lstStyle/>
          <a:p>
            <a:pPr algn="ctr">
              <a:defRPr/>
            </a:pPr>
            <a:r>
              <a:rPr lang="ru-RU" sz="3100" b="1" dirty="0">
                <a:solidFill>
                  <a:srgbClr val="1B46A5"/>
                </a:solidFill>
              </a:rPr>
              <a:t>За 2011год в Госкомитет отчеты </a:t>
            </a:r>
          </a:p>
          <a:p>
            <a:pPr algn="ctr">
              <a:defRPr/>
            </a:pPr>
            <a:r>
              <a:rPr lang="ru-RU" sz="3100" b="1" dirty="0">
                <a:solidFill>
                  <a:srgbClr val="1B46A5"/>
                </a:solidFill>
              </a:rPr>
              <a:t>представили 128 регулируемых организаций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480796" y="3243498"/>
            <a:ext cx="4023430" cy="518517"/>
          </a:xfrm>
          <a:prstGeom prst="rect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txBody>
          <a:bodyPr wrap="none" lIns="117263" tIns="58631" rIns="117263" bIns="58631">
            <a:spAutoFit/>
          </a:bodyPr>
          <a:lstStyle/>
          <a:p>
            <a:pPr>
              <a:defRPr/>
            </a:pPr>
            <a:r>
              <a:rPr lang="ru-RU" sz="26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Отчеты не представили: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884584" y="9539258"/>
            <a:ext cx="9570906" cy="560035"/>
          </a:xfrm>
          <a:prstGeom prst="rect">
            <a:avLst/>
          </a:prstGeom>
          <a:gradFill flip="none" rotWithShape="1">
            <a:gsLst>
              <a:gs pos="0">
                <a:srgbClr val="66BA7A"/>
              </a:gs>
              <a:gs pos="50000">
                <a:srgbClr val="99D999"/>
              </a:gs>
              <a:gs pos="100000">
                <a:schemeClr val="bg1">
                  <a:lumMod val="9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7263" tIns="58631" rIns="117263" bIns="58631" anchor="ctr"/>
          <a:lstStyle/>
          <a:p>
            <a:pPr marL="2931566" lvl="5" defTabSz="1172627">
              <a:defRPr/>
            </a:pPr>
            <a:r>
              <a:rPr lang="ru-RU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Государственный комитет РТ по тарифам   </a:t>
            </a:r>
          </a:p>
        </p:txBody>
      </p:sp>
      <p:pic>
        <p:nvPicPr>
          <p:cNvPr id="14" name="Picture 2" descr="D:\Рисунок1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rcRect/>
          <a:stretch>
            <a:fillRect/>
          </a:stretch>
        </p:blipFill>
        <p:spPr bwMode="auto">
          <a:xfrm>
            <a:off x="9593927" y="9085456"/>
            <a:ext cx="861562" cy="1013838"/>
          </a:xfrm>
          <a:prstGeom prst="rect">
            <a:avLst/>
          </a:prstGeom>
          <a:noFill/>
          <a:effectLst>
            <a:innerShdw blurRad="114300">
              <a:prstClr val="black"/>
            </a:innerShdw>
          </a:effectLst>
          <a:extLst>
            <a:ext uri="{909E8E84-426E-40DD-AFC4-6F175D3DCCD1}"/>
          </a:extLst>
        </p:spPr>
      </p:pic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123825" y="9523413"/>
            <a:ext cx="365125" cy="395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wrap="none" lIns="117263" tIns="58631" rIns="117263" bIns="58631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ru-RU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9</a:t>
            </a:r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2922</TotalTime>
  <Words>700</Words>
  <Application>Microsoft Office PowerPoint</Application>
  <PresentationFormat>Произвольный</PresentationFormat>
  <Paragraphs>113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Times New Roman</vt:lpstr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Валиева Рената Фаридовна</dc:creator>
  <cp:lastModifiedBy>operator</cp:lastModifiedBy>
  <cp:revision>75</cp:revision>
  <cp:lastPrinted>2012-03-26T12:16:06Z</cp:lastPrinted>
  <dcterms:created xsi:type="dcterms:W3CDTF">1601-01-01T00:00:00Z</dcterms:created>
  <dcterms:modified xsi:type="dcterms:W3CDTF">2012-03-27T15:37:30Z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