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58" r:id="rId2"/>
    <p:sldId id="377" r:id="rId3"/>
    <p:sldId id="298" r:id="rId4"/>
    <p:sldId id="299" r:id="rId5"/>
    <p:sldId id="261" r:id="rId6"/>
    <p:sldId id="262" r:id="rId7"/>
    <p:sldId id="263" r:id="rId8"/>
    <p:sldId id="371" r:id="rId9"/>
    <p:sldId id="353" r:id="rId10"/>
    <p:sldId id="286" r:id="rId11"/>
    <p:sldId id="372" r:id="rId12"/>
    <p:sldId id="369" r:id="rId13"/>
    <p:sldId id="373" r:id="rId14"/>
    <p:sldId id="287" r:id="rId15"/>
    <p:sldId id="375" r:id="rId16"/>
    <p:sldId id="376" r:id="rId17"/>
    <p:sldId id="305" r:id="rId18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3BDF9"/>
    <a:srgbClr val="E678F2"/>
    <a:srgbClr val="FFCCCC"/>
    <a:srgbClr val="FF9999"/>
    <a:srgbClr val="FFE48F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6337" autoAdjust="0"/>
  </p:normalViewPr>
  <p:slideViewPr>
    <p:cSldViewPr>
      <p:cViewPr>
        <p:scale>
          <a:sx n="100" d="100"/>
          <a:sy n="100" d="100"/>
        </p:scale>
        <p:origin x="-2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F1C2F-D236-48EF-94AE-A0E4AF0E8BAC}" type="doc">
      <dgm:prSet loTypeId="urn:microsoft.com/office/officeart/2005/8/layout/process4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5615C2F-BF14-43D5-B0A3-CA441CBB2193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1"/>
              </a:solidFill>
              <a:effectLst/>
            </a:rPr>
            <a:t>Готовятся материалы к Правлению Комитета по установлению тарифов на электрическую энергию для и потребителей, </a:t>
          </a:r>
        </a:p>
        <a:p>
          <a:r>
            <a:rPr lang="ru-RU" sz="1100" b="0" dirty="0" smtClean="0">
              <a:solidFill>
                <a:schemeClr val="tx1"/>
              </a:solidFill>
              <a:effectLst/>
            </a:rPr>
            <a:t>по Республике Татарстан. </a:t>
          </a:r>
        </a:p>
        <a:p>
          <a:r>
            <a:rPr lang="ru-RU" sz="1200" b="0" dirty="0" smtClean="0">
              <a:solidFill>
                <a:schemeClr val="tx1"/>
              </a:solidFill>
              <a:effectLst/>
            </a:rPr>
            <a:t>Тариф на электрическую энергию для населения и потребителей, приравненных к категории  </a:t>
          </a:r>
          <a:r>
            <a:rPr lang="ru-RU" sz="1200" b="1" dirty="0" smtClean="0">
              <a:solidFill>
                <a:srgbClr val="CC0066"/>
              </a:solidFill>
              <a:effectLst/>
            </a:rPr>
            <a:t>населения по РТ  </a:t>
          </a:r>
        </a:p>
        <a:p>
          <a:r>
            <a:rPr lang="ru-RU" sz="1200" b="1" dirty="0" smtClean="0">
              <a:solidFill>
                <a:srgbClr val="CC0066"/>
              </a:solidFill>
              <a:effectLst/>
            </a:rPr>
            <a:t>установлен в размере 223 коп./кВтч.</a:t>
          </a:r>
          <a:r>
            <a:rPr lang="ru-RU" sz="1200" b="0" dirty="0" smtClean="0">
              <a:solidFill>
                <a:schemeClr val="tx1"/>
              </a:solidFill>
              <a:effectLst/>
            </a:rPr>
            <a:t> (Постановление Правления Комитета РТ по тарифам № 3-8/э от 16.10.2009г. )</a:t>
          </a:r>
        </a:p>
      </dgm:t>
    </dgm:pt>
    <dgm:pt modelId="{55156736-F72A-4A30-94BD-A2FDCA67E09C}" type="parTrans" cxnId="{05697DA0-0187-48D5-A49A-DFBFA4794FDE}">
      <dgm:prSet/>
      <dgm:spPr/>
      <dgm:t>
        <a:bodyPr/>
        <a:lstStyle/>
        <a:p>
          <a:endParaRPr lang="ru-RU"/>
        </a:p>
      </dgm:t>
    </dgm:pt>
    <dgm:pt modelId="{B7E95FF1-F899-489C-8EE9-58687D47E310}" type="sibTrans" cxnId="{05697DA0-0187-48D5-A49A-DFBFA4794FDE}">
      <dgm:prSet/>
      <dgm:spPr/>
      <dgm:t>
        <a:bodyPr/>
        <a:lstStyle/>
        <a:p>
          <a:endParaRPr lang="ru-RU"/>
        </a:p>
      </dgm:t>
    </dgm:pt>
    <dgm:pt modelId="{E71EA2A1-17A9-43C7-82D9-C3E7F0AC5808}">
      <dgm:prSet phldrT="[Текст]" custT="1"/>
      <dgm:spPr/>
      <dgm:t>
        <a:bodyPr anchor="t" anchorCtr="0"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ПРОБЛЕМНЫЕ ВОПРОСЫ:</a:t>
          </a:r>
        </a:p>
        <a:p>
          <a:endParaRPr lang="ru-RU" sz="1600" dirty="0"/>
        </a:p>
      </dgm:t>
    </dgm:pt>
    <dgm:pt modelId="{616464EF-B8E0-42D2-8FAD-50043E457484}" type="sibTrans" cxnId="{36B77416-32C7-479B-9ED3-B047EE52F50E}">
      <dgm:prSet/>
      <dgm:spPr/>
      <dgm:t>
        <a:bodyPr/>
        <a:lstStyle/>
        <a:p>
          <a:endParaRPr lang="ru-RU"/>
        </a:p>
      </dgm:t>
    </dgm:pt>
    <dgm:pt modelId="{2201AE60-4D4F-4B38-9FF9-3217155F0CF4}" type="parTrans" cxnId="{36B77416-32C7-479B-9ED3-B047EE52F50E}">
      <dgm:prSet/>
      <dgm:spPr/>
      <dgm:t>
        <a:bodyPr/>
        <a:lstStyle/>
        <a:p>
          <a:endParaRPr lang="ru-RU"/>
        </a:p>
      </dgm:t>
    </dgm:pt>
    <dgm:pt modelId="{6B07827E-A148-42BC-B189-6E748C16D773}" type="pres">
      <dgm:prSet presAssocID="{28EF1C2F-D236-48EF-94AE-A0E4AF0E8B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DA78A-71B6-46AB-88F0-310A3A3E3D4E}" type="pres">
      <dgm:prSet presAssocID="{E71EA2A1-17A9-43C7-82D9-C3E7F0AC5808}" presName="boxAndChildren" presStyleCnt="0"/>
      <dgm:spPr/>
      <dgm:t>
        <a:bodyPr/>
        <a:lstStyle/>
        <a:p>
          <a:endParaRPr lang="ru-RU"/>
        </a:p>
      </dgm:t>
    </dgm:pt>
    <dgm:pt modelId="{99612F4F-C4FF-42EE-B286-8A37299ABF15}" type="pres">
      <dgm:prSet presAssocID="{E71EA2A1-17A9-43C7-82D9-C3E7F0AC5808}" presName="parentTextBox" presStyleLbl="node1" presStyleIdx="0" presStyleCnt="2" custScaleY="52905" custLinFactNeighborY="-4039"/>
      <dgm:spPr/>
      <dgm:t>
        <a:bodyPr/>
        <a:lstStyle/>
        <a:p>
          <a:endParaRPr lang="ru-RU"/>
        </a:p>
      </dgm:t>
    </dgm:pt>
    <dgm:pt modelId="{50D80A60-1577-4C5D-9C80-FAD9564A4BDD}" type="pres">
      <dgm:prSet presAssocID="{B7E95FF1-F899-489C-8EE9-58687D47E310}" presName="sp" presStyleCnt="0"/>
      <dgm:spPr/>
      <dgm:t>
        <a:bodyPr/>
        <a:lstStyle/>
        <a:p>
          <a:endParaRPr lang="ru-RU"/>
        </a:p>
      </dgm:t>
    </dgm:pt>
    <dgm:pt modelId="{BE683829-E5A5-49B2-A325-CBA763A57C60}" type="pres">
      <dgm:prSet presAssocID="{A5615C2F-BF14-43D5-B0A3-CA441CBB2193}" presName="arrowAndChildren" presStyleCnt="0"/>
      <dgm:spPr/>
      <dgm:t>
        <a:bodyPr/>
        <a:lstStyle/>
        <a:p>
          <a:endParaRPr lang="ru-RU"/>
        </a:p>
      </dgm:t>
    </dgm:pt>
    <dgm:pt modelId="{611D1C40-4F92-4582-A1EE-40C256F0EE3D}" type="pres">
      <dgm:prSet presAssocID="{A5615C2F-BF14-43D5-B0A3-CA441CBB2193}" presName="parentTextArrow" presStyleLbl="node1" presStyleIdx="1" presStyleCnt="2" custScaleY="34779" custLinFactNeighborY="-1321"/>
      <dgm:spPr/>
      <dgm:t>
        <a:bodyPr/>
        <a:lstStyle/>
        <a:p>
          <a:endParaRPr lang="ru-RU"/>
        </a:p>
      </dgm:t>
    </dgm:pt>
  </dgm:ptLst>
  <dgm:cxnLst>
    <dgm:cxn modelId="{F758A952-62C0-4327-9D9D-D6CA63DA5558}" type="presOf" srcId="{28EF1C2F-D236-48EF-94AE-A0E4AF0E8BAC}" destId="{6B07827E-A148-42BC-B189-6E748C16D773}" srcOrd="0" destOrd="0" presId="urn:microsoft.com/office/officeart/2005/8/layout/process4"/>
    <dgm:cxn modelId="{36B77416-32C7-479B-9ED3-B047EE52F50E}" srcId="{28EF1C2F-D236-48EF-94AE-A0E4AF0E8BAC}" destId="{E71EA2A1-17A9-43C7-82D9-C3E7F0AC5808}" srcOrd="1" destOrd="0" parTransId="{2201AE60-4D4F-4B38-9FF9-3217155F0CF4}" sibTransId="{616464EF-B8E0-42D2-8FAD-50043E457484}"/>
    <dgm:cxn modelId="{9C315065-5D3E-42E2-94F4-625C0423AA6B}" type="presOf" srcId="{E71EA2A1-17A9-43C7-82D9-C3E7F0AC5808}" destId="{99612F4F-C4FF-42EE-B286-8A37299ABF15}" srcOrd="0" destOrd="0" presId="urn:microsoft.com/office/officeart/2005/8/layout/process4"/>
    <dgm:cxn modelId="{05697DA0-0187-48D5-A49A-DFBFA4794FDE}" srcId="{28EF1C2F-D236-48EF-94AE-A0E4AF0E8BAC}" destId="{A5615C2F-BF14-43D5-B0A3-CA441CBB2193}" srcOrd="0" destOrd="0" parTransId="{55156736-F72A-4A30-94BD-A2FDCA67E09C}" sibTransId="{B7E95FF1-F899-489C-8EE9-58687D47E310}"/>
    <dgm:cxn modelId="{6AA26DD4-5D37-4F43-9DC1-691949DDBA42}" type="presOf" srcId="{A5615C2F-BF14-43D5-B0A3-CA441CBB2193}" destId="{611D1C40-4F92-4582-A1EE-40C256F0EE3D}" srcOrd="0" destOrd="0" presId="urn:microsoft.com/office/officeart/2005/8/layout/process4"/>
    <dgm:cxn modelId="{283C8723-64EB-4419-BED7-A1C68F34E831}" type="presParOf" srcId="{6B07827E-A148-42BC-B189-6E748C16D773}" destId="{96EDA78A-71B6-46AB-88F0-310A3A3E3D4E}" srcOrd="0" destOrd="0" presId="urn:microsoft.com/office/officeart/2005/8/layout/process4"/>
    <dgm:cxn modelId="{8239E256-E661-42A3-90EA-69F3EC593C45}" type="presParOf" srcId="{96EDA78A-71B6-46AB-88F0-310A3A3E3D4E}" destId="{99612F4F-C4FF-42EE-B286-8A37299ABF15}" srcOrd="0" destOrd="0" presId="urn:microsoft.com/office/officeart/2005/8/layout/process4"/>
    <dgm:cxn modelId="{6014D1DD-4092-449C-BACF-27ABB84DEDBC}" type="presParOf" srcId="{6B07827E-A148-42BC-B189-6E748C16D773}" destId="{50D80A60-1577-4C5D-9C80-FAD9564A4BDD}" srcOrd="1" destOrd="0" presId="urn:microsoft.com/office/officeart/2005/8/layout/process4"/>
    <dgm:cxn modelId="{DBA269E8-3525-4656-A551-238FC0E43271}" type="presParOf" srcId="{6B07827E-A148-42BC-B189-6E748C16D773}" destId="{BE683829-E5A5-49B2-A325-CBA763A57C60}" srcOrd="2" destOrd="0" presId="urn:microsoft.com/office/officeart/2005/8/layout/process4"/>
    <dgm:cxn modelId="{B25ECD44-E134-496F-857D-18B76991F5EF}" type="presParOf" srcId="{BE683829-E5A5-49B2-A325-CBA763A57C60}" destId="{611D1C40-4F92-4582-A1EE-40C256F0EE3D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62066-1C3C-4117-9795-40FCA1EAFE6A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415F39A-B900-4176-A032-A0B8AB6B8FA2}">
      <dgm:prSet phldrT="[Текст]" phldr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FEDA4BB2-AE83-4CF9-83EC-B7E545BA55A8}" type="parTrans" cxnId="{4BD69D11-FF88-46B5-91E0-5CCDDE763E28}">
      <dgm:prSet/>
      <dgm:spPr/>
      <dgm:t>
        <a:bodyPr/>
        <a:lstStyle/>
        <a:p>
          <a:endParaRPr lang="ru-RU"/>
        </a:p>
      </dgm:t>
    </dgm:pt>
    <dgm:pt modelId="{0D4C26E1-2DA5-47C6-A5CC-AD0ECA4257AB}" type="sibTrans" cxnId="{4BD69D11-FF88-46B5-91E0-5CCDDE763E28}">
      <dgm:prSet/>
      <dgm:spPr/>
      <dgm:t>
        <a:bodyPr/>
        <a:lstStyle/>
        <a:p>
          <a:endParaRPr lang="ru-RU"/>
        </a:p>
      </dgm:t>
    </dgm:pt>
    <dgm:pt modelId="{2629B65E-5F59-45B8-8BB8-F762156A1047}">
      <dgm:prSet phldrT="[Текст]"/>
      <dgm:spPr/>
      <dgm:t>
        <a:bodyPr/>
        <a:lstStyle/>
        <a:p>
          <a:endParaRPr lang="ru-RU" dirty="0"/>
        </a:p>
      </dgm:t>
    </dgm:pt>
    <dgm:pt modelId="{7A69651B-9620-4103-9F19-C7CE854A2006}" type="parTrans" cxnId="{B2347D45-9D49-4520-85B4-CB0466D28AD0}">
      <dgm:prSet/>
      <dgm:spPr/>
      <dgm:t>
        <a:bodyPr/>
        <a:lstStyle/>
        <a:p>
          <a:endParaRPr lang="ru-RU"/>
        </a:p>
      </dgm:t>
    </dgm:pt>
    <dgm:pt modelId="{3769ED59-9E7A-4E0F-AB3C-AD961E02C444}" type="sibTrans" cxnId="{B2347D45-9D49-4520-85B4-CB0466D28AD0}">
      <dgm:prSet/>
      <dgm:spPr/>
      <dgm:t>
        <a:bodyPr/>
        <a:lstStyle/>
        <a:p>
          <a:endParaRPr lang="ru-RU"/>
        </a:p>
      </dgm:t>
    </dgm:pt>
    <dgm:pt modelId="{0B34E9EC-D375-40B7-9AEF-47C2F097C56F}" type="pres">
      <dgm:prSet presAssocID="{F5362066-1C3C-4117-9795-40FCA1EAFE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9C259-5C16-4610-A90B-A3EE70893F56}" type="pres">
      <dgm:prSet presAssocID="{B415F39A-B900-4176-A032-A0B8AB6B8FA2}" presName="parentText" presStyleLbl="node1" presStyleIdx="0" presStyleCnt="1" custScaleX="96721" custScaleY="593006" custLinFactNeighborX="1639" custLinFactNeighborY="35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BA7EC-7B09-4421-8A51-16265DA3B1BE}" type="pres">
      <dgm:prSet presAssocID="{B415F39A-B900-4176-A032-A0B8AB6B8F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69D11-FF88-46B5-91E0-5CCDDE763E28}" srcId="{F5362066-1C3C-4117-9795-40FCA1EAFE6A}" destId="{B415F39A-B900-4176-A032-A0B8AB6B8FA2}" srcOrd="0" destOrd="0" parTransId="{FEDA4BB2-AE83-4CF9-83EC-B7E545BA55A8}" sibTransId="{0D4C26E1-2DA5-47C6-A5CC-AD0ECA4257AB}"/>
    <dgm:cxn modelId="{7033B230-E6F2-4F81-8C8E-403FB3ACC167}" type="presOf" srcId="{F5362066-1C3C-4117-9795-40FCA1EAFE6A}" destId="{0B34E9EC-D375-40B7-9AEF-47C2F097C56F}" srcOrd="0" destOrd="0" presId="urn:microsoft.com/office/officeart/2005/8/layout/vList2"/>
    <dgm:cxn modelId="{0778B65C-AD52-4536-936B-39FFDEC1524E}" type="presOf" srcId="{B415F39A-B900-4176-A032-A0B8AB6B8FA2}" destId="{AE79C259-5C16-4610-A90B-A3EE70893F56}" srcOrd="0" destOrd="0" presId="urn:microsoft.com/office/officeart/2005/8/layout/vList2"/>
    <dgm:cxn modelId="{B2347D45-9D49-4520-85B4-CB0466D28AD0}" srcId="{B415F39A-B900-4176-A032-A0B8AB6B8FA2}" destId="{2629B65E-5F59-45B8-8BB8-F762156A1047}" srcOrd="0" destOrd="0" parTransId="{7A69651B-9620-4103-9F19-C7CE854A2006}" sibTransId="{3769ED59-9E7A-4E0F-AB3C-AD961E02C444}"/>
    <dgm:cxn modelId="{F87563B8-7E36-490D-9840-F8899527E8A0}" type="presOf" srcId="{2629B65E-5F59-45B8-8BB8-F762156A1047}" destId="{93BBA7EC-7B09-4421-8A51-16265DA3B1BE}" srcOrd="0" destOrd="0" presId="urn:microsoft.com/office/officeart/2005/8/layout/vList2"/>
    <dgm:cxn modelId="{E9257704-459F-413E-8C1F-344C6FE9C878}" type="presParOf" srcId="{0B34E9EC-D375-40B7-9AEF-47C2F097C56F}" destId="{AE79C259-5C16-4610-A90B-A3EE70893F56}" srcOrd="0" destOrd="0" presId="urn:microsoft.com/office/officeart/2005/8/layout/vList2"/>
    <dgm:cxn modelId="{729CC9E7-2CA9-4F7A-B5F5-1EFC501EE714}" type="presParOf" srcId="{0B34E9EC-D375-40B7-9AEF-47C2F097C56F}" destId="{93BBA7EC-7B09-4421-8A51-16265DA3B1BE}" srcOrd="1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6F2F1-8342-454B-9D30-27F55DDF4C9D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0377E7-CA30-428F-8761-7F2511DDBF0F}">
      <dgm:prSet phldrT="[Текст]" custT="1"/>
      <dgm:spPr>
        <a:gradFill rotWithShape="0">
          <a:gsLst>
            <a:gs pos="0">
              <a:schemeClr val="accent2">
                <a:lumMod val="7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Установлены тарифы с уменьшением заявленного предприятиями уровня цен: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E13A2B-C450-465F-AD98-AB9A5B66E8CA}" type="parTrans" cxnId="{8AB48318-7D3E-4CA5-A24C-B955EB010713}">
      <dgm:prSet/>
      <dgm:spPr/>
      <dgm:t>
        <a:bodyPr/>
        <a:lstStyle/>
        <a:p>
          <a:endParaRPr lang="ru-RU"/>
        </a:p>
      </dgm:t>
    </dgm:pt>
    <dgm:pt modelId="{E85F5639-C2EB-44EC-B8DC-A4F125B1E38A}" type="sibTrans" cxnId="{8AB48318-7D3E-4CA5-A24C-B955EB010713}">
      <dgm:prSet/>
      <dgm:spPr/>
      <dgm:t>
        <a:bodyPr/>
        <a:lstStyle/>
        <a:p>
          <a:endParaRPr lang="ru-RU"/>
        </a:p>
      </dgm:t>
    </dgm:pt>
    <dgm:pt modelId="{3A0078B3-350A-4EB6-B625-9B3922E30AB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</a:rPr>
            <a:t>Об установлении предельных максимальных розничных цен на твердое топливо, реализуемое гражданам, управляющим организациям, товариществам собственников жилья, жилищным, жилищно-строительным кооперативам или иным специализированным потребительским кооперативам, созданным в целях удовлетворения потребностей граждан в жилье, на территории Республики Татарстан</a:t>
          </a:r>
          <a:endParaRPr lang="ru-RU" sz="1200" b="1" dirty="0">
            <a:solidFill>
              <a:schemeClr val="tx1"/>
            </a:solidFill>
            <a:effectLst/>
          </a:endParaRPr>
        </a:p>
      </dgm:t>
    </dgm:pt>
    <dgm:pt modelId="{89358422-A3E8-4388-8C00-67ACB50925A0}" type="parTrans" cxnId="{05E8EB9E-7974-4A7B-A768-D78F38B19BDE}">
      <dgm:prSet/>
      <dgm:spPr/>
      <dgm:t>
        <a:bodyPr/>
        <a:lstStyle/>
        <a:p>
          <a:endParaRPr lang="ru-RU"/>
        </a:p>
      </dgm:t>
    </dgm:pt>
    <dgm:pt modelId="{DC399CB5-B2A3-4924-BA50-615E9D4FEAB4}" type="sibTrans" cxnId="{05E8EB9E-7974-4A7B-A768-D78F38B19BDE}">
      <dgm:prSet/>
      <dgm:spPr/>
      <dgm:t>
        <a:bodyPr/>
        <a:lstStyle/>
        <a:p>
          <a:endParaRPr lang="ru-RU"/>
        </a:p>
      </dgm:t>
    </dgm:pt>
    <dgm:pt modelId="{7822CB04-59BF-46F9-8D00-D0EA742A71C7}">
      <dgm:prSet phldrT="[Текст]" custT="1"/>
      <dgm:spPr/>
      <dgm:t>
        <a:bodyPr/>
        <a:lstStyle/>
        <a:p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утверждении Прейскуранта цен на услуги по технической инвентаризации жилищного фонда по видам объектов, оказываемых филиалом ФГУП «</a:t>
          </a:r>
          <a:r>
            <a:rPr lang="ru-RU" sz="13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Ростехинвентаризация</a:t>
          </a:r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Федеральное БТИ» по Республике Татарстан</a:t>
          </a: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5B5A3C-7DC8-484A-A2BD-D59BC7C39D96}" type="parTrans" cxnId="{DF8BE25F-DB75-4390-B4FE-4EFCAADB5627}">
      <dgm:prSet/>
      <dgm:spPr/>
      <dgm:t>
        <a:bodyPr/>
        <a:lstStyle/>
        <a:p>
          <a:endParaRPr lang="ru-RU"/>
        </a:p>
      </dgm:t>
    </dgm:pt>
    <dgm:pt modelId="{70679BB5-9DEC-4290-9878-DD486DFEE1B0}" type="sibTrans" cxnId="{DF8BE25F-DB75-4390-B4FE-4EFCAADB5627}">
      <dgm:prSet/>
      <dgm:spPr/>
      <dgm:t>
        <a:bodyPr/>
        <a:lstStyle/>
        <a:p>
          <a:endParaRPr lang="ru-RU"/>
        </a:p>
      </dgm:t>
    </dgm:pt>
    <dgm:pt modelId="{02931C4F-A90B-4ECB-8FFE-C9D79894B70B}">
      <dgm:prSet/>
      <dgm:spPr/>
      <dgm:t>
        <a:bodyPr/>
        <a:lstStyle/>
        <a:p>
          <a:endParaRPr lang="ru-RU" dirty="0"/>
        </a:p>
      </dgm:t>
    </dgm:pt>
    <dgm:pt modelId="{5284C378-2E39-4634-A263-F697C24F74C4}" type="parTrans" cxnId="{BB33D172-9257-4089-9746-4BE1BF5E39F9}">
      <dgm:prSet/>
      <dgm:spPr/>
      <dgm:t>
        <a:bodyPr/>
        <a:lstStyle/>
        <a:p>
          <a:endParaRPr lang="ru-RU"/>
        </a:p>
      </dgm:t>
    </dgm:pt>
    <dgm:pt modelId="{650B0E29-C4FE-4A7A-9E6C-30FBF6EDA4DA}" type="sibTrans" cxnId="{BB33D172-9257-4089-9746-4BE1BF5E39F9}">
      <dgm:prSet/>
      <dgm:spPr/>
      <dgm:t>
        <a:bodyPr/>
        <a:lstStyle/>
        <a:p>
          <a:endParaRPr lang="ru-RU"/>
        </a:p>
      </dgm:t>
    </dgm:pt>
    <dgm:pt modelId="{65B0B99F-BF3F-4510-BE11-FE13DFAD3CA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Об утверждении Прейскуранта цен на услуги по паспортизации и плановой технической инвентаризации жилых строений и жилых помещений, производимых за счет средств собственников Республики Татарстан по видам объектов и работ, оказываемых РГУП БТИ</a:t>
          </a:r>
          <a:endParaRPr lang="ru-RU" sz="1200" b="1" dirty="0">
            <a:solidFill>
              <a:schemeClr val="tx1"/>
            </a:solidFill>
          </a:endParaRPr>
        </a:p>
      </dgm:t>
    </dgm:pt>
    <dgm:pt modelId="{3D89095E-7652-44A5-8B76-BA40DD0DA46E}" type="parTrans" cxnId="{EB56B0F8-9083-4318-AFD5-BA36B3439499}">
      <dgm:prSet/>
      <dgm:spPr/>
      <dgm:t>
        <a:bodyPr/>
        <a:lstStyle/>
        <a:p>
          <a:endParaRPr lang="ru-RU"/>
        </a:p>
      </dgm:t>
    </dgm:pt>
    <dgm:pt modelId="{69D64CE1-0248-4313-9E1F-04F4D0B29E17}" type="sibTrans" cxnId="{EB56B0F8-9083-4318-AFD5-BA36B3439499}">
      <dgm:prSet/>
      <dgm:spPr/>
      <dgm:t>
        <a:bodyPr/>
        <a:lstStyle/>
        <a:p>
          <a:endParaRPr lang="ru-RU"/>
        </a:p>
      </dgm:t>
    </dgm:pt>
    <dgm:pt modelId="{E6A0BFFD-0AA3-42C9-8AE4-AF9D38858360}" type="pres">
      <dgm:prSet presAssocID="{A706F2F1-8342-454B-9D30-27F55DDF4C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CCE2A8-A879-412C-8FFF-CDD5CF924959}" type="pres">
      <dgm:prSet presAssocID="{410377E7-CA30-428F-8761-7F2511DDBF0F}" presName="centerShape" presStyleLbl="node0" presStyleIdx="0" presStyleCnt="1" custScaleX="245555" custScaleY="32048" custLinFactNeighborX="2979" custLinFactNeighborY="-5467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4D39DE-6E81-42DF-873E-5C4A222F4E21}" type="pres">
      <dgm:prSet presAssocID="{89358422-A3E8-4388-8C00-67ACB50925A0}" presName="parTrans" presStyleLbl="bgSibTrans2D1" presStyleIdx="0" presStyleCnt="3" custLinFactNeighborX="-2047" custLinFactNeighborY="10601"/>
      <dgm:spPr/>
      <dgm:t>
        <a:bodyPr/>
        <a:lstStyle/>
        <a:p>
          <a:endParaRPr lang="ru-RU"/>
        </a:p>
      </dgm:t>
    </dgm:pt>
    <dgm:pt modelId="{30361ABB-1B2A-4BD9-97FD-6518991AA2A1}" type="pres">
      <dgm:prSet presAssocID="{3A0078B3-350A-4EB6-B625-9B3922E30AB7}" presName="node" presStyleLbl="node1" presStyleIdx="0" presStyleCnt="3" custScaleX="131662" custScaleY="136085" custRadScaleRad="96567" custRadScaleInc="4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5F45F-65B7-4F84-8BEE-88C7FE2493A7}" type="pres">
      <dgm:prSet presAssocID="{3D89095E-7652-44A5-8B76-BA40DD0DA46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3F80097-C3B4-4F82-A4FF-BFB10583D3E6}" type="pres">
      <dgm:prSet presAssocID="{65B0B99F-BF3F-4510-BE11-FE13DFAD3CAD}" presName="node" presStyleLbl="node1" presStyleIdx="1" presStyleCnt="3" custScaleY="111838" custRadScaleRad="52419" custRadScaleInc="1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871EC-4EB7-41C2-8A2D-D81F5A529B4D}" type="pres">
      <dgm:prSet presAssocID="{2E5B5A3C-7DC8-484A-A2BD-D59BC7C39D96}" presName="parTrans" presStyleLbl="bgSibTrans2D1" presStyleIdx="2" presStyleCnt="3" custLinFactNeighborX="4076" custLinFactNeighborY="2542"/>
      <dgm:spPr/>
      <dgm:t>
        <a:bodyPr/>
        <a:lstStyle/>
        <a:p>
          <a:endParaRPr lang="ru-RU"/>
        </a:p>
      </dgm:t>
    </dgm:pt>
    <dgm:pt modelId="{427B5B8C-A2C8-4ACB-BDD4-A5BA1B1A37AA}" type="pres">
      <dgm:prSet presAssocID="{7822CB04-59BF-46F9-8D00-D0EA742A71C7}" presName="node" presStyleLbl="node1" presStyleIdx="2" presStyleCnt="3" custScaleX="113909" custScaleY="105040" custRadScaleRad="100608" custRadScaleInc="-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8EB9E-7974-4A7B-A768-D78F38B19BDE}" srcId="{410377E7-CA30-428F-8761-7F2511DDBF0F}" destId="{3A0078B3-350A-4EB6-B625-9B3922E30AB7}" srcOrd="0" destOrd="0" parTransId="{89358422-A3E8-4388-8C00-67ACB50925A0}" sibTransId="{DC399CB5-B2A3-4924-BA50-615E9D4FEAB4}"/>
    <dgm:cxn modelId="{BEFCD107-6073-436E-969A-4F9C05DC5184}" type="presOf" srcId="{3A0078B3-350A-4EB6-B625-9B3922E30AB7}" destId="{30361ABB-1B2A-4BD9-97FD-6518991AA2A1}" srcOrd="0" destOrd="0" presId="urn:microsoft.com/office/officeart/2005/8/layout/radial4"/>
    <dgm:cxn modelId="{EB56B0F8-9083-4318-AFD5-BA36B3439499}" srcId="{410377E7-CA30-428F-8761-7F2511DDBF0F}" destId="{65B0B99F-BF3F-4510-BE11-FE13DFAD3CAD}" srcOrd="1" destOrd="0" parTransId="{3D89095E-7652-44A5-8B76-BA40DD0DA46E}" sibTransId="{69D64CE1-0248-4313-9E1F-04F4D0B29E17}"/>
    <dgm:cxn modelId="{983A49F4-CA59-4905-8358-956DA03548DE}" type="presOf" srcId="{2E5B5A3C-7DC8-484A-A2BD-D59BC7C39D96}" destId="{D67871EC-4EB7-41C2-8A2D-D81F5A529B4D}" srcOrd="0" destOrd="0" presId="urn:microsoft.com/office/officeart/2005/8/layout/radial4"/>
    <dgm:cxn modelId="{91FF0F97-98EE-4727-ABEA-0E0010AF3CD5}" type="presOf" srcId="{3D89095E-7652-44A5-8B76-BA40DD0DA46E}" destId="{2C95F45F-65B7-4F84-8BEE-88C7FE2493A7}" srcOrd="0" destOrd="0" presId="urn:microsoft.com/office/officeart/2005/8/layout/radial4"/>
    <dgm:cxn modelId="{8AB48318-7D3E-4CA5-A24C-B955EB010713}" srcId="{A706F2F1-8342-454B-9D30-27F55DDF4C9D}" destId="{410377E7-CA30-428F-8761-7F2511DDBF0F}" srcOrd="0" destOrd="0" parTransId="{A9E13A2B-C450-465F-AD98-AB9A5B66E8CA}" sibTransId="{E85F5639-C2EB-44EC-B8DC-A4F125B1E38A}"/>
    <dgm:cxn modelId="{72213AA7-DDF2-422E-AF13-9B746DADF289}" type="presOf" srcId="{89358422-A3E8-4388-8C00-67ACB50925A0}" destId="{264D39DE-6E81-42DF-873E-5C4A222F4E21}" srcOrd="0" destOrd="0" presId="urn:microsoft.com/office/officeart/2005/8/layout/radial4"/>
    <dgm:cxn modelId="{BB33D172-9257-4089-9746-4BE1BF5E39F9}" srcId="{A706F2F1-8342-454B-9D30-27F55DDF4C9D}" destId="{02931C4F-A90B-4ECB-8FFE-C9D79894B70B}" srcOrd="1" destOrd="0" parTransId="{5284C378-2E39-4634-A263-F697C24F74C4}" sibTransId="{650B0E29-C4FE-4A7A-9E6C-30FBF6EDA4DA}"/>
    <dgm:cxn modelId="{DF8BE25F-DB75-4390-B4FE-4EFCAADB5627}" srcId="{410377E7-CA30-428F-8761-7F2511DDBF0F}" destId="{7822CB04-59BF-46F9-8D00-D0EA742A71C7}" srcOrd="2" destOrd="0" parTransId="{2E5B5A3C-7DC8-484A-A2BD-D59BC7C39D96}" sibTransId="{70679BB5-9DEC-4290-9878-DD486DFEE1B0}"/>
    <dgm:cxn modelId="{E29B96D6-23E2-4BFE-BEC2-2FDCA4B91648}" type="presOf" srcId="{410377E7-CA30-428F-8761-7F2511DDBF0F}" destId="{ACCCE2A8-A879-412C-8FFF-CDD5CF924959}" srcOrd="0" destOrd="0" presId="urn:microsoft.com/office/officeart/2005/8/layout/radial4"/>
    <dgm:cxn modelId="{B5EE9C14-338C-463A-AAE7-162D8CBBBB69}" type="presOf" srcId="{7822CB04-59BF-46F9-8D00-D0EA742A71C7}" destId="{427B5B8C-A2C8-4ACB-BDD4-A5BA1B1A37AA}" srcOrd="0" destOrd="0" presId="urn:microsoft.com/office/officeart/2005/8/layout/radial4"/>
    <dgm:cxn modelId="{91F84061-E1AA-4921-894F-0B4A5CACF0E1}" type="presOf" srcId="{65B0B99F-BF3F-4510-BE11-FE13DFAD3CAD}" destId="{43F80097-C3B4-4F82-A4FF-BFB10583D3E6}" srcOrd="0" destOrd="0" presId="urn:microsoft.com/office/officeart/2005/8/layout/radial4"/>
    <dgm:cxn modelId="{16CB8718-1002-4149-AD53-1EEC96EADC1C}" type="presOf" srcId="{A706F2F1-8342-454B-9D30-27F55DDF4C9D}" destId="{E6A0BFFD-0AA3-42C9-8AE4-AF9D38858360}" srcOrd="0" destOrd="0" presId="urn:microsoft.com/office/officeart/2005/8/layout/radial4"/>
    <dgm:cxn modelId="{60D2AEFC-94FF-4FFA-AC77-BD9BB12428E0}" type="presParOf" srcId="{E6A0BFFD-0AA3-42C9-8AE4-AF9D38858360}" destId="{ACCCE2A8-A879-412C-8FFF-CDD5CF924959}" srcOrd="0" destOrd="0" presId="urn:microsoft.com/office/officeart/2005/8/layout/radial4"/>
    <dgm:cxn modelId="{404BB764-CBEE-47BF-B4D6-6DF78586BD95}" type="presParOf" srcId="{E6A0BFFD-0AA3-42C9-8AE4-AF9D38858360}" destId="{264D39DE-6E81-42DF-873E-5C4A222F4E21}" srcOrd="1" destOrd="0" presId="urn:microsoft.com/office/officeart/2005/8/layout/radial4"/>
    <dgm:cxn modelId="{637EC8A8-F36C-4993-AF3D-A5678B51A92A}" type="presParOf" srcId="{E6A0BFFD-0AA3-42C9-8AE4-AF9D38858360}" destId="{30361ABB-1B2A-4BD9-97FD-6518991AA2A1}" srcOrd="2" destOrd="0" presId="urn:microsoft.com/office/officeart/2005/8/layout/radial4"/>
    <dgm:cxn modelId="{6E461AFC-9018-4114-A10C-19E8232B80CB}" type="presParOf" srcId="{E6A0BFFD-0AA3-42C9-8AE4-AF9D38858360}" destId="{2C95F45F-65B7-4F84-8BEE-88C7FE2493A7}" srcOrd="3" destOrd="0" presId="urn:microsoft.com/office/officeart/2005/8/layout/radial4"/>
    <dgm:cxn modelId="{2E89CC28-4882-4AE4-B326-634A8D9EB473}" type="presParOf" srcId="{E6A0BFFD-0AA3-42C9-8AE4-AF9D38858360}" destId="{43F80097-C3B4-4F82-A4FF-BFB10583D3E6}" srcOrd="4" destOrd="0" presId="urn:microsoft.com/office/officeart/2005/8/layout/radial4"/>
    <dgm:cxn modelId="{862C72A6-EDF7-4E46-ACF4-4948139B00D4}" type="presParOf" srcId="{E6A0BFFD-0AA3-42C9-8AE4-AF9D38858360}" destId="{D67871EC-4EB7-41C2-8A2D-D81F5A529B4D}" srcOrd="5" destOrd="0" presId="urn:microsoft.com/office/officeart/2005/8/layout/radial4"/>
    <dgm:cxn modelId="{8F8F67F1-3466-423F-A01A-A4F2340527BA}" type="presParOf" srcId="{E6A0BFFD-0AA3-42C9-8AE4-AF9D38858360}" destId="{427B5B8C-A2C8-4ACB-BDD4-A5BA1B1A37AA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3FD59-5F31-4A7E-9C4F-D679069D7187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9295AE-C2F5-4EE2-B5CF-C8BA2D1F488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 проект постановления Кабинета Министров Республики Татарстан </a:t>
          </a:r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установлении цен на платные услуги в сфере семеноводства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оказываемые филиалом федерального государственного учреждения «Российский сельскохозяйственный центр» по Республике Татарстан».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39D29-230F-4524-B6A8-30BC01ADD4FB}" type="parTrans" cxnId="{9C3EE094-429B-42A5-9E68-00FB450775B3}">
      <dgm:prSet/>
      <dgm:spPr/>
      <dgm:t>
        <a:bodyPr/>
        <a:lstStyle/>
        <a:p>
          <a:endParaRPr lang="ru-RU"/>
        </a:p>
      </dgm:t>
    </dgm:pt>
    <dgm:pt modelId="{3D778A07-7CEC-4E1A-A00A-8152AFF96C54}" type="sibTrans" cxnId="{9C3EE094-429B-42A5-9E68-00FB450775B3}">
      <dgm:prSet/>
      <dgm:spPr>
        <a:gradFill rotWithShape="0">
          <a:gsLst>
            <a:gs pos="0">
              <a:srgbClr val="FF0000"/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65499D37-D3D6-47A8-B5D6-265A695C0391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предлагаемые к утверждению цены </a:t>
          </a:r>
          <a:r>
            <a:rPr lang="ru-RU" sz="20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30% ниже</a:t>
          </a:r>
        </a:p>
        <a:p>
          <a:r>
            <a:rPr lang="ru-RU" sz="1800" b="1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(уровня цен 2008г.)</a:t>
          </a:r>
          <a:endParaRPr lang="ru-RU" sz="1800" b="1" dirty="0">
            <a:solidFill>
              <a:srgbClr val="FF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7C1FC2-E11B-4B9A-B088-8BA27B3999B9}" type="parTrans" cxnId="{B0150BAF-B600-4E57-836E-169606772C6F}">
      <dgm:prSet/>
      <dgm:spPr/>
      <dgm:t>
        <a:bodyPr/>
        <a:lstStyle/>
        <a:p>
          <a:endParaRPr lang="ru-RU"/>
        </a:p>
      </dgm:t>
    </dgm:pt>
    <dgm:pt modelId="{F6D1955E-076A-4A1F-9B2B-212F2E79ED03}" type="sibTrans" cxnId="{B0150BAF-B600-4E57-836E-169606772C6F}">
      <dgm:prSet/>
      <dgm:spPr>
        <a:gradFill rotWithShape="0">
          <a:gsLst>
            <a:gs pos="0">
              <a:srgbClr val="FF0000"/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9D904566-E530-4929-8E8F-9EC4DA7E8F1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позволит снизить затраты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сельскохозяйственных предприятий и организаций на услуги в области семеноводства и </a:t>
          </a:r>
          <a:r>
            <a: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сохранить объемы производства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ФГУ «Российский сельскохозяйственный центр» по Республике Татарстан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9F1756-E34E-4262-A723-E25C0F72E3EE}" type="parTrans" cxnId="{773D41B3-3833-42D0-8FAC-8DE017DC0A7B}">
      <dgm:prSet/>
      <dgm:spPr/>
      <dgm:t>
        <a:bodyPr/>
        <a:lstStyle/>
        <a:p>
          <a:endParaRPr lang="ru-RU"/>
        </a:p>
      </dgm:t>
    </dgm:pt>
    <dgm:pt modelId="{E5A45564-740B-4091-BB3E-DAFA5BC90224}" type="sibTrans" cxnId="{773D41B3-3833-42D0-8FAC-8DE017DC0A7B}">
      <dgm:prSet/>
      <dgm:spPr/>
      <dgm:t>
        <a:bodyPr/>
        <a:lstStyle/>
        <a:p>
          <a:endParaRPr lang="ru-RU"/>
        </a:p>
      </dgm:t>
    </dgm:pt>
    <dgm:pt modelId="{3C9AE709-C0A1-4977-BE4E-1D319EE3016E}" type="pres">
      <dgm:prSet presAssocID="{FA73FD59-5F31-4A7E-9C4F-D679069D71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D28A6-640E-4172-8BD9-9E578AED3ADD}" type="pres">
      <dgm:prSet presAssocID="{AF9295AE-C2F5-4EE2-B5CF-C8BA2D1F488D}" presName="node" presStyleLbl="node1" presStyleIdx="0" presStyleCnt="3" custScaleX="162191" custScaleY="88214" custLinFactNeighborX="18340" custLinFactNeighborY="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A7E9A-4D76-45A3-B39C-729F412926BA}" type="pres">
      <dgm:prSet presAssocID="{3D778A07-7CEC-4E1A-A00A-8152AFF96C54}" presName="sibTrans" presStyleLbl="sibTrans2D1" presStyleIdx="0" presStyleCnt="2" custScaleX="110792"/>
      <dgm:spPr/>
      <dgm:t>
        <a:bodyPr/>
        <a:lstStyle/>
        <a:p>
          <a:endParaRPr lang="ru-RU"/>
        </a:p>
      </dgm:t>
    </dgm:pt>
    <dgm:pt modelId="{C9234F6D-D1D3-4DF6-9D75-60E5FBB92FF3}" type="pres">
      <dgm:prSet presAssocID="{3D778A07-7CEC-4E1A-A00A-8152AFF96C5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842A67B-7B68-4B32-B84E-B2BD52FEACB7}" type="pres">
      <dgm:prSet presAssocID="{65499D37-D3D6-47A8-B5D6-265A695C0391}" presName="node" presStyleLbl="node1" presStyleIdx="1" presStyleCnt="3" custScaleX="126250" custScaleY="60005" custLinFactNeighborX="1698" custLinFactNeighborY="-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F5382-E944-4A40-AD31-BE7CC236BA4B}" type="pres">
      <dgm:prSet presAssocID="{F6D1955E-076A-4A1F-9B2B-212F2E79ED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0BF2349-277E-42B8-9C00-1549F5392771}" type="pres">
      <dgm:prSet presAssocID="{F6D1955E-076A-4A1F-9B2B-212F2E79ED0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9D52B03-9EBC-4743-98DE-F41D0AF0610A}" type="pres">
      <dgm:prSet presAssocID="{9D904566-E530-4929-8E8F-9EC4DA7E8F1A}" presName="node" presStyleLbl="node1" presStyleIdx="2" presStyleCnt="3" custScaleX="105723" custScaleY="93347" custLinFactNeighborX="-4724" custLinFactNeighborY="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3EE094-429B-42A5-9E68-00FB450775B3}" srcId="{FA73FD59-5F31-4A7E-9C4F-D679069D7187}" destId="{AF9295AE-C2F5-4EE2-B5CF-C8BA2D1F488D}" srcOrd="0" destOrd="0" parTransId="{18C39D29-230F-4524-B6A8-30BC01ADD4FB}" sibTransId="{3D778A07-7CEC-4E1A-A00A-8152AFF96C54}"/>
    <dgm:cxn modelId="{C9EC0FB3-5851-4B89-93E8-FAF1699CD38B}" type="presOf" srcId="{AF9295AE-C2F5-4EE2-B5CF-C8BA2D1F488D}" destId="{450D28A6-640E-4172-8BD9-9E578AED3ADD}" srcOrd="0" destOrd="0" presId="urn:microsoft.com/office/officeart/2005/8/layout/process1"/>
    <dgm:cxn modelId="{FCF4DCA6-7610-4950-B5AA-E814DC9929A2}" type="presOf" srcId="{F6D1955E-076A-4A1F-9B2B-212F2E79ED03}" destId="{EECF5382-E944-4A40-AD31-BE7CC236BA4B}" srcOrd="0" destOrd="0" presId="urn:microsoft.com/office/officeart/2005/8/layout/process1"/>
    <dgm:cxn modelId="{496F78F2-C6FF-4EAA-866B-3A580DC6DF3D}" type="presOf" srcId="{F6D1955E-076A-4A1F-9B2B-212F2E79ED03}" destId="{E0BF2349-277E-42B8-9C00-1549F5392771}" srcOrd="1" destOrd="0" presId="urn:microsoft.com/office/officeart/2005/8/layout/process1"/>
    <dgm:cxn modelId="{C201A04D-ACD9-472C-ADA6-98EF2975C00D}" type="presOf" srcId="{3D778A07-7CEC-4E1A-A00A-8152AFF96C54}" destId="{C9234F6D-D1D3-4DF6-9D75-60E5FBB92FF3}" srcOrd="1" destOrd="0" presId="urn:microsoft.com/office/officeart/2005/8/layout/process1"/>
    <dgm:cxn modelId="{2E6D2E2C-7E9C-412A-A74C-5BC77AB4E3AF}" type="presOf" srcId="{3D778A07-7CEC-4E1A-A00A-8152AFF96C54}" destId="{7DDA7E9A-4D76-45A3-B39C-729F412926BA}" srcOrd="0" destOrd="0" presId="urn:microsoft.com/office/officeart/2005/8/layout/process1"/>
    <dgm:cxn modelId="{3EF2869A-E7C6-4BE3-AAA1-3772CF519BFD}" type="presOf" srcId="{FA73FD59-5F31-4A7E-9C4F-D679069D7187}" destId="{3C9AE709-C0A1-4977-BE4E-1D319EE3016E}" srcOrd="0" destOrd="0" presId="urn:microsoft.com/office/officeart/2005/8/layout/process1"/>
    <dgm:cxn modelId="{773D41B3-3833-42D0-8FAC-8DE017DC0A7B}" srcId="{FA73FD59-5F31-4A7E-9C4F-D679069D7187}" destId="{9D904566-E530-4929-8E8F-9EC4DA7E8F1A}" srcOrd="2" destOrd="0" parTransId="{7F9F1756-E34E-4262-A723-E25C0F72E3EE}" sibTransId="{E5A45564-740B-4091-BB3E-DAFA5BC90224}"/>
    <dgm:cxn modelId="{B0150BAF-B600-4E57-836E-169606772C6F}" srcId="{FA73FD59-5F31-4A7E-9C4F-D679069D7187}" destId="{65499D37-D3D6-47A8-B5D6-265A695C0391}" srcOrd="1" destOrd="0" parTransId="{047C1FC2-E11B-4B9A-B088-8BA27B3999B9}" sibTransId="{F6D1955E-076A-4A1F-9B2B-212F2E79ED03}"/>
    <dgm:cxn modelId="{44D4EFCF-B48F-4CBA-AE1F-A2780652DD4C}" type="presOf" srcId="{65499D37-D3D6-47A8-B5D6-265A695C0391}" destId="{6842A67B-7B68-4B32-B84E-B2BD52FEACB7}" srcOrd="0" destOrd="0" presId="urn:microsoft.com/office/officeart/2005/8/layout/process1"/>
    <dgm:cxn modelId="{7D6EC847-20FB-4C2D-A8D1-CFF63C3E5908}" type="presOf" srcId="{9D904566-E530-4929-8E8F-9EC4DA7E8F1A}" destId="{69D52B03-9EBC-4743-98DE-F41D0AF0610A}" srcOrd="0" destOrd="0" presId="urn:microsoft.com/office/officeart/2005/8/layout/process1"/>
    <dgm:cxn modelId="{E2920796-4C81-4EBA-B6E7-AA9C442A41F6}" type="presParOf" srcId="{3C9AE709-C0A1-4977-BE4E-1D319EE3016E}" destId="{450D28A6-640E-4172-8BD9-9E578AED3ADD}" srcOrd="0" destOrd="0" presId="urn:microsoft.com/office/officeart/2005/8/layout/process1"/>
    <dgm:cxn modelId="{FCAEA6AE-2527-426C-897D-47BC64DCAD77}" type="presParOf" srcId="{3C9AE709-C0A1-4977-BE4E-1D319EE3016E}" destId="{7DDA7E9A-4D76-45A3-B39C-729F412926BA}" srcOrd="1" destOrd="0" presId="urn:microsoft.com/office/officeart/2005/8/layout/process1"/>
    <dgm:cxn modelId="{0A13159E-225C-4DB1-8B61-33C298ADF401}" type="presParOf" srcId="{7DDA7E9A-4D76-45A3-B39C-729F412926BA}" destId="{C9234F6D-D1D3-4DF6-9D75-60E5FBB92FF3}" srcOrd="0" destOrd="0" presId="urn:microsoft.com/office/officeart/2005/8/layout/process1"/>
    <dgm:cxn modelId="{B23D2400-EA2F-4CCC-9A5D-4A5951DAE172}" type="presParOf" srcId="{3C9AE709-C0A1-4977-BE4E-1D319EE3016E}" destId="{6842A67B-7B68-4B32-B84E-B2BD52FEACB7}" srcOrd="2" destOrd="0" presId="urn:microsoft.com/office/officeart/2005/8/layout/process1"/>
    <dgm:cxn modelId="{6B3382D0-7643-40A0-83A3-A02D86ABEB9B}" type="presParOf" srcId="{3C9AE709-C0A1-4977-BE4E-1D319EE3016E}" destId="{EECF5382-E944-4A40-AD31-BE7CC236BA4B}" srcOrd="3" destOrd="0" presId="urn:microsoft.com/office/officeart/2005/8/layout/process1"/>
    <dgm:cxn modelId="{77D73E1B-316D-4CDE-B574-32F326321B72}" type="presParOf" srcId="{EECF5382-E944-4A40-AD31-BE7CC236BA4B}" destId="{E0BF2349-277E-42B8-9C00-1549F5392771}" srcOrd="0" destOrd="0" presId="urn:microsoft.com/office/officeart/2005/8/layout/process1"/>
    <dgm:cxn modelId="{CB0A1611-8428-44AC-AEFB-7108CCD390A8}" type="presParOf" srcId="{3C9AE709-C0A1-4977-BE4E-1D319EE3016E}" destId="{69D52B03-9EBC-4743-98DE-F41D0AF0610A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905E6-439C-4C98-A8DE-DA14B3F36001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DEF6D9-96E2-4863-8597-FE267F0C630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effectLst/>
            </a:rPr>
            <a:t>В условиях финансового кризиса принятие тарифных решений базируется на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следующих принципах</a:t>
          </a:r>
          <a:endParaRPr lang="ru-RU" sz="18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18D9A9-08DB-4C8C-91C5-2497C56C7A9C}" type="parTrans" cxnId="{E060D9ED-D9A6-438F-8ACD-37FCAE43583A}">
      <dgm:prSet/>
      <dgm:spPr/>
      <dgm:t>
        <a:bodyPr/>
        <a:lstStyle/>
        <a:p>
          <a:endParaRPr lang="ru-RU"/>
        </a:p>
      </dgm:t>
    </dgm:pt>
    <dgm:pt modelId="{B9C177E3-AB5F-44BD-8C9C-68BAD5303B84}" type="sibTrans" cxnId="{E060D9ED-D9A6-438F-8ACD-37FCAE43583A}">
      <dgm:prSet/>
      <dgm:spPr/>
      <dgm:t>
        <a:bodyPr/>
        <a:lstStyle/>
        <a:p>
          <a:endParaRPr lang="ru-RU"/>
        </a:p>
      </dgm:t>
    </dgm:pt>
    <dgm:pt modelId="{1ECB592A-07B0-42B0-9E46-28A682336C3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Организациям рекомендовалось разработать антикризисные мероприятия, максимально оптимизировать расходы, при этом  изыскать возможность максимально сохранить трудовой коллектив и фонд оплаты труда, планируемый на уровне 2009 года.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B9243-F16E-44FA-B0B0-DEE84E8E1E84}" type="parTrans" cxnId="{5CCC8A76-1C37-4F14-93C2-8B4F840B1D02}">
      <dgm:prSet/>
      <dgm:spPr/>
      <dgm:t>
        <a:bodyPr/>
        <a:lstStyle/>
        <a:p>
          <a:endParaRPr lang="ru-RU"/>
        </a:p>
      </dgm:t>
    </dgm:pt>
    <dgm:pt modelId="{403341DA-56A4-4535-B59B-AA64E3BEB42B}" type="sibTrans" cxnId="{5CCC8A76-1C37-4F14-93C2-8B4F840B1D02}">
      <dgm:prSet/>
      <dgm:spPr/>
      <dgm:t>
        <a:bodyPr/>
        <a:lstStyle/>
        <a:p>
          <a:endParaRPr lang="ru-RU"/>
        </a:p>
      </dgm:t>
    </dgm:pt>
    <dgm:pt modelId="{AC6FE2F3-075E-47B8-8D2A-70C1BFF2605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/>
            </a:rPr>
            <a:t>В течении года  проводился мониторинг финансово-хозяйственной деятельности организаций и показателей эффективности их деятельности</a:t>
          </a:r>
          <a:endParaRPr lang="ru-RU" sz="1600" b="1" dirty="0">
            <a:solidFill>
              <a:schemeClr val="tx1"/>
            </a:solidFill>
            <a:effectLst/>
          </a:endParaRPr>
        </a:p>
      </dgm:t>
    </dgm:pt>
    <dgm:pt modelId="{46A75869-B760-4679-9FA0-D5B07DBFCF4E}" type="parTrans" cxnId="{5D230FF5-39AC-4E50-BABD-9E499537FC65}">
      <dgm:prSet/>
      <dgm:spPr/>
      <dgm:t>
        <a:bodyPr/>
        <a:lstStyle/>
        <a:p>
          <a:endParaRPr lang="ru-RU"/>
        </a:p>
      </dgm:t>
    </dgm:pt>
    <dgm:pt modelId="{CCA26085-0BE3-4F63-97FE-BBD5A7D5B820}" type="sibTrans" cxnId="{5D230FF5-39AC-4E50-BABD-9E499537FC65}">
      <dgm:prSet/>
      <dgm:spPr/>
      <dgm:t>
        <a:bodyPr/>
        <a:lstStyle/>
        <a:p>
          <a:endParaRPr lang="ru-RU"/>
        </a:p>
      </dgm:t>
    </dgm:pt>
    <dgm:pt modelId="{CA2013FE-A016-4469-95A7-55DB68D6CD38}">
      <dgm:prSet phldrT="[Текст]" custT="1"/>
      <dgm:spPr/>
      <dgm:t>
        <a:bodyPr vert="horz" lIns="0" tIns="0" rIns="0" bIns="0" anchor="t" anchorCtr="0"/>
        <a:lstStyle/>
        <a:p>
          <a:r>
            <a:rPr lang="ru-RU" sz="1250" b="1" dirty="0" smtClean="0">
              <a:solidFill>
                <a:schemeClr val="accent4">
                  <a:lumMod val="50000"/>
                </a:schemeClr>
              </a:solidFill>
            </a:rPr>
            <a:t>При рассмотрении тарифного дела  учитывались особенности функционирования и динамика объема перевозки или выполняемых работ (услуг) каждой  организации.</a:t>
          </a:r>
          <a:r>
            <a:rPr lang="ru-RU" sz="1200" dirty="0" smtClean="0"/>
            <a:t> </a:t>
          </a:r>
          <a:endParaRPr lang="ru-RU" sz="1200" dirty="0"/>
        </a:p>
      </dgm:t>
    </dgm:pt>
    <dgm:pt modelId="{B97A132A-A7AD-4AB0-88E2-4FFB82615040}" type="parTrans" cxnId="{3D4A83E1-B3D4-4532-A8C6-6A24E3E603F7}">
      <dgm:prSet/>
      <dgm:spPr/>
      <dgm:t>
        <a:bodyPr/>
        <a:lstStyle/>
        <a:p>
          <a:endParaRPr lang="ru-RU"/>
        </a:p>
      </dgm:t>
    </dgm:pt>
    <dgm:pt modelId="{F5909845-30E8-4B63-A705-CA912D95EAB8}" type="sibTrans" cxnId="{3D4A83E1-B3D4-4532-A8C6-6A24E3E603F7}">
      <dgm:prSet/>
      <dgm:spPr/>
      <dgm:t>
        <a:bodyPr/>
        <a:lstStyle/>
        <a:p>
          <a:endParaRPr lang="ru-RU"/>
        </a:p>
      </dgm:t>
    </dgm:pt>
    <dgm:pt modelId="{07BAEC63-0BFA-45BF-B9D6-C08B2957B95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Планируемые на 2010 год тарифные решения принимать в соответствии со Сценарным условиям функционирования экономики Российской Федерации, основным параметрам прогноза социально-экономического развития Российской Федерации на 2010 год и плановый период 2011 и 2012 годов.</a:t>
          </a:r>
        </a:p>
        <a:p>
          <a:endParaRPr lang="ru-RU" sz="1200" dirty="0" smtClean="0">
            <a:solidFill>
              <a:schemeClr val="tx1"/>
            </a:solidFill>
          </a:endParaRPr>
        </a:p>
        <a:p>
          <a:endParaRPr lang="ru-RU" sz="1200" dirty="0">
            <a:solidFill>
              <a:schemeClr val="tx1"/>
            </a:solidFill>
          </a:endParaRPr>
        </a:p>
      </dgm:t>
    </dgm:pt>
    <dgm:pt modelId="{86B91E78-C606-4C75-B314-7AE232EF07C1}" type="parTrans" cxnId="{8994DD7B-A452-4A04-92FA-4037946DFBA8}">
      <dgm:prSet/>
      <dgm:spPr/>
      <dgm:t>
        <a:bodyPr/>
        <a:lstStyle/>
        <a:p>
          <a:endParaRPr lang="ru-RU"/>
        </a:p>
      </dgm:t>
    </dgm:pt>
    <dgm:pt modelId="{0B62D1EB-2BE4-455D-A261-1DC5BB07FDCB}" type="sibTrans" cxnId="{8994DD7B-A452-4A04-92FA-4037946DFBA8}">
      <dgm:prSet/>
      <dgm:spPr/>
      <dgm:t>
        <a:bodyPr/>
        <a:lstStyle/>
        <a:p>
          <a:endParaRPr lang="ru-RU"/>
        </a:p>
      </dgm:t>
    </dgm:pt>
    <dgm:pt modelId="{ECF807E4-B0B8-4F23-8664-F67256CCCD2B}">
      <dgm:prSet/>
      <dgm:spPr/>
      <dgm:t>
        <a:bodyPr/>
        <a:lstStyle/>
        <a:p>
          <a:endParaRPr lang="ru-RU" dirty="0"/>
        </a:p>
      </dgm:t>
    </dgm:pt>
    <dgm:pt modelId="{5A595168-5C21-47F1-9321-7993AFEB8254}" type="parTrans" cxnId="{ECAC7F77-DB84-4BFF-A05F-2F4BB55537EE}">
      <dgm:prSet/>
      <dgm:spPr/>
      <dgm:t>
        <a:bodyPr/>
        <a:lstStyle/>
        <a:p>
          <a:endParaRPr lang="ru-RU"/>
        </a:p>
      </dgm:t>
    </dgm:pt>
    <dgm:pt modelId="{7C883E13-4F48-49BF-8B70-02DDDA8D3BE0}" type="sibTrans" cxnId="{ECAC7F77-DB84-4BFF-A05F-2F4BB55537EE}">
      <dgm:prSet/>
      <dgm:spPr/>
      <dgm:t>
        <a:bodyPr/>
        <a:lstStyle/>
        <a:p>
          <a:endParaRPr lang="ru-RU"/>
        </a:p>
      </dgm:t>
    </dgm:pt>
    <dgm:pt modelId="{29B3E74B-E95D-41AC-AED8-C030AE85E305}">
      <dgm:prSet/>
      <dgm:spPr/>
      <dgm:t>
        <a:bodyPr/>
        <a:lstStyle/>
        <a:p>
          <a:endParaRPr lang="ru-RU" dirty="0"/>
        </a:p>
      </dgm:t>
    </dgm:pt>
    <dgm:pt modelId="{5830B2D7-E8F1-49B2-8E64-5C4C8CF6ABBD}" type="parTrans" cxnId="{5C4EC53E-6CF1-422F-B89C-EBF107869836}">
      <dgm:prSet/>
      <dgm:spPr/>
      <dgm:t>
        <a:bodyPr/>
        <a:lstStyle/>
        <a:p>
          <a:endParaRPr lang="ru-RU"/>
        </a:p>
      </dgm:t>
    </dgm:pt>
    <dgm:pt modelId="{6F8CADFB-8174-4C1F-B19C-FB144506A900}" type="sibTrans" cxnId="{5C4EC53E-6CF1-422F-B89C-EBF107869836}">
      <dgm:prSet/>
      <dgm:spPr/>
      <dgm:t>
        <a:bodyPr/>
        <a:lstStyle/>
        <a:p>
          <a:endParaRPr lang="ru-RU"/>
        </a:p>
      </dgm:t>
    </dgm:pt>
    <dgm:pt modelId="{4C3DC2EB-4E47-4FE0-8A21-750F27E63815}">
      <dgm:prSet/>
      <dgm:spPr/>
      <dgm:t>
        <a:bodyPr/>
        <a:lstStyle/>
        <a:p>
          <a:endParaRPr lang="ru-RU" dirty="0"/>
        </a:p>
      </dgm:t>
    </dgm:pt>
    <dgm:pt modelId="{77748D5F-DEBD-4C18-8ACB-147ABEFEAAE6}" type="parTrans" cxnId="{3D89858E-DA41-4556-84EB-39BED4623106}">
      <dgm:prSet/>
      <dgm:spPr/>
      <dgm:t>
        <a:bodyPr/>
        <a:lstStyle/>
        <a:p>
          <a:endParaRPr lang="ru-RU"/>
        </a:p>
      </dgm:t>
    </dgm:pt>
    <dgm:pt modelId="{9B0B5E98-E753-4550-BC5E-CC3CD8874157}" type="sibTrans" cxnId="{3D89858E-DA41-4556-84EB-39BED4623106}">
      <dgm:prSet/>
      <dgm:spPr/>
      <dgm:t>
        <a:bodyPr/>
        <a:lstStyle/>
        <a:p>
          <a:endParaRPr lang="ru-RU"/>
        </a:p>
      </dgm:t>
    </dgm:pt>
    <dgm:pt modelId="{459B09E9-A134-4020-BA90-E851544E6015}" type="pres">
      <dgm:prSet presAssocID="{07A905E6-439C-4C98-A8DE-DA14B3F3600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A3899-59D3-4AA6-AA96-C549DE913A45}" type="pres">
      <dgm:prSet presAssocID="{07A905E6-439C-4C98-A8DE-DA14B3F36001}" presName="matrix" presStyleCnt="0"/>
      <dgm:spPr/>
    </dgm:pt>
    <dgm:pt modelId="{E3818D92-3AE3-43C7-9A6B-A11A35F7A2B6}" type="pres">
      <dgm:prSet presAssocID="{07A905E6-439C-4C98-A8DE-DA14B3F36001}" presName="tile1" presStyleLbl="node1" presStyleIdx="0" presStyleCnt="4" custLinFactNeighborX="1724" custLinFactNeighborY="0"/>
      <dgm:spPr/>
      <dgm:t>
        <a:bodyPr/>
        <a:lstStyle/>
        <a:p>
          <a:endParaRPr lang="ru-RU"/>
        </a:p>
      </dgm:t>
    </dgm:pt>
    <dgm:pt modelId="{10CA4D7C-8AD6-4A50-9378-8FC0EDF8B76E}" type="pres">
      <dgm:prSet presAssocID="{07A905E6-439C-4C98-A8DE-DA14B3F360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2BCB-4581-4354-A52E-003F7D68D22F}" type="pres">
      <dgm:prSet presAssocID="{07A905E6-439C-4C98-A8DE-DA14B3F36001}" presName="tile2" presStyleLbl="node1" presStyleIdx="1" presStyleCnt="4"/>
      <dgm:spPr/>
      <dgm:t>
        <a:bodyPr/>
        <a:lstStyle/>
        <a:p>
          <a:endParaRPr lang="ru-RU"/>
        </a:p>
      </dgm:t>
    </dgm:pt>
    <dgm:pt modelId="{54A02B0A-15DE-4565-B9ED-BD555113EA4D}" type="pres">
      <dgm:prSet presAssocID="{07A905E6-439C-4C98-A8DE-DA14B3F360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5BBF-D943-4B98-9ACE-BB049D981182}" type="pres">
      <dgm:prSet presAssocID="{07A905E6-439C-4C98-A8DE-DA14B3F36001}" presName="tile3" presStyleLbl="node1" presStyleIdx="2" presStyleCnt="4" custScaleY="60566" custLinFactNeighborX="1709" custLinFactNeighborY="-18309"/>
      <dgm:spPr/>
      <dgm:t>
        <a:bodyPr/>
        <a:lstStyle/>
        <a:p>
          <a:endParaRPr lang="ru-RU"/>
        </a:p>
      </dgm:t>
    </dgm:pt>
    <dgm:pt modelId="{72A30B17-0C76-4232-8409-683C6D02E51E}" type="pres">
      <dgm:prSet presAssocID="{07A905E6-439C-4C98-A8DE-DA14B3F360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E0C9-BA1E-4101-8296-1ED230D204FF}" type="pres">
      <dgm:prSet presAssocID="{07A905E6-439C-4C98-A8DE-DA14B3F36001}" presName="tile4" presStyleLbl="node1" presStyleIdx="3" presStyleCnt="4" custLinFactNeighborX="3448" custLinFactNeighborY="-1408"/>
      <dgm:spPr/>
      <dgm:t>
        <a:bodyPr/>
        <a:lstStyle/>
        <a:p>
          <a:endParaRPr lang="ru-RU"/>
        </a:p>
      </dgm:t>
    </dgm:pt>
    <dgm:pt modelId="{A5A54032-51E0-4E73-ABD0-5034C88BE9F0}" type="pres">
      <dgm:prSet presAssocID="{07A905E6-439C-4C98-A8DE-DA14B3F360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C0D2A-8F05-4527-BDDE-45B440E895C6}" type="pres">
      <dgm:prSet presAssocID="{07A905E6-439C-4C98-A8DE-DA14B3F36001}" presName="centerTile" presStyleLbl="fgShp" presStyleIdx="0" presStyleCnt="1" custScaleX="160167" custScaleY="73783" custLinFactNeighborX="-1736" custLinFactNeighborY="-278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C8A76-1C37-4F14-93C2-8B4F840B1D02}" srcId="{72DEF6D9-96E2-4863-8597-FE267F0C630A}" destId="{1ECB592A-07B0-42B0-9E46-28A682336C35}" srcOrd="0" destOrd="0" parTransId="{5DEB9243-F16E-44FA-B0B0-DEE84E8E1E84}" sibTransId="{403341DA-56A4-4535-B59B-AA64E3BEB42B}"/>
    <dgm:cxn modelId="{F89E7A2F-5E28-447C-9B7C-A23AD1FB9D01}" type="presOf" srcId="{1ECB592A-07B0-42B0-9E46-28A682336C35}" destId="{10CA4D7C-8AD6-4A50-9378-8FC0EDF8B76E}" srcOrd="1" destOrd="0" presId="urn:microsoft.com/office/officeart/2005/8/layout/matrix1"/>
    <dgm:cxn modelId="{E0385F77-62EA-4021-9008-5351DAFDC2F0}" type="presOf" srcId="{1ECB592A-07B0-42B0-9E46-28A682336C35}" destId="{E3818D92-3AE3-43C7-9A6B-A11A35F7A2B6}" srcOrd="0" destOrd="0" presId="urn:microsoft.com/office/officeart/2005/8/layout/matrix1"/>
    <dgm:cxn modelId="{4A4CE811-26B6-4304-A34C-811669EFE73F}" type="presOf" srcId="{07A905E6-439C-4C98-A8DE-DA14B3F36001}" destId="{459B09E9-A134-4020-BA90-E851544E6015}" srcOrd="0" destOrd="0" presId="urn:microsoft.com/office/officeart/2005/8/layout/matrix1"/>
    <dgm:cxn modelId="{E060D9ED-D9A6-438F-8ACD-37FCAE43583A}" srcId="{07A905E6-439C-4C98-A8DE-DA14B3F36001}" destId="{72DEF6D9-96E2-4863-8597-FE267F0C630A}" srcOrd="0" destOrd="0" parTransId="{C418D9A9-08DB-4C8C-91C5-2497C56C7A9C}" sibTransId="{B9C177E3-AB5F-44BD-8C9C-68BAD5303B84}"/>
    <dgm:cxn modelId="{5D230FF5-39AC-4E50-BABD-9E499537FC65}" srcId="{72DEF6D9-96E2-4863-8597-FE267F0C630A}" destId="{AC6FE2F3-075E-47B8-8D2A-70C1BFF26054}" srcOrd="1" destOrd="0" parTransId="{46A75869-B760-4679-9FA0-D5B07DBFCF4E}" sibTransId="{CCA26085-0BE3-4F63-97FE-BBD5A7D5B820}"/>
    <dgm:cxn modelId="{051F585E-A5AA-451A-96EE-27B481672BFE}" type="presOf" srcId="{07BAEC63-0BFA-45BF-B9D6-C08B2957B954}" destId="{A5A54032-51E0-4E73-ABD0-5034C88BE9F0}" srcOrd="1" destOrd="0" presId="urn:microsoft.com/office/officeart/2005/8/layout/matrix1"/>
    <dgm:cxn modelId="{8994DD7B-A452-4A04-92FA-4037946DFBA8}" srcId="{72DEF6D9-96E2-4863-8597-FE267F0C630A}" destId="{07BAEC63-0BFA-45BF-B9D6-C08B2957B954}" srcOrd="3" destOrd="0" parTransId="{86B91E78-C606-4C75-B314-7AE232EF07C1}" sibTransId="{0B62D1EB-2BE4-455D-A261-1DC5BB07FDCB}"/>
    <dgm:cxn modelId="{5CAE04A8-5130-4D73-A52E-D9932417394C}" type="presOf" srcId="{AC6FE2F3-075E-47B8-8D2A-70C1BFF26054}" destId="{69EB2BCB-4581-4354-A52E-003F7D68D22F}" srcOrd="0" destOrd="0" presId="urn:microsoft.com/office/officeart/2005/8/layout/matrix1"/>
    <dgm:cxn modelId="{ECAC7F77-DB84-4BFF-A05F-2F4BB55537EE}" srcId="{07A905E6-439C-4C98-A8DE-DA14B3F36001}" destId="{ECF807E4-B0B8-4F23-8664-F67256CCCD2B}" srcOrd="1" destOrd="0" parTransId="{5A595168-5C21-47F1-9321-7993AFEB8254}" sibTransId="{7C883E13-4F48-49BF-8B70-02DDDA8D3BE0}"/>
    <dgm:cxn modelId="{8C9606BB-675D-4C46-AE5B-972C630CA0B8}" type="presOf" srcId="{07BAEC63-0BFA-45BF-B9D6-C08B2957B954}" destId="{AEC5E0C9-BA1E-4101-8296-1ED230D204FF}" srcOrd="0" destOrd="0" presId="urn:microsoft.com/office/officeart/2005/8/layout/matrix1"/>
    <dgm:cxn modelId="{A4570AA0-A4A5-4DEE-B97A-E31B1DD5DDCA}" type="presOf" srcId="{72DEF6D9-96E2-4863-8597-FE267F0C630A}" destId="{7A8C0D2A-8F05-4527-BDDE-45B440E895C6}" srcOrd="0" destOrd="0" presId="urn:microsoft.com/office/officeart/2005/8/layout/matrix1"/>
    <dgm:cxn modelId="{7F512847-11B7-4F2B-B712-E658553176D3}" type="presOf" srcId="{AC6FE2F3-075E-47B8-8D2A-70C1BFF26054}" destId="{54A02B0A-15DE-4565-B9ED-BD555113EA4D}" srcOrd="1" destOrd="0" presId="urn:microsoft.com/office/officeart/2005/8/layout/matrix1"/>
    <dgm:cxn modelId="{564E438E-27DD-4D4E-8636-D81E104CFE1C}" type="presOf" srcId="{CA2013FE-A016-4469-95A7-55DB68D6CD38}" destId="{72A30B17-0C76-4232-8409-683C6D02E51E}" srcOrd="1" destOrd="0" presId="urn:microsoft.com/office/officeart/2005/8/layout/matrix1"/>
    <dgm:cxn modelId="{5C4EC53E-6CF1-422F-B89C-EBF107869836}" srcId="{72DEF6D9-96E2-4863-8597-FE267F0C630A}" destId="{29B3E74B-E95D-41AC-AED8-C030AE85E305}" srcOrd="5" destOrd="0" parTransId="{5830B2D7-E8F1-49B2-8E64-5C4C8CF6ABBD}" sibTransId="{6F8CADFB-8174-4C1F-B19C-FB144506A900}"/>
    <dgm:cxn modelId="{3D4A83E1-B3D4-4532-A8C6-6A24E3E603F7}" srcId="{72DEF6D9-96E2-4863-8597-FE267F0C630A}" destId="{CA2013FE-A016-4469-95A7-55DB68D6CD38}" srcOrd="2" destOrd="0" parTransId="{B97A132A-A7AD-4AB0-88E2-4FFB82615040}" sibTransId="{F5909845-30E8-4B63-A705-CA912D95EAB8}"/>
    <dgm:cxn modelId="{3D89858E-DA41-4556-84EB-39BED4623106}" srcId="{72DEF6D9-96E2-4863-8597-FE267F0C630A}" destId="{4C3DC2EB-4E47-4FE0-8A21-750F27E63815}" srcOrd="4" destOrd="0" parTransId="{77748D5F-DEBD-4C18-8ACB-147ABEFEAAE6}" sibTransId="{9B0B5E98-E753-4550-BC5E-CC3CD8874157}"/>
    <dgm:cxn modelId="{3DBE71A8-CE60-40B7-BA9D-5E70D60E7E8E}" type="presOf" srcId="{CA2013FE-A016-4469-95A7-55DB68D6CD38}" destId="{92385BBF-D943-4B98-9ACE-BB049D981182}" srcOrd="0" destOrd="0" presId="urn:microsoft.com/office/officeart/2005/8/layout/matrix1"/>
    <dgm:cxn modelId="{83443FA8-FE4A-49B4-A086-240A4FA72E78}" type="presParOf" srcId="{459B09E9-A134-4020-BA90-E851544E6015}" destId="{5F8A3899-59D3-4AA6-AA96-C549DE913A45}" srcOrd="0" destOrd="0" presId="urn:microsoft.com/office/officeart/2005/8/layout/matrix1"/>
    <dgm:cxn modelId="{442FF94E-BDF6-4C1F-BAC3-6705A000ECEB}" type="presParOf" srcId="{5F8A3899-59D3-4AA6-AA96-C549DE913A45}" destId="{E3818D92-3AE3-43C7-9A6B-A11A35F7A2B6}" srcOrd="0" destOrd="0" presId="urn:microsoft.com/office/officeart/2005/8/layout/matrix1"/>
    <dgm:cxn modelId="{9702DF31-6AE4-464F-A8BA-7A2669CA2E2C}" type="presParOf" srcId="{5F8A3899-59D3-4AA6-AA96-C549DE913A45}" destId="{10CA4D7C-8AD6-4A50-9378-8FC0EDF8B76E}" srcOrd="1" destOrd="0" presId="urn:microsoft.com/office/officeart/2005/8/layout/matrix1"/>
    <dgm:cxn modelId="{E728655E-3E2C-4538-B042-8EFCF52B78A6}" type="presParOf" srcId="{5F8A3899-59D3-4AA6-AA96-C549DE913A45}" destId="{69EB2BCB-4581-4354-A52E-003F7D68D22F}" srcOrd="2" destOrd="0" presId="urn:microsoft.com/office/officeart/2005/8/layout/matrix1"/>
    <dgm:cxn modelId="{8551BC17-C019-4144-AD1F-D78917A08EFD}" type="presParOf" srcId="{5F8A3899-59D3-4AA6-AA96-C549DE913A45}" destId="{54A02B0A-15DE-4565-B9ED-BD555113EA4D}" srcOrd="3" destOrd="0" presId="urn:microsoft.com/office/officeart/2005/8/layout/matrix1"/>
    <dgm:cxn modelId="{D797A8C4-D446-4169-86B8-E61469392686}" type="presParOf" srcId="{5F8A3899-59D3-4AA6-AA96-C549DE913A45}" destId="{92385BBF-D943-4B98-9ACE-BB049D981182}" srcOrd="4" destOrd="0" presId="urn:microsoft.com/office/officeart/2005/8/layout/matrix1"/>
    <dgm:cxn modelId="{9BB222AD-5CCF-4311-B077-722F67B0A1C8}" type="presParOf" srcId="{5F8A3899-59D3-4AA6-AA96-C549DE913A45}" destId="{72A30B17-0C76-4232-8409-683C6D02E51E}" srcOrd="5" destOrd="0" presId="urn:microsoft.com/office/officeart/2005/8/layout/matrix1"/>
    <dgm:cxn modelId="{1E422D0B-61C2-4152-8AEA-E06EA0A0DDFD}" type="presParOf" srcId="{5F8A3899-59D3-4AA6-AA96-C549DE913A45}" destId="{AEC5E0C9-BA1E-4101-8296-1ED230D204FF}" srcOrd="6" destOrd="0" presId="urn:microsoft.com/office/officeart/2005/8/layout/matrix1"/>
    <dgm:cxn modelId="{F44FE49A-C4E7-4D22-B01A-DD84728B1500}" type="presParOf" srcId="{5F8A3899-59D3-4AA6-AA96-C549DE913A45}" destId="{A5A54032-51E0-4E73-ABD0-5034C88BE9F0}" srcOrd="7" destOrd="0" presId="urn:microsoft.com/office/officeart/2005/8/layout/matrix1"/>
    <dgm:cxn modelId="{FD0B5055-0F4D-4973-9BA5-50E61AC659E3}" type="presParOf" srcId="{459B09E9-A134-4020-BA90-E851544E6015}" destId="{7A8C0D2A-8F05-4527-BDDE-45B440E895C6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DCEB0B-52C0-4510-84BF-AD01D0C47C71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E1013A-A794-4EA6-9CA5-9D87011E6B78}">
      <dgm:prSet phldrT="[Текст]"/>
      <dgm:spPr/>
      <dgm:t>
        <a:bodyPr/>
        <a:lstStyle/>
        <a:p>
          <a:r>
            <a:rPr lang="ru-RU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Проблемные вопросы</a:t>
          </a:r>
          <a:endParaRPr lang="ru-RU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65B85-2399-403F-AED8-76CB83F7715A}" type="parTrans" cxnId="{78DDACF8-46E6-452F-9C98-75616927CB8D}">
      <dgm:prSet/>
      <dgm:spPr/>
      <dgm:t>
        <a:bodyPr/>
        <a:lstStyle/>
        <a:p>
          <a:endParaRPr lang="ru-RU"/>
        </a:p>
      </dgm:t>
    </dgm:pt>
    <dgm:pt modelId="{5E7220BF-2A9E-433C-A29A-0CE2AD5AFBF5}" type="sibTrans" cxnId="{78DDACF8-46E6-452F-9C98-75616927CB8D}">
      <dgm:prSet/>
      <dgm:spPr/>
      <dgm:t>
        <a:bodyPr/>
        <a:lstStyle/>
        <a:p>
          <a:endParaRPr lang="ru-RU"/>
        </a:p>
      </dgm:t>
    </dgm:pt>
    <dgm:pt modelId="{72D5DE65-CBC3-4461-851A-0A8F9C86D61F}">
      <dgm:prSet custT="1"/>
      <dgm:spPr/>
      <dgm:t>
        <a:bodyPr/>
        <a:lstStyle/>
        <a:p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 актуальной становится задача совершенствования законодательства в сфере регулирования тарифов на услуги транспорта и использование инфраструктуры, разработка и уточнение методического обеспечения регулирования тарифов 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73402-F0D1-4CE8-8E7E-8F67FF7A581D}" type="parTrans" cxnId="{714E18DB-A8BA-419F-A494-37071449976C}">
      <dgm:prSet/>
      <dgm:spPr/>
      <dgm:t>
        <a:bodyPr/>
        <a:lstStyle/>
        <a:p>
          <a:endParaRPr lang="ru-RU"/>
        </a:p>
      </dgm:t>
    </dgm:pt>
    <dgm:pt modelId="{17C14C9E-B42F-4687-860F-FF5D686A1BB2}" type="sibTrans" cxnId="{714E18DB-A8BA-419F-A494-37071449976C}">
      <dgm:prSet/>
      <dgm:spPr/>
      <dgm:t>
        <a:bodyPr/>
        <a:lstStyle/>
        <a:p>
          <a:endParaRPr lang="ru-RU"/>
        </a:p>
      </dgm:t>
    </dgm:pt>
    <dgm:pt modelId="{95A8A1E5-D22E-457E-BA25-13AFFF5A6D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В условиях постоянного обновления и совершенствования технических параметров транспортных средств важно обеспечить постоянное обновление технических нормативов затрат на эксплуатацию подвижного состава и инфраструктуры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AC4330C6-DEB6-424E-B2AC-AAE00B5EA3ED}" type="parTrans" cxnId="{0F3B0276-A428-48C1-818A-138534057CC9}">
      <dgm:prSet/>
      <dgm:spPr/>
      <dgm:t>
        <a:bodyPr/>
        <a:lstStyle/>
        <a:p>
          <a:endParaRPr lang="ru-RU"/>
        </a:p>
      </dgm:t>
    </dgm:pt>
    <dgm:pt modelId="{72AE630B-BC5D-4E3A-9574-11EA600CF177}" type="sibTrans" cxnId="{0F3B0276-A428-48C1-818A-138534057CC9}">
      <dgm:prSet/>
      <dgm:spPr/>
      <dgm:t>
        <a:bodyPr/>
        <a:lstStyle/>
        <a:p>
          <a:endParaRPr lang="ru-RU"/>
        </a:p>
      </dgm:t>
    </dgm:pt>
    <dgm:pt modelId="{957CBB81-80FE-4920-8E67-47618C01FB76}">
      <dgm:prSet phldrT="[Текст]" custT="1"/>
      <dgm:spPr/>
      <dgm:t>
        <a:bodyPr/>
        <a:lstStyle/>
        <a:p>
          <a:r>
            <a:rPr lang="ru-RU" sz="1400" b="1" dirty="0" smtClean="0">
              <a:effectLst/>
            </a:rPr>
            <a:t>Необходимо установить равные условия для всех организаций и видов транспорта по оплате налога на землю. В сегодняшних условиях налог на землю, оплачиваемый предприятиями промышленного железнодорожного транспорта в десятки раз превышает налог, оплачиваемый ОАО «РЖД».</a:t>
          </a:r>
          <a:endParaRPr lang="ru-RU" sz="1400" b="1" dirty="0">
            <a:effectLst/>
          </a:endParaRPr>
        </a:p>
      </dgm:t>
    </dgm:pt>
    <dgm:pt modelId="{919183B1-6949-40FF-BDA9-6F6361D5D11C}" type="parTrans" cxnId="{38CEECC8-3A7B-4D55-884C-2578AB8435C3}">
      <dgm:prSet/>
      <dgm:spPr/>
      <dgm:t>
        <a:bodyPr/>
        <a:lstStyle/>
        <a:p>
          <a:endParaRPr lang="ru-RU"/>
        </a:p>
      </dgm:t>
    </dgm:pt>
    <dgm:pt modelId="{484CE732-B387-46CB-939C-E9C358111588}" type="sibTrans" cxnId="{38CEECC8-3A7B-4D55-884C-2578AB8435C3}">
      <dgm:prSet/>
      <dgm:spPr/>
      <dgm:t>
        <a:bodyPr/>
        <a:lstStyle/>
        <a:p>
          <a:endParaRPr lang="ru-RU"/>
        </a:p>
      </dgm:t>
    </dgm:pt>
    <dgm:pt modelId="{2FF360D3-BC3F-4A27-A5C3-3FAADC2CA26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/>
            </a:rPr>
            <a:t>Прозрачность учета расходов в организациях транспортного комплекса  и достоверность материалов, представляемых для установления тарифов должны быть обеспечены за счет установления стандартов раскрытия информации  и контроля за их соблюдением</a:t>
          </a:r>
          <a:endParaRPr lang="ru-RU" sz="1400" b="1" dirty="0"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1B5C35C8-37BB-4716-86BF-BDA11B664B8C}" type="parTrans" cxnId="{E6A8FDFC-533E-4DCF-8E4E-D9E293239E61}">
      <dgm:prSet/>
      <dgm:spPr/>
      <dgm:t>
        <a:bodyPr/>
        <a:lstStyle/>
        <a:p>
          <a:endParaRPr lang="ru-RU"/>
        </a:p>
      </dgm:t>
    </dgm:pt>
    <dgm:pt modelId="{B51F8161-181C-4DC8-BA44-B43FED3B4B5C}" type="sibTrans" cxnId="{E6A8FDFC-533E-4DCF-8E4E-D9E293239E61}">
      <dgm:prSet/>
      <dgm:spPr/>
      <dgm:t>
        <a:bodyPr/>
        <a:lstStyle/>
        <a:p>
          <a:endParaRPr lang="ru-RU"/>
        </a:p>
      </dgm:t>
    </dgm:pt>
    <dgm:pt modelId="{78E3D9BA-8F85-4C16-AAE1-13A46921FEF2}">
      <dgm:prSet/>
      <dgm:spPr/>
      <dgm:t>
        <a:bodyPr/>
        <a:lstStyle/>
        <a:p>
          <a:endParaRPr lang="ru-RU" dirty="0"/>
        </a:p>
      </dgm:t>
    </dgm:pt>
    <dgm:pt modelId="{D293E2B7-6AD6-4BAF-811E-36351E7B0E41}" type="parTrans" cxnId="{436E6271-7520-4709-9B84-D0E619F8312E}">
      <dgm:prSet/>
      <dgm:spPr/>
      <dgm:t>
        <a:bodyPr/>
        <a:lstStyle/>
        <a:p>
          <a:endParaRPr lang="ru-RU"/>
        </a:p>
      </dgm:t>
    </dgm:pt>
    <dgm:pt modelId="{3E26CECE-C81F-432B-8D5F-106165BFE4F9}" type="sibTrans" cxnId="{436E6271-7520-4709-9B84-D0E619F8312E}">
      <dgm:prSet/>
      <dgm:spPr/>
      <dgm:t>
        <a:bodyPr/>
        <a:lstStyle/>
        <a:p>
          <a:endParaRPr lang="ru-RU"/>
        </a:p>
      </dgm:t>
    </dgm:pt>
    <dgm:pt modelId="{B1BB7124-2E8C-4BCE-AF14-E0D3BE0AB898}" type="pres">
      <dgm:prSet presAssocID="{9BDCEB0B-52C0-4510-84BF-AD01D0C47C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CC394-93CF-4FF1-AD06-7FAC896C5FC0}" type="pres">
      <dgm:prSet presAssocID="{0AE1013A-A794-4EA6-9CA5-9D87011E6B78}" presName="centerShape" presStyleLbl="node0" presStyleIdx="0" presStyleCnt="1" custScaleX="235547" custLinFactNeighborX="-184" custLinFactNeighborY="-3828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4A1B10-13AC-4647-952D-2EA49FC31890}" type="pres">
      <dgm:prSet presAssocID="{FE273402-F0D1-4CE8-8E7E-8F67FF7A581D}" presName="parTrans" presStyleLbl="sibTrans2D1" presStyleIdx="0" presStyleCnt="4" custScaleX="151383"/>
      <dgm:spPr/>
      <dgm:t>
        <a:bodyPr/>
        <a:lstStyle/>
        <a:p>
          <a:endParaRPr lang="ru-RU"/>
        </a:p>
      </dgm:t>
    </dgm:pt>
    <dgm:pt modelId="{7F8AD03B-DB2F-4AD8-86B2-7545FB0769FA}" type="pres">
      <dgm:prSet presAssocID="{FE273402-F0D1-4CE8-8E7E-8F67FF7A581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04C594F-FEC4-4EB0-946F-16C4FDE458F5}" type="pres">
      <dgm:prSet presAssocID="{72D5DE65-CBC3-4461-851A-0A8F9C86D61F}" presName="node" presStyleLbl="node1" presStyleIdx="0" presStyleCnt="4" custScaleX="3288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587B892-9195-4193-A3ED-AF9005FDDCD7}" type="pres">
      <dgm:prSet presAssocID="{AC4330C6-DEB6-424E-B2AC-AAE00B5EA3E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EF268ED-055A-443E-A643-CF933BCA3A96}" type="pres">
      <dgm:prSet presAssocID="{AC4330C6-DEB6-424E-B2AC-AAE00B5EA3E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11F6598-3074-4456-AA09-1D6257BEB804}" type="pres">
      <dgm:prSet presAssocID="{95A8A1E5-D22E-457E-BA25-13AFFF5A6DC2}" presName="node" presStyleLbl="node1" presStyleIdx="1" presStyleCnt="4" custScaleX="137280" custScaleY="252557" custRadScaleRad="171789" custRadScaleInc="18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DA8AC3B-F1B0-4F4B-B7E3-BD57803B5C80}" type="pres">
      <dgm:prSet presAssocID="{919183B1-6949-40FF-BDA9-6F6361D5D11C}" presName="parTrans" presStyleLbl="sibTrans2D1" presStyleIdx="2" presStyleCnt="4" custScaleX="192624"/>
      <dgm:spPr/>
      <dgm:t>
        <a:bodyPr/>
        <a:lstStyle/>
        <a:p>
          <a:endParaRPr lang="ru-RU"/>
        </a:p>
      </dgm:t>
    </dgm:pt>
    <dgm:pt modelId="{05931329-8A4F-439E-8C61-13533C84A83F}" type="pres">
      <dgm:prSet presAssocID="{919183B1-6949-40FF-BDA9-6F6361D5D11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1B56AF3-1025-4894-A41E-2F8C6E8D35F3}" type="pres">
      <dgm:prSet presAssocID="{957CBB81-80FE-4920-8E67-47618C01FB76}" presName="node" presStyleLbl="node1" presStyleIdx="2" presStyleCnt="4" custScaleX="330329" custRadScaleRad="81264" custRadScaleInc="-60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2E3F7A5-0174-4C8E-802F-3C58F83E60C1}" type="pres">
      <dgm:prSet presAssocID="{1B5C35C8-37BB-4716-86BF-BDA11B664B8C}" presName="parTrans" presStyleLbl="sibTrans2D1" presStyleIdx="3" presStyleCnt="4" custLinFactNeighborX="-2631" custLinFactNeighborY="-5883"/>
      <dgm:spPr/>
      <dgm:t>
        <a:bodyPr/>
        <a:lstStyle/>
        <a:p>
          <a:endParaRPr lang="ru-RU"/>
        </a:p>
      </dgm:t>
    </dgm:pt>
    <dgm:pt modelId="{A5B2D6B4-6645-421A-94C8-50FB2B88D4B0}" type="pres">
      <dgm:prSet presAssocID="{1B5C35C8-37BB-4716-86BF-BDA11B664B8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4F30750-FA2A-4D30-AAD7-A43C80304EC3}" type="pres">
      <dgm:prSet presAssocID="{2FF360D3-BC3F-4A27-A5C3-3FAADC2CA267}" presName="node" presStyleLbl="node1" presStyleIdx="3" presStyleCnt="4" custScaleX="133869" custScaleY="262926" custRadScaleRad="170262" custRadScaleInc="-18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36E6271-7520-4709-9B84-D0E619F8312E}" srcId="{9BDCEB0B-52C0-4510-84BF-AD01D0C47C71}" destId="{78E3D9BA-8F85-4C16-AAE1-13A46921FEF2}" srcOrd="1" destOrd="0" parTransId="{D293E2B7-6AD6-4BAF-811E-36351E7B0E41}" sibTransId="{3E26CECE-C81F-432B-8D5F-106165BFE4F9}"/>
    <dgm:cxn modelId="{44EA3C08-133C-43BF-944F-AB36999A59DC}" type="presOf" srcId="{9BDCEB0B-52C0-4510-84BF-AD01D0C47C71}" destId="{B1BB7124-2E8C-4BCE-AF14-E0D3BE0AB898}" srcOrd="0" destOrd="0" presId="urn:microsoft.com/office/officeart/2005/8/layout/radial5"/>
    <dgm:cxn modelId="{0F3B0276-A428-48C1-818A-138534057CC9}" srcId="{0AE1013A-A794-4EA6-9CA5-9D87011E6B78}" destId="{95A8A1E5-D22E-457E-BA25-13AFFF5A6DC2}" srcOrd="1" destOrd="0" parTransId="{AC4330C6-DEB6-424E-B2AC-AAE00B5EA3ED}" sibTransId="{72AE630B-BC5D-4E3A-9574-11EA600CF177}"/>
    <dgm:cxn modelId="{5985DCB2-5714-4EC2-956B-988B540C1E15}" type="presOf" srcId="{919183B1-6949-40FF-BDA9-6F6361D5D11C}" destId="{05931329-8A4F-439E-8C61-13533C84A83F}" srcOrd="1" destOrd="0" presId="urn:microsoft.com/office/officeart/2005/8/layout/radial5"/>
    <dgm:cxn modelId="{42751080-D45F-44C0-988B-19D94D864F0D}" type="presOf" srcId="{1B5C35C8-37BB-4716-86BF-BDA11B664B8C}" destId="{A5B2D6B4-6645-421A-94C8-50FB2B88D4B0}" srcOrd="1" destOrd="0" presId="urn:microsoft.com/office/officeart/2005/8/layout/radial5"/>
    <dgm:cxn modelId="{1EDC1921-8154-4937-8D7E-4BC18EE86F2C}" type="presOf" srcId="{FE273402-F0D1-4CE8-8E7E-8F67FF7A581D}" destId="{7F8AD03B-DB2F-4AD8-86B2-7545FB0769FA}" srcOrd="1" destOrd="0" presId="urn:microsoft.com/office/officeart/2005/8/layout/radial5"/>
    <dgm:cxn modelId="{8E90EA67-2D62-4C45-A0AD-47207AE2B3E1}" type="presOf" srcId="{919183B1-6949-40FF-BDA9-6F6361D5D11C}" destId="{DDA8AC3B-F1B0-4F4B-B7E3-BD57803B5C80}" srcOrd="0" destOrd="0" presId="urn:microsoft.com/office/officeart/2005/8/layout/radial5"/>
    <dgm:cxn modelId="{B4088BBB-65FF-439F-9E4C-BE7A3293490A}" type="presOf" srcId="{1B5C35C8-37BB-4716-86BF-BDA11B664B8C}" destId="{42E3F7A5-0174-4C8E-802F-3C58F83E60C1}" srcOrd="0" destOrd="0" presId="urn:microsoft.com/office/officeart/2005/8/layout/radial5"/>
    <dgm:cxn modelId="{9C54CE0B-99E9-48B8-8007-F2B0BB5FAD09}" type="presOf" srcId="{AC4330C6-DEB6-424E-B2AC-AAE00B5EA3ED}" destId="{9587B892-9195-4193-A3ED-AF9005FDDCD7}" srcOrd="0" destOrd="0" presId="urn:microsoft.com/office/officeart/2005/8/layout/radial5"/>
    <dgm:cxn modelId="{AD62DA42-41DD-4515-A518-962A28474DFA}" type="presOf" srcId="{957CBB81-80FE-4920-8E67-47618C01FB76}" destId="{31B56AF3-1025-4894-A41E-2F8C6E8D35F3}" srcOrd="0" destOrd="0" presId="urn:microsoft.com/office/officeart/2005/8/layout/radial5"/>
    <dgm:cxn modelId="{E6A8FDFC-533E-4DCF-8E4E-D9E293239E61}" srcId="{0AE1013A-A794-4EA6-9CA5-9D87011E6B78}" destId="{2FF360D3-BC3F-4A27-A5C3-3FAADC2CA267}" srcOrd="3" destOrd="0" parTransId="{1B5C35C8-37BB-4716-86BF-BDA11B664B8C}" sibTransId="{B51F8161-181C-4DC8-BA44-B43FED3B4B5C}"/>
    <dgm:cxn modelId="{4C69B661-CA14-439D-9363-988436069E12}" type="presOf" srcId="{AC4330C6-DEB6-424E-B2AC-AAE00B5EA3ED}" destId="{6EF268ED-055A-443E-A643-CF933BCA3A96}" srcOrd="1" destOrd="0" presId="urn:microsoft.com/office/officeart/2005/8/layout/radial5"/>
    <dgm:cxn modelId="{714E18DB-A8BA-419F-A494-37071449976C}" srcId="{0AE1013A-A794-4EA6-9CA5-9D87011E6B78}" destId="{72D5DE65-CBC3-4461-851A-0A8F9C86D61F}" srcOrd="0" destOrd="0" parTransId="{FE273402-F0D1-4CE8-8E7E-8F67FF7A581D}" sibTransId="{17C14C9E-B42F-4687-860F-FF5D686A1BB2}"/>
    <dgm:cxn modelId="{45D985CA-65C8-4B02-A061-2F69EDD23AF9}" type="presOf" srcId="{2FF360D3-BC3F-4A27-A5C3-3FAADC2CA267}" destId="{F4F30750-FA2A-4D30-AAD7-A43C80304EC3}" srcOrd="0" destOrd="0" presId="urn:microsoft.com/office/officeart/2005/8/layout/radial5"/>
    <dgm:cxn modelId="{FF4FBA56-5DD9-4737-8F6B-8401DA8AC7BF}" type="presOf" srcId="{FE273402-F0D1-4CE8-8E7E-8F67FF7A581D}" destId="{334A1B10-13AC-4647-952D-2EA49FC31890}" srcOrd="0" destOrd="0" presId="urn:microsoft.com/office/officeart/2005/8/layout/radial5"/>
    <dgm:cxn modelId="{38CEECC8-3A7B-4D55-884C-2578AB8435C3}" srcId="{0AE1013A-A794-4EA6-9CA5-9D87011E6B78}" destId="{957CBB81-80FE-4920-8E67-47618C01FB76}" srcOrd="2" destOrd="0" parTransId="{919183B1-6949-40FF-BDA9-6F6361D5D11C}" sibTransId="{484CE732-B387-46CB-939C-E9C358111588}"/>
    <dgm:cxn modelId="{6D7B11D2-DF01-43A1-8681-3F24965FA27C}" type="presOf" srcId="{72D5DE65-CBC3-4461-851A-0A8F9C86D61F}" destId="{404C594F-FEC4-4EB0-946F-16C4FDE458F5}" srcOrd="0" destOrd="0" presId="urn:microsoft.com/office/officeart/2005/8/layout/radial5"/>
    <dgm:cxn modelId="{78DDACF8-46E6-452F-9C98-75616927CB8D}" srcId="{9BDCEB0B-52C0-4510-84BF-AD01D0C47C71}" destId="{0AE1013A-A794-4EA6-9CA5-9D87011E6B78}" srcOrd="0" destOrd="0" parTransId="{71F65B85-2399-403F-AED8-76CB83F7715A}" sibTransId="{5E7220BF-2A9E-433C-A29A-0CE2AD5AFBF5}"/>
    <dgm:cxn modelId="{F0D6FA0F-3CFE-4BEE-810D-9CCF1F86B341}" type="presOf" srcId="{0AE1013A-A794-4EA6-9CA5-9D87011E6B78}" destId="{8ABCC394-93CF-4FF1-AD06-7FAC896C5FC0}" srcOrd="0" destOrd="0" presId="urn:microsoft.com/office/officeart/2005/8/layout/radial5"/>
    <dgm:cxn modelId="{E6096E8D-1008-48FC-A215-86018CCBC4A8}" type="presOf" srcId="{95A8A1E5-D22E-457E-BA25-13AFFF5A6DC2}" destId="{C11F6598-3074-4456-AA09-1D6257BEB804}" srcOrd="0" destOrd="0" presId="urn:microsoft.com/office/officeart/2005/8/layout/radial5"/>
    <dgm:cxn modelId="{31573858-0463-4379-9EB8-606D4A537B61}" type="presParOf" srcId="{B1BB7124-2E8C-4BCE-AF14-E0D3BE0AB898}" destId="{8ABCC394-93CF-4FF1-AD06-7FAC896C5FC0}" srcOrd="0" destOrd="0" presId="urn:microsoft.com/office/officeart/2005/8/layout/radial5"/>
    <dgm:cxn modelId="{2812C087-D7DD-4608-A91C-927D34607D44}" type="presParOf" srcId="{B1BB7124-2E8C-4BCE-AF14-E0D3BE0AB898}" destId="{334A1B10-13AC-4647-952D-2EA49FC31890}" srcOrd="1" destOrd="0" presId="urn:microsoft.com/office/officeart/2005/8/layout/radial5"/>
    <dgm:cxn modelId="{A5D1FBC9-1F0A-4ECF-B900-E80523FA23A6}" type="presParOf" srcId="{334A1B10-13AC-4647-952D-2EA49FC31890}" destId="{7F8AD03B-DB2F-4AD8-86B2-7545FB0769FA}" srcOrd="0" destOrd="0" presId="urn:microsoft.com/office/officeart/2005/8/layout/radial5"/>
    <dgm:cxn modelId="{97122AE0-EA57-4B9C-A15F-3A6149C5281E}" type="presParOf" srcId="{B1BB7124-2E8C-4BCE-AF14-E0D3BE0AB898}" destId="{404C594F-FEC4-4EB0-946F-16C4FDE458F5}" srcOrd="2" destOrd="0" presId="urn:microsoft.com/office/officeart/2005/8/layout/radial5"/>
    <dgm:cxn modelId="{720BE832-807E-41EE-93C9-7880CE7F4CF0}" type="presParOf" srcId="{B1BB7124-2E8C-4BCE-AF14-E0D3BE0AB898}" destId="{9587B892-9195-4193-A3ED-AF9005FDDCD7}" srcOrd="3" destOrd="0" presId="urn:microsoft.com/office/officeart/2005/8/layout/radial5"/>
    <dgm:cxn modelId="{579FC310-161B-4E24-9479-E1794EFDBE47}" type="presParOf" srcId="{9587B892-9195-4193-A3ED-AF9005FDDCD7}" destId="{6EF268ED-055A-443E-A643-CF933BCA3A96}" srcOrd="0" destOrd="0" presId="urn:microsoft.com/office/officeart/2005/8/layout/radial5"/>
    <dgm:cxn modelId="{3FB2EF64-8150-445E-B3B4-4665354836AE}" type="presParOf" srcId="{B1BB7124-2E8C-4BCE-AF14-E0D3BE0AB898}" destId="{C11F6598-3074-4456-AA09-1D6257BEB804}" srcOrd="4" destOrd="0" presId="urn:microsoft.com/office/officeart/2005/8/layout/radial5"/>
    <dgm:cxn modelId="{BC710106-9293-48B4-8C0F-01CA7E518659}" type="presParOf" srcId="{B1BB7124-2E8C-4BCE-AF14-E0D3BE0AB898}" destId="{DDA8AC3B-F1B0-4F4B-B7E3-BD57803B5C80}" srcOrd="5" destOrd="0" presId="urn:microsoft.com/office/officeart/2005/8/layout/radial5"/>
    <dgm:cxn modelId="{2B15DBFA-886D-4830-9906-C16854F7A86D}" type="presParOf" srcId="{DDA8AC3B-F1B0-4F4B-B7E3-BD57803B5C80}" destId="{05931329-8A4F-439E-8C61-13533C84A83F}" srcOrd="0" destOrd="0" presId="urn:microsoft.com/office/officeart/2005/8/layout/radial5"/>
    <dgm:cxn modelId="{75DB4CAA-34BA-4F15-A877-A343DC8331DB}" type="presParOf" srcId="{B1BB7124-2E8C-4BCE-AF14-E0D3BE0AB898}" destId="{31B56AF3-1025-4894-A41E-2F8C6E8D35F3}" srcOrd="6" destOrd="0" presId="urn:microsoft.com/office/officeart/2005/8/layout/radial5"/>
    <dgm:cxn modelId="{31325E69-6FAB-48C3-8670-0E533B6561D4}" type="presParOf" srcId="{B1BB7124-2E8C-4BCE-AF14-E0D3BE0AB898}" destId="{42E3F7A5-0174-4C8E-802F-3C58F83E60C1}" srcOrd="7" destOrd="0" presId="urn:microsoft.com/office/officeart/2005/8/layout/radial5"/>
    <dgm:cxn modelId="{C0A47F64-D5A0-40DE-BA20-361975F0C922}" type="presParOf" srcId="{42E3F7A5-0174-4C8E-802F-3C58F83E60C1}" destId="{A5B2D6B4-6645-421A-94C8-50FB2B88D4B0}" srcOrd="0" destOrd="0" presId="urn:microsoft.com/office/officeart/2005/8/layout/radial5"/>
    <dgm:cxn modelId="{CCF36066-7227-4B16-BDF0-6D2D276FA29B}" type="presParOf" srcId="{B1BB7124-2E8C-4BCE-AF14-E0D3BE0AB898}" destId="{F4F30750-FA2A-4D30-AAD7-A43C80304EC3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648581-4ED4-478F-969C-A587BA31258F}" type="datetimeFigureOut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10DEF2-D462-4EAB-93EA-5EF0080C2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ADBF1-42BE-48E6-80F9-7D17F2874C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B6F39-DB18-416B-B853-A231A8E03F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591E4-73CE-43AD-A237-F9E8F7BC63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BCD7B-9589-46A1-8EC6-F93AAB198E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AD881-C3BB-4786-BD21-9AF6E57EE6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CAE14-BC31-45C3-B161-3EC568590C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A7FF2-BD88-4862-8392-6B60E7230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FB65B-309D-46BA-A2F8-B962DA7677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B20CC-96E7-4909-B924-708868FF18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1921E-9D37-4FAE-B753-4E272D2B37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5B164-9ADF-407C-A9F0-C2C57ED7A3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44797-5FFA-4A21-B36F-BB7F3C3F56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93510-8E16-4DC9-93BD-33FAE84AD3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C2F42-EDD9-42C8-AF83-FD001C2E23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96585-ED19-4485-B59B-D5AC1EED10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4EFC-1443-4C7E-8954-4F0CC5EA4C53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A944-5D35-48F9-9981-4B9744D0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0F0F-0987-43CF-9F6E-6BAB53FB6F91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3686-E9E3-45F3-8273-8E6E1A94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24BA-38DF-4DA5-8225-DE59ED1F4421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9411-913D-4D7E-AF19-3A027149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DC47-284D-49F0-95D7-59DECA46CEC6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5C9B-DFF9-4B90-8E3E-AD7037B40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F2BD-7BBE-4921-BBDA-C7B665FC61FC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065-36B1-41FC-8878-D890F16FC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2B8A-51E8-4AD7-A97E-3C81205B477F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026-A495-44CC-8D24-D2EE7D511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6FF4-7CFE-4DA1-9C20-40EF11776A43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2238-91B2-442B-9E6B-720A2C26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4959-09AA-48A6-A832-5E797F014C51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50E2-BA76-4350-A592-381BD8D2D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7F97-7C4A-47C8-BF66-06F398F23582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483C-6225-4289-8ED6-0AC9099C6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D245-AE30-43B0-8B86-0B23B5740ABF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C689-077D-44B1-98FB-60D94DEDC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A95F-8DC2-4E85-8FAD-84D881942564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F93B-9C44-4F07-BCD0-14E60DB61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A924-B352-4D85-A9CA-542A69BC2630}" type="datetime1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46A59-C571-412C-9AB4-EEEC2966B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.wikipedia.org/wiki/%D0%98%D0%B7%D0%BE%D0%B1%D1%80%D0%B0%D0%B6%D0%B5%D0%BD%D0%B8%D0%B5:Coat_of_Arms_of_Tatarstan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5" Type="http://schemas.openxmlformats.org/officeDocument/2006/relationships/diagramColors" Target="../diagrams/colors4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Relationship Id="rId1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к докладу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428868"/>
            <a:ext cx="85725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ПРОГНОЗ ПО ТАРИФАМ ПО РЕСПУБЛИКЕ ТАТАРСТАН НА 2010 ГОД</a:t>
            </a:r>
          </a:p>
        </p:txBody>
      </p:sp>
      <p:pic>
        <p:nvPicPr>
          <p:cNvPr id="7172" name="Picture 9" descr="Государственный герб Республики Татарстан">
            <a:hlinkClick r:id="rId4" tooltip="Государственный герб Республики Татарстан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9975">
            <a:off x="3897313" y="139700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3" descr="D:\флаг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9814">
            <a:off x="3887788" y="819150"/>
            <a:ext cx="13541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357554" y="4357694"/>
            <a:ext cx="5643602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</a:rPr>
              <a:t>Комитет Республики Татарстан по тарифам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</a:rPr>
              <a:t>Председатель </a:t>
            </a:r>
            <a:r>
              <a:rPr lang="ru-RU" sz="2000" b="1" dirty="0" err="1">
                <a:ln/>
                <a:solidFill>
                  <a:schemeClr val="accent3"/>
                </a:solidFill>
              </a:rPr>
              <a:t>М.А.Файрушина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6215082"/>
            <a:ext cx="2571768" cy="50006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kt.tatar.ru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рхив аналитических материалов\!ПРЕЗЕНТАЦИИ ПО КОМИТЕТУ!!!!!\Презенташка Устинова\assens-wood.jpg"/>
          <p:cNvPicPr>
            <a:picLocks noChangeAspect="1" noChangeArrowheads="1"/>
          </p:cNvPicPr>
          <p:nvPr/>
        </p:nvPicPr>
        <p:blipFill>
          <a:blip r:embed="rId3">
            <a:lum bright="30000" contrast="-40000"/>
          </a:blip>
          <a:srcRect b="22885"/>
          <a:stretch>
            <a:fillRect/>
          </a:stretch>
        </p:blipFill>
        <p:spPr bwMode="auto">
          <a:xfrm>
            <a:off x="238096" y="642917"/>
            <a:ext cx="8763061" cy="6000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25" cy="365125"/>
          </a:xfrm>
        </p:spPr>
        <p:txBody>
          <a:bodyPr/>
          <a:lstStyle/>
          <a:p>
            <a:pPr>
              <a:defRPr/>
            </a:pPr>
            <a:fld id="{22FE8DAE-A470-4630-96F4-F26A4CFAF16B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071546"/>
            <a:ext cx="2357454" cy="1500198"/>
          </a:xfrm>
          <a:prstGeom prst="roundRect">
            <a:avLst/>
          </a:prstGeom>
          <a:solidFill>
            <a:srgbClr val="9966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Предельная максимальная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розничная цена на уголь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реализуемый населению,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2009 год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2893 руб. за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НДС)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1071546"/>
            <a:ext cx="2786082" cy="1500198"/>
          </a:xfrm>
          <a:prstGeom prst="roundRect">
            <a:avLst/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1071546"/>
            <a:ext cx="3000396" cy="1438284"/>
          </a:xfrm>
          <a:prstGeom prst="roundRect">
            <a:avLst/>
          </a:prstGeom>
          <a:solidFill>
            <a:srgbClr val="9966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роста предельной максимальной розничной цены на уголь, реализуемый населению, в 2010 году: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(не более 108%)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3124 руб. за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НДС)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3" y="2571744"/>
            <a:ext cx="2857520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Предельная максимальная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розничная цена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 плотный куб.м дров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2009 г.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4429132"/>
            <a:ext cx="4286280" cy="1071570"/>
          </a:xfrm>
          <a:prstGeom prst="roundRect">
            <a:avLst/>
          </a:prstGeom>
          <a:solidFill>
            <a:srgbClr val="CC66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Прейскуранты цен на услуги по технической инвентаризации жилищного фонда, оказываемые РГУП БТИ и ФГУП ФГУП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Ростехинвентаризация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Федеральное БТИ» по Республике Татарстан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4429132"/>
            <a:ext cx="3929090" cy="928694"/>
          </a:xfrm>
          <a:prstGeom prst="roundRect">
            <a:avLst/>
          </a:prstGeom>
          <a:solidFill>
            <a:srgbClr val="CC66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2010 году предлагается разработать единую методику расчета цен для данных организаций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индексация цен прогнозируется </a:t>
            </a:r>
            <a:r>
              <a:rPr lang="en-US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уровне инфляции)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5643578"/>
            <a:ext cx="2786082" cy="714380"/>
          </a:xfrm>
          <a:prstGeom prst="roundRect">
            <a:avLst>
              <a:gd name="adj" fmla="val 18522"/>
            </a:avLst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Цены и тарифы на другие услуги в непромышленной сфере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9" y="5572140"/>
            <a:ext cx="5072098" cy="928694"/>
          </a:xfrm>
          <a:prstGeom prst="roundRect">
            <a:avLst/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Индексация цен и тарифов в 2010 году прогнозируется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уровне инфляции.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вновь устанавливаемые тарифы расчет будет основываться на фактических данных финансово-хозяйственной деятельности предприятий и организаций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71802" y="1643050"/>
            <a:ext cx="121444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добычу угля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105,8%;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5" y="1643050"/>
            <a:ext cx="128588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>
                <a:solidFill>
                  <a:schemeClr val="accent4">
                    <a:lumMod val="75000"/>
                  </a:schemeClr>
                </a:solidFill>
              </a:rPr>
              <a:t>железнодорожные перевозки грузов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106,8%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1142984"/>
            <a:ext cx="241936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индекса-дефлятора на 2010 год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714613" y="1643050"/>
            <a:ext cx="285752" cy="357190"/>
          </a:xfrm>
          <a:prstGeom prst="rightArrow">
            <a:avLst/>
          </a:prstGeom>
          <a:solidFill>
            <a:srgbClr val="CC00FF"/>
          </a:solidFill>
          <a:ln>
            <a:solidFill>
              <a:srgbClr val="EE2A9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86446" y="1643050"/>
            <a:ext cx="357190" cy="357190"/>
          </a:xfrm>
          <a:prstGeom prst="rightArrow">
            <a:avLst/>
          </a:prstGeom>
          <a:solidFill>
            <a:srgbClr val="CC00FF"/>
          </a:solidFill>
          <a:ln>
            <a:solidFill>
              <a:srgbClr val="EE2A9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3571876"/>
            <a:ext cx="214314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мягколиственных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хвойных пород длиной  до 2 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307,2 руб. 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75" y="3571876"/>
            <a:ext cx="2143140" cy="785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твердолиственных пород длиной до 1 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364,8 руб. 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1000100" y="3429000"/>
            <a:ext cx="357190" cy="2143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928926" y="3429000"/>
            <a:ext cx="285752" cy="2143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500430" y="2643182"/>
            <a:ext cx="1357322" cy="6429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572000" y="4572008"/>
            <a:ext cx="500066" cy="214314"/>
          </a:xfrm>
          <a:prstGeom prst="rightArrow">
            <a:avLst/>
          </a:prstGeom>
          <a:solidFill>
            <a:srgbClr val="FFE9A3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572000" y="5072074"/>
            <a:ext cx="500066" cy="214314"/>
          </a:xfrm>
          <a:prstGeom prst="rightArrow">
            <a:avLst/>
          </a:prstGeom>
          <a:solidFill>
            <a:srgbClr val="FFE9A3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143241" y="5715016"/>
            <a:ext cx="428628" cy="285752"/>
          </a:xfrm>
          <a:prstGeom prst="rightArrow">
            <a:avLst/>
          </a:prstGeom>
          <a:solidFill>
            <a:srgbClr val="CC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143241" y="6072206"/>
            <a:ext cx="428628" cy="285752"/>
          </a:xfrm>
          <a:prstGeom prst="rightArrow">
            <a:avLst/>
          </a:prstGeom>
          <a:solidFill>
            <a:srgbClr val="CC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29191" y="2643182"/>
            <a:ext cx="3857652" cy="1643074"/>
          </a:xfrm>
          <a:prstGeom prst="roundRect">
            <a:avLst/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43570" y="2714620"/>
            <a:ext cx="241936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индекса-дефлятора на 2010 год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72066" y="3286124"/>
            <a:ext cx="1714512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мягколиственных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хвойных пород длиной  до 2 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324руб.плот.к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уб.м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105,7%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58016" y="3286124"/>
            <a:ext cx="1785950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твердолиственных пород длиной до 1 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385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руб.плот.к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уб.м</a:t>
            </a:r>
            <a:endParaRPr lang="ru-RU" sz="1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105,7 %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85720" y="142852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НЕПРОМЫШЛЕННОЙ СФЕРЕ В 2010 г.</a:t>
            </a: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х2.jpg"/>
          <p:cNvPicPr>
            <a:picLocks noChangeAspect="1"/>
          </p:cNvPicPr>
          <p:nvPr/>
        </p:nvPicPr>
        <p:blipFill>
          <a:blip r:embed="rId3">
            <a:lum bright="33000"/>
          </a:blip>
          <a:stretch>
            <a:fillRect/>
          </a:stretch>
        </p:blipFill>
        <p:spPr>
          <a:xfrm>
            <a:off x="3357554" y="4214818"/>
            <a:ext cx="3429024" cy="250033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14282" y="642918"/>
          <a:ext cx="8715404" cy="449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214290"/>
          <a:ext cx="8072494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28596" y="4000504"/>
          <a:ext cx="8501122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720" y="142852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НЕПРОМЫШЛЕННОЙ СФЕРЕ В 2010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E6A8AFA0-E751-45CF-B800-51FE21FBFC5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142876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AF0F6F-0909-4846-857B-59301DC40C6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500135" y="1000108"/>
            <a:ext cx="6643734" cy="85725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14313" y="955675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от 8 августа 2009г. №654 </a:t>
            </a:r>
          </a:p>
          <a:p>
            <a:pPr indent="449263"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совершенствовании государственного регулирования цен</a:t>
            </a:r>
          </a:p>
          <a:p>
            <a:pPr indent="449263"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жизненно необходимые и важнейшие лекарственные средства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6858016" y="1857364"/>
            <a:ext cx="2285984" cy="1143008"/>
          </a:xfrm>
          <a:prstGeom prst="wedgeRoundRectCallout">
            <a:avLst>
              <a:gd name="adj1" fmla="val -2064"/>
              <a:gd name="adj2" fmla="val -81783"/>
              <a:gd name="adj3" fmla="val 16667"/>
            </a:avLst>
          </a:prstGeom>
          <a:solidFill>
            <a:srgbClr val="FAF284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 первую очередь, данные меры затронут препараты, входящие в Перечень жизненно необходимых и важнейших лекарственных средств,  используемых при оказании практически всех видов медицинской помощи</a:t>
            </a:r>
            <a:endParaRPr lang="ru-RU" sz="900" dirty="0">
              <a:solidFill>
                <a:srgbClr val="0D0D0D"/>
              </a:solidFill>
            </a:endParaRPr>
          </a:p>
        </p:txBody>
      </p:sp>
      <p:sp>
        <p:nvSpPr>
          <p:cNvPr id="16395" name="Прямоугольник 41"/>
          <p:cNvSpPr>
            <a:spLocks noChangeArrowheads="1"/>
          </p:cNvSpPr>
          <p:nvPr/>
        </p:nvSpPr>
        <p:spPr bwMode="auto">
          <a:xfrm>
            <a:off x="2643188" y="3571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>
              <a:latin typeface="Calibri" pitchFamily="34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1928794" y="1928802"/>
            <a:ext cx="4857784" cy="92869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1857375" y="2000250"/>
            <a:ext cx="5000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от  9 ноября 2001 г. № 782 </a:t>
            </a:r>
          </a:p>
          <a:p>
            <a:pPr algn="ctr"/>
            <a:r>
              <a:rPr lang="ru-RU" sz="14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«О государственном регулировании цен </a:t>
            </a:r>
          </a:p>
          <a:p>
            <a:pPr algn="ctr"/>
            <a:r>
              <a:rPr lang="ru-RU" sz="14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на лекарственные средства»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7158" y="3143248"/>
            <a:ext cx="2857488" cy="571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обязательности регистрации отпускных цен производителей 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7158" y="3786190"/>
            <a:ext cx="3429024" cy="1214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5786" y="4929198"/>
            <a:ext cx="3357586" cy="928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расчет предельных отпускных цен производителей на жизненно необходимых и важнейшие лекарственные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средства будет производится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по единому методическому расчету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00562" y="3071810"/>
            <a:ext cx="450059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72066" y="4000504"/>
            <a:ext cx="3786214" cy="8572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исключения возможности для региональных органов устанавливать предельные оптовые и предельные розничные надбавки к ценам посредников (только к фактическим отпускным ценам производителей)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71935" y="4857760"/>
            <a:ext cx="4929222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регистрация предельных отпускных цен иностранных производителей на жизненно необходимых и важнейшие лекарственные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средства будет производится с учетом их минимальной цены в государстве производителя и других государствах, где лекарственные средства зарегистрированы</a:t>
            </a:r>
          </a:p>
        </p:txBody>
      </p:sp>
      <p:sp>
        <p:nvSpPr>
          <p:cNvPr id="16418" name="Rectangle 10"/>
          <p:cNvSpPr>
            <a:spLocks noChangeArrowheads="1"/>
          </p:cNvSpPr>
          <p:nvPr/>
        </p:nvSpPr>
        <p:spPr bwMode="auto">
          <a:xfrm>
            <a:off x="214313" y="3857625"/>
            <a:ext cx="3571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регистрация жизненно необходимых и важнейших лекарственных средств будет производиться одновременно с регистрацией предельной отпускной цены на данное лекарственные средства </a:t>
            </a:r>
          </a:p>
          <a:p>
            <a:pPr algn="ctr"/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(установлен срок на регистрацию </a:t>
            </a:r>
          </a:p>
          <a:p>
            <a:pPr algn="ctr"/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(перерегистрацию) )цен до 1 марта 2010 г. </a:t>
            </a:r>
          </a:p>
        </p:txBody>
      </p:sp>
      <p:sp>
        <p:nvSpPr>
          <p:cNvPr id="16419" name="Rectangle 11"/>
          <p:cNvSpPr>
            <a:spLocks noChangeArrowheads="1"/>
          </p:cNvSpPr>
          <p:nvPr/>
        </p:nvSpPr>
        <p:spPr bwMode="auto">
          <a:xfrm>
            <a:off x="4500563" y="3143250"/>
            <a:ext cx="4429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100" i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установление единой методики определения органами исполнительной власти субъектов Российской Федерации предельных оптовых и предельных розничных надбавок на ЖНВЛС. Данный вопрос  в 4-х месячный срок поручено решить ФСТ России. 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10800000" flipV="1">
            <a:off x="2786063" y="2928938"/>
            <a:ext cx="428625" cy="28575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3286125" y="3071813"/>
            <a:ext cx="714375" cy="4286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2750344" y="3821907"/>
            <a:ext cx="2000250" cy="21431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3107532" y="3679031"/>
            <a:ext cx="1928812" cy="4286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3750469" y="3036094"/>
            <a:ext cx="1428750" cy="12144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429125" y="2928938"/>
            <a:ext cx="285750" cy="21431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928662" y="5929330"/>
            <a:ext cx="7929618" cy="642942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29" name="Rectangle 12"/>
          <p:cNvSpPr>
            <a:spLocks noChangeArrowheads="1"/>
          </p:cNvSpPr>
          <p:nvPr/>
        </p:nvSpPr>
        <p:spPr bwMode="auto">
          <a:xfrm>
            <a:off x="857250" y="60007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i="1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введение единой формы протокола согласования цен поставки на жизненно необходимые и важнейшие лекарственные </a:t>
            </a:r>
          </a:p>
          <a:p>
            <a:pPr algn="ctr"/>
            <a:r>
              <a:rPr lang="ru-RU" sz="1200" i="1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средства ( дополнительная помощь в борьбе с фальсификацией лекарственных средств).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rot="16200000" flipH="1">
            <a:off x="2536032" y="4250531"/>
            <a:ext cx="3143250" cy="5000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Выгнутая влево стрелка 31"/>
          <p:cNvSpPr/>
          <p:nvPr/>
        </p:nvSpPr>
        <p:spPr>
          <a:xfrm>
            <a:off x="571500" y="1285875"/>
            <a:ext cx="849313" cy="1042988"/>
          </a:xfrm>
          <a:prstGeom prst="curvedRightArrow">
            <a:avLst>
              <a:gd name="adj1" fmla="val 7125"/>
              <a:gd name="adj2" fmla="val 2700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3" y="2285994"/>
            <a:ext cx="1785918" cy="461665"/>
          </a:xfrm>
          <a:prstGeom prst="rect">
            <a:avLst/>
          </a:prstGeom>
          <a:solidFill>
            <a:srgbClr val="FFFFFF">
              <a:alpha val="54902"/>
            </a:srgb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Внесены  изменения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 дополнения в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85720" y="142852"/>
            <a:ext cx="8643998" cy="42862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СОЦИАЛЬНОЙ СФЕРЕ</a:t>
            </a: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00034" y="1071546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ая прямоугольная выноска 13"/>
          <p:cNvSpPr/>
          <p:nvPr/>
        </p:nvSpPr>
        <p:spPr>
          <a:xfrm>
            <a:off x="571472" y="5429264"/>
            <a:ext cx="3786214" cy="1214446"/>
          </a:xfrm>
          <a:prstGeom prst="wedgeRoundRectCallout">
            <a:avLst>
              <a:gd name="adj1" fmla="val -4998"/>
              <a:gd name="adj2" fmla="val -94865"/>
              <a:gd name="adj3" fmla="val 16667"/>
            </a:avLst>
          </a:prstGeom>
          <a:solidFill>
            <a:srgbClr val="FFE48F"/>
          </a:solidFill>
          <a:ln w="6350">
            <a:solidFill>
              <a:schemeClr val="accent6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u="sng" dirty="0">
                <a:solidFill>
                  <a:schemeClr val="accent4">
                    <a:lumMod val="50000"/>
                  </a:schemeClr>
                </a:solidFill>
              </a:rPr>
              <a:t>Пример: </a:t>
            </a: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</a:rPr>
              <a:t>При расчете тарифов ОАО «</a:t>
            </a:r>
            <a:r>
              <a:rPr lang="ru-RU" sz="1000" b="1" dirty="0" err="1">
                <a:solidFill>
                  <a:schemeClr val="accent4">
                    <a:lumMod val="50000"/>
                  </a:schemeClr>
                </a:solidFill>
              </a:rPr>
              <a:t>Таттелеком</a:t>
            </a: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</a:rPr>
              <a:t>» на 2010 год запланировано увеличение затрат на персонал, что связано с планируемым внедрением новых услуг (IPTV, WI MAX и др.) и необходимостью увеличения численности технического персонала по обслуживанию нового оборудования. Среднее увеличение тарифов составляет 9,7% при плане в соответствии со сценарными условиями – 11% </a:t>
            </a:r>
            <a:endParaRPr lang="ru-RU" sz="10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5720" y="142852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СФЕРЕ ТРАНСПОРТА  И СВЯЗИ В 2010 г.</a:t>
            </a:r>
          </a:p>
        </p:txBody>
      </p:sp>
      <p:pic>
        <p:nvPicPr>
          <p:cNvPr id="13" name="Рисунок 12" descr="pictu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5715016"/>
            <a:ext cx="2214578" cy="10001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8EAE6-FF00-4E51-B3B9-6ADC05182FE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C:\Documents and Settings\svod_vcons1\Рабочий стол\transport.gif"/>
          <p:cNvPicPr>
            <a:picLocks noChangeAspect="1" noChangeArrowheads="1"/>
          </p:cNvPicPr>
          <p:nvPr/>
        </p:nvPicPr>
        <p:blipFill>
          <a:blip r:embed="rId3"/>
          <a:srcRect b="36353"/>
          <a:stretch>
            <a:fillRect/>
          </a:stretch>
        </p:blipFill>
        <p:spPr bwMode="auto">
          <a:xfrm>
            <a:off x="7072331" y="4048650"/>
            <a:ext cx="2199152" cy="180924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571473" y="785794"/>
            <a:ext cx="7786742" cy="42862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Тарифы на услуги автомобильного транспорта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>
            <a:off x="357158" y="1285860"/>
            <a:ext cx="1357322" cy="857256"/>
          </a:xfrm>
          <a:prstGeom prst="snip2SameRec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вырезанными соседними углами 27"/>
          <p:cNvSpPr/>
          <p:nvPr/>
        </p:nvSpPr>
        <p:spPr>
          <a:xfrm>
            <a:off x="1857357" y="1285860"/>
            <a:ext cx="1428760" cy="857256"/>
          </a:xfrm>
          <a:prstGeom prst="snip2SameRec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Нижнекамск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вырезанными соседними углами 28"/>
          <p:cNvSpPr/>
          <p:nvPr/>
        </p:nvSpPr>
        <p:spPr>
          <a:xfrm>
            <a:off x="3428993" y="1285860"/>
            <a:ext cx="1428760" cy="857256"/>
          </a:xfrm>
          <a:prstGeom prst="snip2SameRec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Челны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вырезанными соседними углами 29"/>
          <p:cNvSpPr/>
          <p:nvPr/>
        </p:nvSpPr>
        <p:spPr>
          <a:xfrm>
            <a:off x="5000628" y="1285860"/>
            <a:ext cx="1571636" cy="857256"/>
          </a:xfrm>
          <a:prstGeom prst="snip2SameRec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Альметьевск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вырезанными соседними углами 30"/>
          <p:cNvSpPr/>
          <p:nvPr/>
        </p:nvSpPr>
        <p:spPr>
          <a:xfrm>
            <a:off x="6715140" y="1285860"/>
            <a:ext cx="1857388" cy="857256"/>
          </a:xfrm>
          <a:prstGeom prst="snip2SameRec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города республики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857224" y="1214422"/>
            <a:ext cx="285752" cy="214314"/>
          </a:xfrm>
          <a:prstGeom prst="downArrow">
            <a:avLst/>
          </a:prstGeom>
          <a:solidFill>
            <a:srgbClr val="00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357423" y="1214422"/>
            <a:ext cx="285752" cy="214314"/>
          </a:xfrm>
          <a:prstGeom prst="downArrow">
            <a:avLst/>
          </a:prstGeom>
          <a:solidFill>
            <a:srgbClr val="00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071935" y="1214422"/>
            <a:ext cx="285752" cy="214314"/>
          </a:xfrm>
          <a:prstGeom prst="downArrow">
            <a:avLst/>
          </a:prstGeom>
          <a:solidFill>
            <a:srgbClr val="00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715009" y="1214422"/>
            <a:ext cx="285752" cy="214314"/>
          </a:xfrm>
          <a:prstGeom prst="downArrow">
            <a:avLst/>
          </a:prstGeom>
          <a:solidFill>
            <a:srgbClr val="00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358082" y="1214422"/>
            <a:ext cx="285752" cy="214314"/>
          </a:xfrm>
          <a:prstGeom prst="downArrow">
            <a:avLst/>
          </a:prstGeom>
          <a:solidFill>
            <a:srgbClr val="00FF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357158" y="2285992"/>
            <a:ext cx="8143932" cy="35719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Тарифы на услуги наземного электрического транспорта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знак завершения 37"/>
          <p:cNvSpPr/>
          <p:nvPr/>
        </p:nvSpPr>
        <p:spPr>
          <a:xfrm>
            <a:off x="428596" y="2714620"/>
            <a:ext cx="1428760" cy="64294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0-1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2071670" y="2714620"/>
            <a:ext cx="1785950" cy="64294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Альметьевск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 </a:t>
            </a:r>
          </a:p>
        </p:txBody>
      </p:sp>
      <p:sp>
        <p:nvSpPr>
          <p:cNvPr id="41" name="Блок-схема: знак завершения 40"/>
          <p:cNvSpPr/>
          <p:nvPr/>
        </p:nvSpPr>
        <p:spPr>
          <a:xfrm>
            <a:off x="4071935" y="2714620"/>
            <a:ext cx="2000264" cy="64294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Н.Челны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 </a:t>
            </a:r>
          </a:p>
        </p:txBody>
      </p:sp>
      <p:sp>
        <p:nvSpPr>
          <p:cNvPr id="42" name="Блок-схема: знак завершения 41"/>
          <p:cNvSpPr/>
          <p:nvPr/>
        </p:nvSpPr>
        <p:spPr>
          <a:xfrm>
            <a:off x="6286512" y="2714620"/>
            <a:ext cx="2214578" cy="64294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Нижнекамск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 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814362" y="2571744"/>
            <a:ext cx="285752" cy="1428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2857489" y="2571744"/>
            <a:ext cx="285752" cy="1428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4891091" y="2571744"/>
            <a:ext cx="285752" cy="1428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207269" y="2571744"/>
            <a:ext cx="285752" cy="1428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57158" y="3429000"/>
            <a:ext cx="1343034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руб./поездка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71630" y="3429000"/>
            <a:ext cx="2071702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Пригородный ЖД 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руб./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десятикилометровая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43332" y="3429000"/>
            <a:ext cx="1571636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Речной 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109,3%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486406" y="3429000"/>
            <a:ext cx="1714512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109,3%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272357" y="3429000"/>
            <a:ext cx="1643074" cy="7858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Промышленный ЖД транспорт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/км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(рост 108,4%)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42936" y="4260856"/>
            <a:ext cx="7572428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Транспортировка и хранение задержанных транспортных средств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Государственный технический осмотр транспортных средств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Гостехнадзор</a:t>
            </a:r>
            <a:endParaRPr lang="ru-RU" sz="11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решение 54"/>
          <p:cNvSpPr/>
          <p:nvPr/>
        </p:nvSpPr>
        <p:spPr>
          <a:xfrm>
            <a:off x="6629414" y="4357694"/>
            <a:ext cx="1857388" cy="546104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</a:rPr>
              <a:t>Без изменений</a:t>
            </a:r>
          </a:p>
        </p:txBody>
      </p:sp>
      <p:sp>
        <p:nvSpPr>
          <p:cNvPr id="56" name="Стрелка вправо 55"/>
          <p:cNvSpPr/>
          <p:nvPr/>
        </p:nvSpPr>
        <p:spPr>
          <a:xfrm>
            <a:off x="985812" y="4370394"/>
            <a:ext cx="142876" cy="7143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985812" y="4584708"/>
            <a:ext cx="142876" cy="7143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973112" y="4799022"/>
            <a:ext cx="142876" cy="7143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" name="Picture 4" descr="C:\Documents and Settings\svod_vcons1\Рабочий стол\стратегическое развитие(1).jpg"/>
          <p:cNvPicPr>
            <a:picLocks noChangeAspect="1" noChangeArrowheads="1"/>
          </p:cNvPicPr>
          <p:nvPr/>
        </p:nvPicPr>
        <p:blipFill>
          <a:blip r:embed="rId4"/>
          <a:srcRect t="41111"/>
          <a:stretch>
            <a:fillRect/>
          </a:stretch>
        </p:blipFill>
        <p:spPr bwMode="auto">
          <a:xfrm>
            <a:off x="0" y="5116355"/>
            <a:ext cx="9144000" cy="174164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57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81788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8CD40-2B3F-458A-B982-D69DD3832D24}" type="slidenum">
              <a:rPr lang="ru-RU" smtClean="0">
                <a:solidFill>
                  <a:srgbClr val="C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71498" y="5008574"/>
            <a:ext cx="7572428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СВЯЗИ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85746" y="5416564"/>
            <a:ext cx="257176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местных телефонных соединений с учетом </a:t>
            </a:r>
            <a:r>
              <a:rPr lang="ru-RU" sz="105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</a:t>
            </a: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108,8% 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128952" y="5416564"/>
            <a:ext cx="278608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внутризоновых телефонных соединений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изменений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986472" y="5429264"/>
            <a:ext cx="271464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доступа к сети местной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телефонной связи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на 10%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57250" y="6072206"/>
            <a:ext cx="6429420" cy="285752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Почтовые услуги 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771498" y="6143644"/>
            <a:ext cx="2428892" cy="500066"/>
          </a:xfrm>
          <a:prstGeom prst="round2DiagRect">
            <a:avLst/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Услуги телеграфной связи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именений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5453065" y="6138882"/>
            <a:ext cx="2857520" cy="642918"/>
          </a:xfrm>
          <a:prstGeom prst="round2DiagRect">
            <a:avLst/>
          </a:prstGeom>
          <a:solidFill>
            <a:srgbClr val="E2A7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Услуги по пересылке внутренней письменной корреспонденции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изменений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285720" y="142852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СФЕРЕ ТРАНСПОРТА и СВЯЗИ В 2010 г.</a:t>
            </a: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svod_vcons1\Рабочий стол\стратегическое развитие(1).jpg"/>
          <p:cNvPicPr>
            <a:picLocks noChangeAspect="1" noChangeArrowheads="1"/>
          </p:cNvPicPr>
          <p:nvPr/>
        </p:nvPicPr>
        <p:blipFill>
          <a:blip r:embed="rId3">
            <a:lum bright="23000"/>
          </a:blip>
          <a:srcRect t="41111"/>
          <a:stretch>
            <a:fillRect/>
          </a:stretch>
        </p:blipFill>
        <p:spPr bwMode="auto">
          <a:xfrm>
            <a:off x="0" y="5929330"/>
            <a:ext cx="9144000" cy="9286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 descr="800px-Kazan_tram_lm9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5" y="714357"/>
            <a:ext cx="2571736" cy="1680201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357158" y="1428736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5720" y="142852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99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СФЕРЕ ТРАНСПОРТА В 2010 г.</a:t>
            </a:r>
          </a:p>
        </p:txBody>
      </p:sp>
      <p:sp>
        <p:nvSpPr>
          <p:cNvPr id="19462" name="Номер слайда 4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AFF749F-8EFB-49F0-A778-B33E361CC1E6}" type="slidenum">
              <a:rPr lang="ru-RU" sz="1200">
                <a:solidFill>
                  <a:srgbClr val="C00000"/>
                </a:solidFill>
                <a:latin typeface="Calibri" pitchFamily="34" charset="0"/>
              </a:rPr>
              <a:pPr algn="r"/>
              <a:t>15</a:t>
            </a:fld>
            <a:endParaRPr lang="ru-RU" sz="12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6" name="Picture 18" descr="kaztm5t-rvie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326" y="3000372"/>
            <a:ext cx="3241675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5" name="Picture 17" descr="22095615_0803107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000372"/>
            <a:ext cx="3024188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313" y="642938"/>
            <a:ext cx="8929687" cy="285750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CC"/>
                </a:solidFill>
              </a:rPr>
              <a:t>Комитетом разработан проект постановления Кабинета Министров Республики Татарстан «Об утверждении стандартов раскрытия информации о транспортных компаниях, осуществляющих пассажирские перевозки»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(в соответствии с: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Федеральным законом «О естественных монополиях» от 17.08.1995 № 147-ФЗ,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Российской Федерации от 07.03.1995 № 239 «О мерах по упорядочению государственного регулирования цен (тарифов)»,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Указом Президента Республики Татарстан от 12 мая 2008г. № УП-207 «Об утверждении Положения о Комитете Республики Татарстан по тарифам»,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Законом Республики Татарстан от 13.11.2006 № 70-ЗРТ «Об организации пассажирских перевозок, осуществляемых автомобильным и городским наземным электрическим транспортом общего пользования на территории Республики Татарстан»,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постановлением Кабинета Министров Республики Татарстан от 18.12.2008 № 895 «Об утверждении Правил формирования и размещения заказа на транспортное обслуживание населения на регулярных межмуниципальных автобусных маршрутах»,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100" b="1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во исполнение протокола заседания Экономического совета при Кабинете Министров Республики Татарстан от 03.02.2009 № МР-132-24.)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/>
              <a:t>Проект согласован с заинтересованными министерствами и находится на стадии доработки.</a:t>
            </a:r>
            <a:endParaRPr lang="ru-RU" sz="1000" b="1" dirty="0">
              <a:solidFill>
                <a:srgbClr val="4D5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2714614" y="3571876"/>
            <a:ext cx="3643337" cy="42862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Стандарты устанавливают требования к </a:t>
            </a:r>
          </a:p>
        </p:txBody>
      </p:sp>
      <p:sp>
        <p:nvSpPr>
          <p:cNvPr id="37911" name="AutoShape 23"/>
          <p:cNvSpPr>
            <a:spLocks noChangeArrowheads="1"/>
          </p:cNvSpPr>
          <p:nvPr/>
        </p:nvSpPr>
        <p:spPr bwMode="auto">
          <a:xfrm>
            <a:off x="3708401" y="4014781"/>
            <a:ext cx="2016125" cy="288925"/>
          </a:xfrm>
          <a:prstGeom prst="roundRect">
            <a:avLst>
              <a:gd name="adj" fmla="val 16667"/>
            </a:avLst>
          </a:prstGeom>
          <a:solidFill>
            <a:srgbClr val="FAF284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AF28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составу информации </a:t>
            </a: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3708400" y="4375144"/>
            <a:ext cx="2014538" cy="287337"/>
          </a:xfrm>
          <a:prstGeom prst="roundRect">
            <a:avLst>
              <a:gd name="adj" fmla="val 16667"/>
            </a:avLst>
          </a:prstGeom>
          <a:solidFill>
            <a:srgbClr val="FAF284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AF28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порядку раскрытия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3708401" y="4735504"/>
            <a:ext cx="2016125" cy="287338"/>
          </a:xfrm>
          <a:prstGeom prst="roundRect">
            <a:avLst>
              <a:gd name="adj" fmla="val 16667"/>
            </a:avLst>
          </a:prstGeom>
          <a:solidFill>
            <a:srgbClr val="FAF284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AF28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способам раскрытия</a:t>
            </a: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3708401" y="5094279"/>
            <a:ext cx="2016125" cy="287338"/>
          </a:xfrm>
          <a:prstGeom prst="roundRect">
            <a:avLst>
              <a:gd name="adj" fmla="val 16667"/>
            </a:avLst>
          </a:prstGeom>
          <a:solidFill>
            <a:srgbClr val="FAF284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AF28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срокам раскрытия </a:t>
            </a: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3060701" y="4086217"/>
            <a:ext cx="576263" cy="171450"/>
          </a:xfrm>
          <a:prstGeom prst="rightArrow">
            <a:avLst>
              <a:gd name="adj1" fmla="val 50000"/>
              <a:gd name="adj2" fmla="val 84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3060701" y="4446579"/>
            <a:ext cx="576263" cy="171450"/>
          </a:xfrm>
          <a:prstGeom prst="rightArrow">
            <a:avLst>
              <a:gd name="adj1" fmla="val 50000"/>
              <a:gd name="adj2" fmla="val 84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3060701" y="4806942"/>
            <a:ext cx="576263" cy="171450"/>
          </a:xfrm>
          <a:prstGeom prst="rightArrow">
            <a:avLst>
              <a:gd name="adj1" fmla="val 50000"/>
              <a:gd name="adj2" fmla="val 84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3060701" y="5167304"/>
            <a:ext cx="576263" cy="171450"/>
          </a:xfrm>
          <a:prstGeom prst="rightArrow">
            <a:avLst>
              <a:gd name="adj1" fmla="val 50000"/>
              <a:gd name="adj2" fmla="val 84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0" y="48799"/>
            <a:ext cx="9043966" cy="451243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678F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4283" y="142852"/>
            <a:ext cx="8643998" cy="50006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В СФЕРЕ ТРАНСПОРТА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86E5-7ECC-4030-B73E-441038B02122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к докладу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43914" cy="3571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6072206"/>
            <a:ext cx="2571768" cy="57150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kt.tatar.ru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355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C1529-A4A0-4F72-A7A0-C4BD3C2A61DC}" type="slidenum">
              <a:rPr lang="ru-RU" smtClean="0">
                <a:solidFill>
                  <a:srgbClr val="C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hutterstock_121441872.JPG"/>
          <p:cNvPicPr>
            <a:picLocks noChangeAspect="1"/>
          </p:cNvPicPr>
          <p:nvPr/>
        </p:nvPicPr>
        <p:blipFill>
          <a:blip r:embed="rId3">
            <a:lum bright="40000" contrast="10000"/>
          </a:blip>
          <a:stretch>
            <a:fillRect/>
          </a:stretch>
        </p:blipFill>
        <p:spPr>
          <a:xfrm>
            <a:off x="4286248" y="1357298"/>
            <a:ext cx="4857752" cy="55007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71438"/>
            <a:ext cx="3429024" cy="571504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198" name="Группа 54"/>
          <p:cNvGrpSpPr>
            <a:grpSpLocks/>
          </p:cNvGrpSpPr>
          <p:nvPr/>
        </p:nvGrpSpPr>
        <p:grpSpPr bwMode="auto">
          <a:xfrm>
            <a:off x="500063" y="857250"/>
            <a:ext cx="8416925" cy="928688"/>
            <a:chOff x="441845" y="915418"/>
            <a:chExt cx="8416434" cy="928683"/>
          </a:xfrm>
        </p:grpSpPr>
        <p:sp>
          <p:nvSpPr>
            <p:cNvPr id="15" name="Выноска со стрелкой вверх 14"/>
            <p:cNvSpPr/>
            <p:nvPr/>
          </p:nvSpPr>
          <p:spPr>
            <a:xfrm rot="10800000">
              <a:off x="441845" y="915418"/>
              <a:ext cx="8358245" cy="928683"/>
            </a:xfrm>
            <a:prstGeom prst="upArrowCallou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Выноска со стрелкой вверх 4"/>
            <p:cNvSpPr/>
            <p:nvPr/>
          </p:nvSpPr>
          <p:spPr>
            <a:xfrm>
              <a:off x="500034" y="915418"/>
              <a:ext cx="8358245" cy="642942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показатели баланса электрической энергии и мощности баланса тепловой энергии, баланса водоснабжения, баланса водоотведения и очистки сточных вод на </a:t>
              </a:r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 год 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имеют тенденцию снижения относительно плана 2009 года, так:</a:t>
              </a:r>
            </a:p>
          </p:txBody>
        </p:sp>
      </p:grpSp>
      <p:sp>
        <p:nvSpPr>
          <p:cNvPr id="19" name="Выноска со стрелкой вверх 4"/>
          <p:cNvSpPr/>
          <p:nvPr/>
        </p:nvSpPr>
        <p:spPr>
          <a:xfrm>
            <a:off x="500034" y="1571612"/>
            <a:ext cx="3857652" cy="1214446"/>
          </a:xfrm>
          <a:prstGeom prst="rect">
            <a:avLst/>
          </a:prstGeom>
          <a:solidFill>
            <a:srgbClr val="E678F2"/>
          </a:solidFill>
          <a:ln>
            <a:solidFill>
              <a:srgbClr val="CC0066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568" tIns="99568" rIns="99568" bIns="99568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/>
              <a:t>Полезный отпуск </a:t>
            </a: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CC0066"/>
                </a:solidFill>
              </a:rPr>
              <a:t>электрической энергии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19 785,57 млн. кВтч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(ниже планового уровня 2009 года на 8,4 %)</a:t>
            </a:r>
          </a:p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57752" y="1714488"/>
            <a:ext cx="3571900" cy="307777"/>
          </a:xfrm>
          <a:prstGeom prst="rect">
            <a:avLst/>
          </a:prstGeom>
          <a:solidFill>
            <a:srgbClr val="F3BDF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C0066"/>
                </a:solidFill>
                <a:latin typeface="+mn-lt"/>
              </a:rPr>
              <a:t>Население – 2424,33 млн. кВтч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9190" y="2143116"/>
            <a:ext cx="3571900" cy="307777"/>
          </a:xfrm>
          <a:prstGeom prst="rect">
            <a:avLst/>
          </a:prstGeom>
          <a:solidFill>
            <a:srgbClr val="F3BDF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C0066"/>
                </a:solidFill>
                <a:latin typeface="+mn-lt"/>
              </a:rPr>
              <a:t>Прочие – 16052,92 млн. кВтч  </a:t>
            </a:r>
          </a:p>
        </p:txBody>
      </p:sp>
      <p:sp>
        <p:nvSpPr>
          <p:cNvPr id="27" name="Выноска со стрелкой вверх 4"/>
          <p:cNvSpPr/>
          <p:nvPr/>
        </p:nvSpPr>
        <p:spPr>
          <a:xfrm>
            <a:off x="500034" y="3429000"/>
            <a:ext cx="2143140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568" tIns="99568" rIns="99568" bIns="99568" spcCol="1270" anchor="ctr"/>
          <a:lstStyle/>
          <a:p>
            <a:pPr algn="ctr" defTabSz="622300" fontAlgn="auto">
              <a:spcAft>
                <a:spcPts val="0"/>
              </a:spcAft>
              <a:defRPr/>
            </a:pPr>
            <a:r>
              <a:rPr lang="ru-RU" sz="1400" dirty="0"/>
              <a:t>Полезный отпуск </a:t>
            </a:r>
          </a:p>
          <a:p>
            <a:pPr algn="ctr" defTabSz="62230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тепловой энергии</a:t>
            </a:r>
          </a:p>
          <a:p>
            <a:pPr algn="ctr" defTabSz="622300" fontAlgn="auto">
              <a:spcAft>
                <a:spcPts val="0"/>
              </a:spcAft>
              <a:defRPr/>
            </a:pPr>
            <a:r>
              <a:rPr lang="ru-RU" sz="1400" b="1" dirty="0"/>
              <a:t>34 368,2 тыс. Гкал, </a:t>
            </a:r>
            <a:r>
              <a:rPr lang="ru-RU" sz="1400" dirty="0"/>
              <a:t>в т.ч.</a:t>
            </a:r>
          </a:p>
          <a:p>
            <a:pPr algn="ctr" defTabSz="622300" fontAlgn="auto">
              <a:spcAft>
                <a:spcPts val="0"/>
              </a:spcAft>
              <a:defRPr/>
            </a:pPr>
            <a:r>
              <a:rPr lang="ru-RU" sz="1400" dirty="0"/>
              <a:t>(снижен относительно планового уровня 2009 года на 7,5 %)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6050" y="3571876"/>
            <a:ext cx="2786082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комбинированная выработка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26265,84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4286256"/>
            <a:ext cx="2786082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некомбинированная выработка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8202,1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3500438"/>
            <a:ext cx="23574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Население – 6834,2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3857628"/>
            <a:ext cx="23574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прочие – 23973,34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60" y="4214818"/>
            <a:ext cx="23574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Население – 4044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760" y="4572008"/>
            <a:ext cx="23574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прочие – 2100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тГкал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571736" y="3786190"/>
            <a:ext cx="357190" cy="142876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71736" y="4429132"/>
            <a:ext cx="357190" cy="142876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2" idx="1"/>
          </p:cNvCxnSpPr>
          <p:nvPr/>
        </p:nvCxnSpPr>
        <p:spPr>
          <a:xfrm flipV="1">
            <a:off x="5572132" y="3654327"/>
            <a:ext cx="428628" cy="60431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3" idx="1"/>
          </p:cNvCxnSpPr>
          <p:nvPr/>
        </p:nvCxnSpPr>
        <p:spPr>
          <a:xfrm>
            <a:off x="5572132" y="3857628"/>
            <a:ext cx="428628" cy="153889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214810" y="1928803"/>
            <a:ext cx="714380" cy="142875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214810" y="2214554"/>
            <a:ext cx="714380" cy="134802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Выноска со стрелкой вверх 4"/>
          <p:cNvSpPr/>
          <p:nvPr/>
        </p:nvSpPr>
        <p:spPr>
          <a:xfrm>
            <a:off x="928662" y="5143512"/>
            <a:ext cx="7143800" cy="71438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568" tIns="99568" rIns="99568" bIns="99568" spcCol="1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</a:rPr>
              <a:t>Водоснабжение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Полезный отпуск воды)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/>
              <a:t>261,21 млн. куб. м</a:t>
            </a:r>
            <a:r>
              <a:rPr lang="ru-RU" sz="1400" b="1" dirty="0"/>
              <a:t>, </a:t>
            </a:r>
            <a:r>
              <a:rPr lang="ru-RU" sz="1400" dirty="0"/>
              <a:t>(меньше плана 2009 года на 2,3%)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8662" y="6143646"/>
            <a:ext cx="7143800" cy="584775"/>
          </a:xfrm>
          <a:prstGeom prst="rect">
            <a:avLst/>
          </a:prstGeom>
          <a:solidFill>
            <a:srgbClr val="FF9999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Объём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сточных вод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254,05 млн. куб. 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(ниже планового уровня 2009 года на 9,58%).</a:t>
            </a:r>
            <a:endParaRPr lang="ru-RU" sz="14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5500694" y="4357694"/>
            <a:ext cx="500066" cy="142879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572132" y="4643446"/>
            <a:ext cx="415376" cy="95703"/>
          </a:xfrm>
          <a:prstGeom prst="straightConnector1">
            <a:avLst/>
          </a:prstGeom>
          <a:ln w="57150">
            <a:solidFill>
              <a:srgbClr val="8BF58E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85720" y="0"/>
            <a:ext cx="8643998" cy="78579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СВОДНЫХ ПРОГНОЗНЫХ БАЛАНСОВ ПО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РЕСПУБЛИКЕ ТАТАРСТАН НА 2010 ГОД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62D61E41-5B1B-4815-985C-3DB53F220AA8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00034" y="2857496"/>
            <a:ext cx="7215238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Газ - Объём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транспортировки газа </a:t>
            </a:r>
            <a:r>
              <a:rPr lang="ru-RU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 конечных потребителей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13492,10 млн. куб. 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500430" y="2857496"/>
            <a:ext cx="5429288" cy="1214446"/>
          </a:xfrm>
          <a:prstGeom prst="roundRect">
            <a:avLst/>
          </a:prstGeom>
          <a:solidFill>
            <a:srgbClr val="E2A7FF"/>
          </a:solidFill>
          <a:ln>
            <a:solidFill>
              <a:srgbClr val="CC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Picture 2" descr="D:\!ПРЕЗЕНТАЦИИ ПО КОМИТЕТУ!!!!!\тарифная политика\shutterstock_12144187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9916" y="5646030"/>
            <a:ext cx="2143140" cy="9222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3143240" y="4143380"/>
            <a:ext cx="5786478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Татгазинвест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предложен рост среднего размера ПССУ в размере 107,7% к уровню 2009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Комитетом согласован рост в размере 102%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428596" y="4071942"/>
            <a:ext cx="2857520" cy="78581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платы за снабженческо-сбытовые услуги (ПССУ)</a:t>
            </a:r>
          </a:p>
        </p:txBody>
      </p:sp>
      <p:sp>
        <p:nvSpPr>
          <p:cNvPr id="45" name="Пятиугольник 44"/>
          <p:cNvSpPr/>
          <p:nvPr/>
        </p:nvSpPr>
        <p:spPr>
          <a:xfrm>
            <a:off x="428596" y="2928934"/>
            <a:ext cx="3357586" cy="1000132"/>
          </a:xfrm>
          <a:prstGeom prst="homePlate">
            <a:avLst/>
          </a:prstGeom>
          <a:solidFill>
            <a:srgbClr val="E2A7FF"/>
          </a:solidFill>
          <a:ln>
            <a:solidFill>
              <a:srgbClr val="CC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тарифа на транспортировку газа по газораспределительным сетям (ставка ГРО)</a:t>
            </a:r>
          </a:p>
        </p:txBody>
      </p:sp>
      <p:sp>
        <p:nvSpPr>
          <p:cNvPr id="5153" name="Rectangle 6"/>
          <p:cNvSpPr>
            <a:spLocks noChangeArrowheads="1"/>
          </p:cNvSpPr>
          <p:nvPr/>
        </p:nvSpPr>
        <p:spPr bwMode="auto">
          <a:xfrm>
            <a:off x="3714750" y="2833688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среднего тарифа ООО «Газпром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Казань»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 в размере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118,2%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уровню 2009 года) </a:t>
            </a:r>
          </a:p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Комитетом согласован рост в размере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115% </a:t>
            </a:r>
          </a:p>
        </p:txBody>
      </p:sp>
      <p:sp>
        <p:nvSpPr>
          <p:cNvPr id="5157" name="Rectangle 7"/>
          <p:cNvSpPr>
            <a:spLocks noChangeArrowheads="1"/>
          </p:cNvSpPr>
          <p:nvPr/>
        </p:nvSpPr>
        <p:spPr bwMode="auto">
          <a:xfrm>
            <a:off x="3643306" y="4857761"/>
            <a:ext cx="5286412" cy="861774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«Газпром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Казань»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предложена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13,73 руб./тыс.куб.м. 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(плюс дополнительные налоговые платежи, возникающие от ее введения, в размере 3,43руб./тыс.куб.м.) 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428596" y="4929198"/>
            <a:ext cx="3643338" cy="785818"/>
          </a:xfrm>
          <a:prstGeom prst="homePlate">
            <a:avLst/>
          </a:prstGeom>
          <a:solidFill>
            <a:srgbClr val="9966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Спецнадбавка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тарифам на реализацию Программы  газификации на 2010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(187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58" y="1457311"/>
            <a:ext cx="8572560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оптовых цен (проект)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8596" y="5786454"/>
            <a:ext cx="4214842" cy="842962"/>
          </a:xfrm>
          <a:prstGeom prst="round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конечных цен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(2010г. к 2009г.)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промышленных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-121,3%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14876" y="5786454"/>
            <a:ext cx="4214842" cy="842962"/>
          </a:xfrm>
          <a:prstGeom prst="round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Розничная цена на газ для населения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114%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 2010г. -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декабрю 2009г.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126,4%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 среднем 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год</a:t>
            </a:r>
            <a:endParaRPr lang="ru-RU" sz="1200" b="1" i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8596" y="1885939"/>
            <a:ext cx="4143404" cy="857256"/>
          </a:xfrm>
          <a:prstGeom prst="roundRect">
            <a:avLst/>
          </a:prstGeom>
          <a:solidFill>
            <a:srgbClr val="FFE9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промышленных потребителей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115% -декабрь 2010г. к декабрю 2009г.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125,7%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за год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43438" y="1885939"/>
            <a:ext cx="4214874" cy="857256"/>
          </a:xfrm>
          <a:prstGeom prst="roundRect">
            <a:avLst/>
          </a:prstGeom>
          <a:solidFill>
            <a:srgbClr val="FFE9A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01.01.2010г. – 105%, с 01.04.2010г. – 115%,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120,8% - декабрь 2010г. к декабрю 2009г.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127,4% -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за год</a:t>
            </a: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285721" y="1000108"/>
            <a:ext cx="3714776" cy="571504"/>
          </a:xfrm>
          <a:prstGeom prst="wedgeRoundRectCallout">
            <a:avLst>
              <a:gd name="adj1" fmla="val 48562"/>
              <a:gd name="adj2" fmla="val -71335"/>
              <a:gd name="adj3" fmla="val 16667"/>
            </a:avLst>
          </a:prstGeom>
          <a:solidFill>
            <a:srgbClr val="FAB0FA"/>
          </a:solidFill>
          <a:ln>
            <a:solidFill>
              <a:srgbClr val="F674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Снижение объемов реализации газа на 7,0% (2010 г.) в сравнении с утвержденным планом на 2009г.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28596" y="142852"/>
            <a:ext cx="8501122" cy="7143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ЦЕН И ТАРИФОВ В ГАЗОВОЙ ОБЛАСТИ НА 2010 ГОД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286625" y="6356350"/>
            <a:ext cx="1857375" cy="365125"/>
          </a:xfrm>
        </p:spPr>
        <p:txBody>
          <a:bodyPr/>
          <a:lstStyle/>
          <a:p>
            <a:pPr>
              <a:defRPr/>
            </a:pPr>
            <a:fld id="{8835A965-E52C-4D94-9344-15A427210931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857233"/>
            <a:ext cx="6572296" cy="954107"/>
          </a:xfrm>
          <a:prstGeom prst="rect">
            <a:avLst/>
          </a:prstGeom>
          <a:solidFill>
            <a:srgbClr val="E2A7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 регулируемого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среднеотпускного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тарифа на электрическую энергию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ФСТ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 от 22 сентября 2009 года № 216-э/2 </a:t>
            </a:r>
            <a:endParaRPr lang="en-U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предельных уровнях тарифов на электрическую энергию на 2010 год.»)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22" y="2428868"/>
            <a:ext cx="1643074" cy="642942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224 коп./кВтч.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Рост 10,34%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714375" y="4572000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endParaRPr lang="ru-RU" sz="1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0" y="2428868"/>
            <a:ext cx="1643074" cy="642942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223 коп./кВтч.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Рост 9,85%</a:t>
            </a: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1428750" y="6149975"/>
            <a:ext cx="3357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000" b="1">
              <a:solidFill>
                <a:srgbClr val="F674F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1785926"/>
            <a:ext cx="3429024" cy="50006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Средний отпускной тариф на электроэнергию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2428868"/>
            <a:ext cx="2000264" cy="642942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167,61 коп./кВтч.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 уровне 2009года.</a:t>
            </a:r>
            <a:endParaRPr lang="ru-RU" sz="1050" dirty="0">
              <a:solidFill>
                <a:srgbClr val="FFFF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2428868"/>
            <a:ext cx="1857388" cy="642942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161,1 коп./кВтч.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Снижение на 3,6%</a:t>
            </a:r>
            <a:endParaRPr lang="ru-RU" sz="1050" dirty="0">
              <a:solidFill>
                <a:srgbClr val="FFFFFF"/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7159" y="3143248"/>
            <a:ext cx="7858179" cy="646331"/>
          </a:xfrm>
          <a:prstGeom prst="rect">
            <a:avLst/>
          </a:prstGeom>
          <a:solidFill>
            <a:srgbClr val="E2A7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ФСТ России от 22.09.2009 № 217-э/3 были приняты предельные уровни тарифов на тепловую энергию, производимую электростанциями, осуществляющими производство в режиме комбинированной выработки электрической и тепловой энергии, на 2010 год.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14744" y="3786190"/>
            <a:ext cx="2786081" cy="500066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534,30 руб./Гкал (без НДС)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5857884" y="3714752"/>
            <a:ext cx="576999" cy="214314"/>
          </a:xfrm>
          <a:prstGeom prst="downArrow">
            <a:avLst>
              <a:gd name="adj1" fmla="val 50000"/>
              <a:gd name="adj2" fmla="val 437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786" y="3786190"/>
            <a:ext cx="2643207" cy="500066"/>
          </a:xfrm>
          <a:prstGeom prst="roundRect">
            <a:avLst>
              <a:gd name="adj" fmla="val 1775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501,35 руб./Гкал (без НДС)</a:t>
            </a:r>
          </a:p>
        </p:txBody>
      </p:sp>
      <p:sp>
        <p:nvSpPr>
          <p:cNvPr id="33" name="Стрелка вниз 32"/>
          <p:cNvSpPr/>
          <p:nvPr/>
        </p:nvSpPr>
        <p:spPr>
          <a:xfrm flipH="1">
            <a:off x="714348" y="3714752"/>
            <a:ext cx="576995" cy="2143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6" name="Схема 35"/>
          <p:cNvGraphicFramePr/>
          <p:nvPr/>
        </p:nvGraphicFramePr>
        <p:xfrm>
          <a:off x="214282" y="4357694"/>
          <a:ext cx="8929718" cy="250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28795" y="5929330"/>
            <a:ext cx="5786478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Либерализация рынка электрической энергии (кроме населения):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C00000"/>
                </a:solidFill>
              </a:rPr>
              <a:t>        </a:t>
            </a:r>
            <a:r>
              <a:rPr lang="ru-RU" sz="1100" dirty="0">
                <a:solidFill>
                  <a:srgbClr val="C00000"/>
                </a:solidFill>
              </a:rPr>
              <a:t>С 01.01.2010г. </a:t>
            </a:r>
            <a:r>
              <a:rPr lang="ru-RU" sz="1100" b="1" dirty="0">
                <a:solidFill>
                  <a:srgbClr val="C00000"/>
                </a:solidFill>
              </a:rPr>
              <a:t>– 35-40% </a:t>
            </a:r>
            <a:r>
              <a:rPr lang="ru-RU" sz="1100" dirty="0">
                <a:solidFill>
                  <a:srgbClr val="C00000"/>
                </a:solidFill>
              </a:rPr>
              <a:t>по регулируемым тарифам;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C00000"/>
                </a:solidFill>
              </a:rPr>
              <a:t>        </a:t>
            </a:r>
            <a:r>
              <a:rPr lang="ru-RU" sz="1100" dirty="0">
                <a:solidFill>
                  <a:srgbClr val="C00000"/>
                </a:solidFill>
              </a:rPr>
              <a:t>С 01.07.2010г</a:t>
            </a:r>
            <a:r>
              <a:rPr lang="ru-RU" sz="1100" b="1" dirty="0">
                <a:solidFill>
                  <a:srgbClr val="C00000"/>
                </a:solidFill>
              </a:rPr>
              <a:t>. – 15-20%</a:t>
            </a:r>
            <a:r>
              <a:rPr lang="ru-RU" sz="1100" dirty="0">
                <a:solidFill>
                  <a:srgbClr val="C00000"/>
                </a:solidFill>
              </a:rPr>
              <a:t> по регулируемым тарифам;</a:t>
            </a:r>
            <a:endParaRPr lang="en-US" sz="11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C00000"/>
                </a:solidFill>
              </a:rPr>
              <a:t>С 01.01.2011г</a:t>
            </a:r>
            <a:r>
              <a:rPr lang="ru-RU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>
                <a:solidFill>
                  <a:srgbClr val="C00000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–</a:t>
            </a:r>
            <a:r>
              <a:rPr lang="en-US" sz="1100" b="1" dirty="0">
                <a:solidFill>
                  <a:srgbClr val="C00000"/>
                </a:solidFill>
              </a:rPr>
              <a:t> 0 </a:t>
            </a:r>
            <a:r>
              <a:rPr lang="ru-RU" sz="1100" b="1" dirty="0">
                <a:solidFill>
                  <a:srgbClr val="C00000"/>
                </a:solidFill>
              </a:rPr>
              <a:t>%</a:t>
            </a:r>
            <a:r>
              <a:rPr lang="ru-RU" sz="1100" dirty="0">
                <a:solidFill>
                  <a:srgbClr val="C00000"/>
                </a:solidFill>
              </a:rPr>
              <a:t> по регулируемым тарифам</a:t>
            </a:r>
            <a:r>
              <a:rPr lang="ru-RU" sz="1100" b="1" dirty="0">
                <a:solidFill>
                  <a:srgbClr val="C00000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500034" y="142852"/>
            <a:ext cx="8429684" cy="7143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ЦЕН И ТАРИФОВ НА ЭЛЕКТРИЧЕСКУЮ ЭНЕРГИЮ В 2010 ГОДУ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DDCEA-A37A-41F0-AB31-9BD0EBA296F4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7686" y="1785926"/>
            <a:ext cx="2928958" cy="500066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населения</a:t>
            </a: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7358082" y="928670"/>
            <a:ext cx="1785918" cy="2214578"/>
          </a:xfrm>
          <a:prstGeom prst="wedgeRectCallout">
            <a:avLst>
              <a:gd name="adj1" fmla="val -83708"/>
              <a:gd name="adj2" fmla="val -4082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C0066"/>
                </a:solidFill>
              </a:rPr>
              <a:t>Решение о превышении предельных уровней, если они обусловлены размером инвестиционных программ субъектов электроэнергетики, определенном Правительством РФ, принимается органом </a:t>
            </a:r>
            <a:r>
              <a:rPr lang="ru-RU" sz="1000" b="1" dirty="0" err="1">
                <a:solidFill>
                  <a:srgbClr val="CC0066"/>
                </a:solidFill>
              </a:rPr>
              <a:t>испл</a:t>
            </a:r>
            <a:r>
              <a:rPr lang="ru-RU" sz="1000" b="1" dirty="0">
                <a:solidFill>
                  <a:srgbClr val="CC0066"/>
                </a:solidFill>
              </a:rPr>
              <a:t>. власти  субъекта РФ самостоятельно и не требует согласования с ФСТ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CC0066"/>
                </a:solidFill>
              </a:rPr>
              <a:t> (статья 6 ФЗ №41 от 14.04.1995)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786578" y="2214554"/>
            <a:ext cx="500066" cy="285752"/>
          </a:xfrm>
          <a:prstGeom prst="downArrow">
            <a:avLst>
              <a:gd name="adj1" fmla="val 36667"/>
              <a:gd name="adj2" fmla="val 437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500034" y="2214554"/>
            <a:ext cx="428625" cy="2857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428992" y="2214554"/>
            <a:ext cx="428628" cy="285752"/>
          </a:xfrm>
          <a:prstGeom prst="downArrow">
            <a:avLst>
              <a:gd name="adj1" fmla="val 50000"/>
              <a:gd name="adj2" fmla="val 4372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flipH="1">
            <a:off x="4429124" y="2214554"/>
            <a:ext cx="428625" cy="2857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Архив аналитических материалов\!ПРЕЗЕНТАЦИИ ПО КОМИТЕТУ!!!!!\Презенташка Устинова\pipebl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643998" cy="5214974"/>
          </a:xfrm>
          <a:prstGeom prst="roundRect">
            <a:avLst>
              <a:gd name="adj" fmla="val 12028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67" name="Содержимое 2"/>
          <p:cNvSpPr txBox="1">
            <a:spLocks/>
          </p:cNvSpPr>
          <p:nvPr/>
        </p:nvSpPr>
        <p:spPr bwMode="auto">
          <a:xfrm>
            <a:off x="366713" y="3429000"/>
            <a:ext cx="8715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ru-RU" sz="110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1357300"/>
            <a:ext cx="7643866" cy="46166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Times New Roman" pitchFamily="18" charset="0"/>
              </a:rPr>
              <a:t> </a:t>
            </a:r>
            <a:r>
              <a:rPr lang="ru-RU" sz="2000" b="1" dirty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Times New Roman" pitchFamily="18" charset="0"/>
              </a:rPr>
              <a:t>(КОМБИНИРОВАННОЕ + НЕКОМБИНИРОВАННОЕ ПРОИЗВОДСТВО)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786314" y="2500306"/>
            <a:ext cx="4071966" cy="342902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Тариф на тепловую энергию по РТ</a:t>
            </a:r>
            <a:endParaRPr lang="en-US" sz="24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(некомбинированное производство)</a:t>
            </a:r>
            <a:r>
              <a:rPr lang="ru-RU" sz="1400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рост  1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13,7%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соответствие с приказом ФСТ от 29 сентября 2009 года № 228-э/3 «Об установлении предельных максимальных уровней тарифов на тепловую энергию, поставляемую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энергоснабжающими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организациями  потребителям, в среднем по субъектам РФ на 2010 год».)   </a:t>
            </a:r>
            <a:endParaRPr lang="ru-RU" sz="11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71472" y="142852"/>
            <a:ext cx="8358246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РЕГУЛИРОВАНИЕ ЦЕН И ТАРИФОВ НА ТЕПЛОВУЮ ЭНЕРГИЮ В 2010 г.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01433-40BD-477F-9495-0CB4A5548AB6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0034" y="2571744"/>
            <a:ext cx="4143404" cy="33575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Тариф на тепловую энергию по РТ 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(комбинированная выработка)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110,52%</a:t>
            </a: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17,78%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соответствие с приказом ФСТ от 22 сентября 2009 года № 217-э/3 «О предельных уровнях тарифов на тепловую энергию, производимую электростанциями, осуществляющими производство в режиме комбинированной выработки электрической и тепловой энергии на 2010 год».)   </a:t>
            </a:r>
            <a:endParaRPr lang="ru-RU" sz="11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571736" y="1857364"/>
            <a:ext cx="428628" cy="571504"/>
          </a:xfrm>
          <a:prstGeom prst="down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86512" y="1857364"/>
            <a:ext cx="428628" cy="571504"/>
          </a:xfrm>
          <a:prstGeom prst="down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Архив аналитических материалов\!ПРЕЗЕНТАЦИИ ПО КОМИТЕТУ!!!!!\Презенташка Устинова\damba.jpg"/>
          <p:cNvPicPr>
            <a:picLocks noChangeAspect="1" noChangeArrowheads="1"/>
          </p:cNvPicPr>
          <p:nvPr/>
        </p:nvPicPr>
        <p:blipFill>
          <a:blip r:embed="rId4">
            <a:lum bright="30000" contrast="-10000"/>
          </a:blip>
          <a:srcRect/>
          <a:stretch>
            <a:fillRect/>
          </a:stretch>
        </p:blipFill>
        <p:spPr bwMode="auto">
          <a:xfrm>
            <a:off x="357158" y="1285860"/>
            <a:ext cx="8215370" cy="54292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14313" y="1643063"/>
          <a:ext cx="8501062" cy="5000625"/>
        </p:xfrm>
        <a:graphic>
          <a:graphicData uri="http://schemas.openxmlformats.org/presentationml/2006/ole">
            <p:oleObj spid="_x0000_s1026" r:id="rId5" imgW="8504657" imgH="4999153" progId="Excel.Chart.8">
              <p:embed/>
            </p:oleObj>
          </a:graphicData>
        </a:graphic>
      </p:graphicFrame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142852"/>
            <a:ext cx="8715436" cy="135732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ИЗМЕНЕНИЯ ДО 2011 г. КОЛИЧЕСТВА МУНИЦИПАЛЬНЫХ ОБРАЗОВАНИЙ, В КОТОРЫХ ЗАПЛАНИРОВАН УХОД ОТ ПЕРЕКРОСТНОГО СУБСИДИРОВАНИЯ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(данные на 2010-2011гг. представлены в соответствии с графиком ликвидации перекрестного субсидирования)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1C61-D28B-43D9-B843-9348D7E79C33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рхив аналитических материалов\!ПРЕЗЕНТАЦИИ ПО КОМИТЕТУ!!!!!\Презенташка Устинова\kupit_kvarti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500042"/>
            <a:ext cx="2928926" cy="30003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D:\Архив аналитических материалов\!ПРЕЗЕНТАЦИИ ПО КОМИТЕТУ!!!!!\Презенташка Устинова\Coins.jpg"/>
          <p:cNvPicPr>
            <a:picLocks noChangeAspect="1" noChangeArrowheads="1"/>
          </p:cNvPicPr>
          <p:nvPr/>
        </p:nvPicPr>
        <p:blipFill>
          <a:blip r:embed="rId4" cstate="print"/>
          <a:srcRect l="41295" r="7365"/>
          <a:stretch>
            <a:fillRect/>
          </a:stretch>
        </p:blipFill>
        <p:spPr bwMode="auto">
          <a:xfrm>
            <a:off x="6929454" y="4643446"/>
            <a:ext cx="1857388" cy="1919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49" name="Picture 1" descr="D:\Архив аналитических материалов\!ПРЕЗЕНТАЦИИ ПО КОМИТЕТУ!!!!!\Презенташка Устинова\124721648467559.jpg"/>
          <p:cNvPicPr>
            <a:picLocks noChangeAspect="1" noChangeArrowheads="1"/>
          </p:cNvPicPr>
          <p:nvPr/>
        </p:nvPicPr>
        <p:blipFill>
          <a:blip r:embed="rId5"/>
          <a:srcRect r="10868"/>
          <a:stretch>
            <a:fillRect/>
          </a:stretch>
        </p:blipFill>
        <p:spPr bwMode="auto">
          <a:xfrm>
            <a:off x="6072198" y="2643182"/>
            <a:ext cx="3071834" cy="27860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5" name="Прямоугольник 44"/>
          <p:cNvSpPr/>
          <p:nvPr/>
        </p:nvSpPr>
        <p:spPr>
          <a:xfrm>
            <a:off x="357158" y="2366666"/>
            <a:ext cx="3357586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Предельный индекс роста тарифа на услуги водоснабжения по РТ по отношению к 2009 г.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110%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 flipH="1">
            <a:off x="4286248" y="5286388"/>
            <a:ext cx="2571768" cy="631256"/>
          </a:xfrm>
          <a:prstGeom prst="round2DiagRect">
            <a:avLst>
              <a:gd name="adj1" fmla="val 46776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объемов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0,2%</a:t>
            </a: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 flipH="1">
            <a:off x="4286248" y="5929330"/>
            <a:ext cx="2571768" cy="72606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затрат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9,8%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357158" y="1214422"/>
            <a:ext cx="6072230" cy="1000132"/>
          </a:xfrm>
          <a:prstGeom prst="flowChartAlternateProcess">
            <a:avLst/>
          </a:prstGeom>
          <a:gradFill flip="none" rotWithShape="1">
            <a:gsLst>
              <a:gs pos="0">
                <a:srgbClr val="FFE9A3">
                  <a:alpha val="61961"/>
                </a:srgbClr>
              </a:gs>
              <a:gs pos="50000">
                <a:srgbClr val="FFEAA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5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Факторы зависимости роста тарифов по 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водоснабжение, водоотведение, утилизацию ТБО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2010 год </a:t>
            </a: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(без учета инвестиционных программ)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3929066"/>
            <a:ext cx="3357586" cy="1214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Предельный индекс роста тарифа на услуги водоотведения по РТ по отношению к 2009 г. 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111%</a:t>
            </a: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357158" y="5351040"/>
            <a:ext cx="3357586" cy="1214446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Предельный индекс роста тарифа на услуги утилизации ТБО по РТ по отношению к 2009 г. –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109%</a:t>
            </a: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286248" y="4572008"/>
            <a:ext cx="2571768" cy="571504"/>
          </a:xfrm>
          <a:prstGeom prst="round2DiagRect">
            <a:avLst>
              <a:gd name="adj1" fmla="val 0"/>
              <a:gd name="adj2" fmla="val 326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объемов</a:t>
            </a: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4286248" y="3857628"/>
            <a:ext cx="2571768" cy="642942"/>
          </a:xfrm>
          <a:prstGeom prst="round2DiagRect">
            <a:avLst>
              <a:gd name="adj1" fmla="val 34768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затрат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276434" y="3071812"/>
            <a:ext cx="2571768" cy="571503"/>
          </a:xfrm>
          <a:prstGeom prst="round2DiagRect">
            <a:avLst>
              <a:gd name="adj1" fmla="val 0"/>
              <a:gd name="adj2" fmla="val 452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Снижение объемов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4286248" y="2357430"/>
            <a:ext cx="2571768" cy="71438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Рост затрат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7%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714744" y="5643578"/>
            <a:ext cx="652466" cy="571504"/>
          </a:xfrm>
          <a:prstGeom prst="rightArrow">
            <a:avLst>
              <a:gd name="adj1" fmla="val 56465"/>
              <a:gd name="adj2" fmla="val 50000"/>
            </a:avLst>
          </a:prstGeom>
          <a:solidFill>
            <a:srgbClr val="FFFFCC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714744" y="4214818"/>
            <a:ext cx="652467" cy="571504"/>
          </a:xfrm>
          <a:prstGeom prst="rightArrow">
            <a:avLst>
              <a:gd name="adj1" fmla="val 56465"/>
              <a:gd name="adj2" fmla="val 50000"/>
            </a:avLst>
          </a:prstGeom>
          <a:solidFill>
            <a:srgbClr val="FFFFCC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714744" y="2751564"/>
            <a:ext cx="652466" cy="571504"/>
          </a:xfrm>
          <a:prstGeom prst="rightArrow">
            <a:avLst>
              <a:gd name="adj1" fmla="val 56465"/>
              <a:gd name="adj2" fmla="val 50000"/>
            </a:avLst>
          </a:prstGeom>
          <a:solidFill>
            <a:srgbClr val="FFFFCC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42910" y="142852"/>
            <a:ext cx="8286808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ПРЕДЕЛЬНЫЕ ТАРИФЫ НА ЖКУ НА 2010г.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DAD03-4ED0-448B-AB40-7D6099477F5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2qzfq.jpg"/>
          <p:cNvPicPr>
            <a:picLocks noChangeAspect="1"/>
          </p:cNvPicPr>
          <p:nvPr/>
        </p:nvPicPr>
        <p:blipFill>
          <a:blip r:embed="rId4">
            <a:lum bright="37000"/>
          </a:blip>
          <a:stretch>
            <a:fillRect/>
          </a:stretch>
        </p:blipFill>
        <p:spPr>
          <a:xfrm>
            <a:off x="428596" y="1785926"/>
            <a:ext cx="8143932" cy="471490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098" name="Диаграмма 1"/>
          <p:cNvGraphicFramePr>
            <a:graphicFrameLocks/>
          </p:cNvGraphicFramePr>
          <p:nvPr/>
        </p:nvGraphicFramePr>
        <p:xfrm>
          <a:off x="357188" y="1928813"/>
          <a:ext cx="8643937" cy="4714875"/>
        </p:xfrm>
        <a:graphic>
          <a:graphicData uri="http://schemas.openxmlformats.org/presentationml/2006/ole">
            <p:oleObj spid="_x0000_s4098" r:id="rId5" imgW="8644877" imgH="4718713" progId="Excel.Chart.8">
              <p:embed/>
            </p:oleObj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1428729" y="714356"/>
            <a:ext cx="6572296" cy="1071570"/>
            <a:chOff x="0" y="838199"/>
            <a:chExt cx="6096000" cy="469545"/>
          </a:xfrm>
          <a:scene3d>
            <a:camera prst="orthographicFront"/>
            <a:lightRig rig="flat" dir="t"/>
          </a:scene3d>
        </p:grpSpPr>
        <p:sp>
          <p:nvSpPr>
            <p:cNvPr id="4" name="Прямоугольник 3"/>
            <p:cNvSpPr/>
            <p:nvPr/>
          </p:nvSpPr>
          <p:spPr>
            <a:xfrm>
              <a:off x="0" y="869502"/>
              <a:ext cx="6096000" cy="43824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Свод по инвестициям 2010 год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Количество производственных и инвестиционных программ,</a:t>
              </a:r>
              <a:br>
                <a:rPr lang="ru-RU" b="1" dirty="0"/>
              </a:br>
              <a:r>
                <a:rPr lang="ru-RU" b="1" dirty="0"/>
                <a:t> рассмотренных при расчете предельных индексов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838199"/>
              <a:ext cx="6096000" cy="469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/>
            </a:p>
          </p:txBody>
        </p:sp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20" y="0"/>
            <a:ext cx="8643998" cy="71435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ПРОИЗВОДСТВЕННЫЕ И ИНВЕСТИЦИОННЫЕ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ПРОГРАММЫ В 2010 ГОДУ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25" cy="365125"/>
          </a:xfrm>
        </p:spPr>
        <p:txBody>
          <a:bodyPr/>
          <a:lstStyle/>
          <a:p>
            <a:pPr>
              <a:defRPr/>
            </a:pPr>
            <a:fld id="{77E48C40-B7EC-4EB3-9107-948582B99C13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nergerticbig(5).jpg"/>
          <p:cNvPicPr>
            <a:picLocks noChangeAspect="1"/>
          </p:cNvPicPr>
          <p:nvPr/>
        </p:nvPicPr>
        <p:blipFill>
          <a:blip r:embed="rId3">
            <a:lum bright="26000"/>
          </a:blip>
          <a:stretch>
            <a:fillRect/>
          </a:stretch>
        </p:blipFill>
        <p:spPr>
          <a:xfrm>
            <a:off x="714348" y="928670"/>
            <a:ext cx="7715304" cy="4857784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2" name="Группа 9"/>
          <p:cNvGrpSpPr/>
          <p:nvPr/>
        </p:nvGrpSpPr>
        <p:grpSpPr>
          <a:xfrm>
            <a:off x="2000233" y="4929198"/>
            <a:ext cx="6643734" cy="1571636"/>
            <a:chOff x="-280277" y="838199"/>
            <a:chExt cx="6376277" cy="469545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-280277" y="838199"/>
              <a:ext cx="6376277" cy="46954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838199"/>
              <a:ext cx="6096000" cy="469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0" y="4929188"/>
            <a:ext cx="6143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Рассматривается вопрос об определении платы за технологическое присоединение посредством применения стандартизированных тарифных ставок в соответствии с приказом ФСТ от 7 октября 2008 №202-э/2 «О внесении изменений и дополнений в Методические указания по определению размера платы за технологическое присоединение к электрическим сетям, утвержденным приказом ФСТ от 23 октября 2007 №277-э/7».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5720" y="142852"/>
            <a:ext cx="8643998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ТЕХНОЛОГИЧЕСКОЕ ПРИСОЕДИНЕНИЕ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25" cy="365125"/>
          </a:xfrm>
        </p:spPr>
        <p:txBody>
          <a:bodyPr/>
          <a:lstStyle/>
          <a:p>
            <a:pPr>
              <a:defRPr/>
            </a:pPr>
            <a:fld id="{EA65D45F-CB01-4E1D-A9F4-0C2B8A89DC18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43042" y="1000108"/>
            <a:ext cx="714380" cy="9286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9" y="1928802"/>
            <a:ext cx="3857652" cy="1500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78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 за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технологическое присоединение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энергопринимающих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 физических и юридических лиц с присоединяемой мощностью не превышающей 15 кВт включительно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7818" y="2428868"/>
            <a:ext cx="1857388" cy="6429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 рублей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000628" y="2571744"/>
            <a:ext cx="428628" cy="3571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9" y="3500438"/>
            <a:ext cx="6643734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78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</a:rPr>
              <a:t>юридических лиц – некоммерческих организаций, не в целях извлечения прибыли, физическим лицам - членам этой организации, рассчитывающимся по общему счетчику на вводе, в размере 550 рублей умноженного на количество членов (абонентов) этой организации, при условии присоединения каждым членом этой организации не более 15 кВт включительно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714349" y="5357826"/>
            <a:ext cx="1500198" cy="785818"/>
          </a:xfrm>
          <a:prstGeom prst="stripedRightArrow">
            <a:avLst/>
          </a:prstGeom>
          <a:solidFill>
            <a:srgbClr val="FF9999"/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13821</TotalTime>
  <Words>2432</Words>
  <PresentationFormat>Экран (4:3)</PresentationFormat>
  <Paragraphs>318</Paragraphs>
  <Slides>17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svod_chef</cp:lastModifiedBy>
  <cp:revision>867</cp:revision>
  <dcterms:created xsi:type="dcterms:W3CDTF">2009-10-21T13:35:31Z</dcterms:created>
  <dcterms:modified xsi:type="dcterms:W3CDTF">2009-11-24T13:39:11Z</dcterms:modified>
</cp:coreProperties>
</file>