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9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988" r:id="rId3"/>
    <p:sldId id="3239" r:id="rId4"/>
    <p:sldId id="3240" r:id="rId5"/>
    <p:sldId id="3241" r:id="rId6"/>
    <p:sldId id="3245" r:id="rId7"/>
    <p:sldId id="3246" r:id="rId8"/>
    <p:sldId id="3247" r:id="rId9"/>
    <p:sldId id="3231" r:id="rId10"/>
    <p:sldId id="3251" r:id="rId11"/>
    <p:sldId id="3248" r:id="rId12"/>
    <p:sldId id="3242" r:id="rId13"/>
    <p:sldId id="3254" r:id="rId14"/>
    <p:sldId id="3256" r:id="rId15"/>
    <p:sldId id="3257" r:id="rId16"/>
    <p:sldId id="3259" r:id="rId17"/>
    <p:sldId id="3261" r:id="rId18"/>
    <p:sldId id="3260" r:id="rId19"/>
    <p:sldId id="3262" r:id="rId20"/>
    <p:sldId id="3243" r:id="rId21"/>
    <p:sldId id="3263" r:id="rId22"/>
  </p:sldIdLst>
  <p:sldSz cx="20104100" cy="1130935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850"/>
    <a:srgbClr val="F4894A"/>
    <a:srgbClr val="EB6022"/>
    <a:srgbClr val="D7E4BD"/>
    <a:srgbClr val="FFFF99"/>
    <a:srgbClr val="E6B9B8"/>
    <a:srgbClr val="DEDFE5"/>
    <a:srgbClr val="A2BFE3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5627" autoAdjust="0"/>
  </p:normalViewPr>
  <p:slideViewPr>
    <p:cSldViewPr>
      <p:cViewPr varScale="1">
        <p:scale>
          <a:sx n="38" d="100"/>
          <a:sy n="38" d="100"/>
        </p:scale>
        <p:origin x="96" y="864"/>
      </p:cViewPr>
      <p:guideLst>
        <p:guide orient="horz" pos="3610"/>
        <p:guide pos="6332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058" cy="493404"/>
          </a:xfrm>
          <a:prstGeom prst="rect">
            <a:avLst/>
          </a:prstGeom>
        </p:spPr>
        <p:txBody>
          <a:bodyPr vert="horz" lIns="91024" tIns="45511" rIns="91024" bIns="455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1" y="4"/>
            <a:ext cx="2946058" cy="493404"/>
          </a:xfrm>
          <a:prstGeom prst="rect">
            <a:avLst/>
          </a:prstGeom>
        </p:spPr>
        <p:txBody>
          <a:bodyPr vert="horz" lIns="91024" tIns="45511" rIns="91024" bIns="45511" rtlCol="0"/>
          <a:lstStyle>
            <a:lvl1pPr algn="r">
              <a:defRPr sz="1200"/>
            </a:lvl1pPr>
          </a:lstStyle>
          <a:p>
            <a:fld id="{250C7CB5-59E6-418A-B628-F8C9B94037F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6960"/>
            <a:ext cx="2946058" cy="493404"/>
          </a:xfrm>
          <a:prstGeom prst="rect">
            <a:avLst/>
          </a:prstGeom>
        </p:spPr>
        <p:txBody>
          <a:bodyPr vert="horz" lIns="91024" tIns="45511" rIns="91024" bIns="455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1" y="9376960"/>
            <a:ext cx="2946058" cy="493404"/>
          </a:xfrm>
          <a:prstGeom prst="rect">
            <a:avLst/>
          </a:prstGeom>
        </p:spPr>
        <p:txBody>
          <a:bodyPr vert="horz" lIns="91024" tIns="45511" rIns="91024" bIns="45511" rtlCol="0" anchor="b"/>
          <a:lstStyle>
            <a:lvl1pPr algn="r">
              <a:defRPr sz="1200"/>
            </a:lvl1pPr>
          </a:lstStyle>
          <a:p>
            <a:fld id="{421806B0-6340-4917-9EB0-AC012F15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0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5"/>
            <a:ext cx="2945802" cy="494741"/>
          </a:xfrm>
          <a:prstGeom prst="rect">
            <a:avLst/>
          </a:prstGeom>
        </p:spPr>
        <p:txBody>
          <a:bodyPr vert="horz" lIns="48453" tIns="24226" rIns="48453" bIns="24226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63" y="25"/>
            <a:ext cx="2945802" cy="494741"/>
          </a:xfrm>
          <a:prstGeom prst="rect">
            <a:avLst/>
          </a:prstGeom>
        </p:spPr>
        <p:txBody>
          <a:bodyPr vert="horz" lIns="48453" tIns="24226" rIns="48453" bIns="24226" rtlCol="0"/>
          <a:lstStyle>
            <a:lvl1pPr algn="r">
              <a:defRPr sz="600"/>
            </a:lvl1pPr>
          </a:lstStyle>
          <a:p>
            <a:fld id="{11415E88-8FDD-49A5-B542-5ED6E1B42B7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453" tIns="24226" rIns="48453" bIns="242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567" y="4750648"/>
            <a:ext cx="5438569" cy="3888642"/>
          </a:xfrm>
          <a:prstGeom prst="rect">
            <a:avLst/>
          </a:prstGeom>
        </p:spPr>
        <p:txBody>
          <a:bodyPr vert="horz" lIns="48453" tIns="24226" rIns="48453" bIns="242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944"/>
            <a:ext cx="2945802" cy="494741"/>
          </a:xfrm>
          <a:prstGeom prst="rect">
            <a:avLst/>
          </a:prstGeom>
        </p:spPr>
        <p:txBody>
          <a:bodyPr vert="horz" lIns="48453" tIns="24226" rIns="48453" bIns="24226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63" y="9377944"/>
            <a:ext cx="2945802" cy="494741"/>
          </a:xfrm>
          <a:prstGeom prst="rect">
            <a:avLst/>
          </a:prstGeom>
        </p:spPr>
        <p:txBody>
          <a:bodyPr vert="horz" lIns="48453" tIns="24226" rIns="48453" bIns="24226" rtlCol="0" anchor="b"/>
          <a:lstStyle>
            <a:lvl1pPr algn="r">
              <a:defRPr sz="600"/>
            </a:lvl1pPr>
          </a:lstStyle>
          <a:p>
            <a:fld id="{9713E870-A7BB-4D18-A646-869F368C6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2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12" Type="http://schemas.openxmlformats.org/officeDocument/2006/relationships/image" Target="../media/image16.tif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9.tiff"/><Relationship Id="rId10" Type="http://schemas.openxmlformats.org/officeDocument/2006/relationships/image" Target="../media/image14.tiff"/><Relationship Id="rId4" Type="http://schemas.openxmlformats.org/officeDocument/2006/relationships/image" Target="../media/image8.tiff"/><Relationship Id="rId9" Type="http://schemas.openxmlformats.org/officeDocument/2006/relationships/image" Target="../media/image13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1025"/>
            <a:ext cx="15078075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425"/>
            <a:ext cx="15078075" cy="273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7513" y="601663"/>
            <a:ext cx="4333875" cy="95853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713" y="601663"/>
            <a:ext cx="12852400" cy="9585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49494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C42E8A-EEA2-41FA-BCE4-96EC8EBF192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10"/>
          <p:cNvSpPr txBox="1"/>
          <p:nvPr userDrawn="1"/>
        </p:nvSpPr>
        <p:spPr>
          <a:xfrm>
            <a:off x="19196050" y="10755417"/>
            <a:ext cx="938143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90B0AC-1095-4A1C-BD1C-6C83E51E764D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2128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28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0" y="0"/>
            <a:ext cx="513073" cy="94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49494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CE3617-8399-463F-89E6-35D17BAAF5D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10"/>
          <p:cNvSpPr txBox="1"/>
          <p:nvPr userDrawn="1"/>
        </p:nvSpPr>
        <p:spPr>
          <a:xfrm>
            <a:off x="19473545" y="10768669"/>
            <a:ext cx="660648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90B0AC-1095-4A1C-BD1C-6C83E51E764D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2128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28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bg object 18"/>
          <p:cNvSpPr/>
          <p:nvPr userDrawn="1"/>
        </p:nvSpPr>
        <p:spPr>
          <a:xfrm>
            <a:off x="18815050" y="396874"/>
            <a:ext cx="1066800" cy="1023245"/>
          </a:xfrm>
          <a:prstGeom prst="rect">
            <a:avLst/>
          </a:prstGeom>
          <a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0"/>
            <a:ext cx="2061690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/>
          <p:nvPr userDrawn="1"/>
        </p:nvSpPr>
        <p:spPr>
          <a:xfrm>
            <a:off x="0" y="0"/>
            <a:ext cx="206169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F045C9-726B-4AE1-B1CA-5916335C8C2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333" y="42261"/>
            <a:ext cx="18231767" cy="710516"/>
          </a:xfrm>
          <a:prstGeom prst="rect">
            <a:avLst/>
          </a:prstGeom>
        </p:spPr>
        <p:txBody>
          <a:bodyPr/>
          <a:lstStyle>
            <a:lvl1pPr algn="ctr">
              <a:defRPr lang="ru-RU" altLang="ko-KR" sz="396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615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/>
          </a:p>
        </p:txBody>
      </p:sp>
      <p:sp>
        <p:nvSpPr>
          <p:cNvPr id="6" name="Номер слайда 10"/>
          <p:cNvSpPr txBox="1"/>
          <p:nvPr userDrawn="1"/>
        </p:nvSpPr>
        <p:spPr>
          <a:xfrm>
            <a:off x="19443452" y="10768669"/>
            <a:ext cx="660648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90B0AC-1095-4A1C-BD1C-6C83E51E764D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2128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28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од жиль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751" y="35595"/>
            <a:ext cx="11847068" cy="746358"/>
          </a:xfrm>
        </p:spPr>
        <p:txBody>
          <a:bodyPr/>
          <a:lstStyle>
            <a:lvl1pPr>
              <a:defRPr>
                <a:solidFill>
                  <a:srgbClr val="2128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Номер слайда 10"/>
          <p:cNvSpPr txBox="1"/>
          <p:nvPr userDrawn="1"/>
        </p:nvSpPr>
        <p:spPr>
          <a:xfrm>
            <a:off x="19423850" y="10766046"/>
            <a:ext cx="660648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90B0AC-1095-4A1C-BD1C-6C83E51E764D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2128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28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333" y="42261"/>
            <a:ext cx="18231767" cy="710516"/>
          </a:xfrm>
          <a:prstGeom prst="rect">
            <a:avLst/>
          </a:prstGeom>
        </p:spPr>
        <p:txBody>
          <a:bodyPr/>
          <a:lstStyle>
            <a:lvl1pPr algn="ctr">
              <a:defRPr lang="ru-RU" altLang="ko-KR" sz="396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615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/>
          </a:p>
        </p:txBody>
      </p:sp>
      <p:sp>
        <p:nvSpPr>
          <p:cNvPr id="6" name="Номер слайда 10"/>
          <p:cNvSpPr txBox="1"/>
          <p:nvPr userDrawn="1"/>
        </p:nvSpPr>
        <p:spPr>
          <a:xfrm>
            <a:off x="19443452" y="10766046"/>
            <a:ext cx="660648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90B0AC-1095-4A1C-BD1C-6C83E51E764D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2128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28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339" y="184236"/>
            <a:ext cx="14233038" cy="74635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9440107" y="10801804"/>
            <a:ext cx="548548" cy="447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F5423-8922-40E9-A11F-8071BAD917D5}" type="slidenum">
              <a:rPr kumimoji="0" lang="es-ES" sz="231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7291" y="653059"/>
            <a:ext cx="10502899" cy="845911"/>
          </a:xfrm>
        </p:spPr>
        <p:txBody>
          <a:bodyPr lIns="0" tIns="0" rIns="0" bIns="0"/>
          <a:lstStyle>
            <a:lvl1pPr>
              <a:defRPr sz="5495" b="1" i="0">
                <a:solidFill>
                  <a:srgbClr val="49494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C42E8A-EEA2-41FA-BCE4-96EC8EBF192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омер слайда 10"/>
          <p:cNvSpPr txBox="1"/>
          <p:nvPr userDrawn="1"/>
        </p:nvSpPr>
        <p:spPr>
          <a:xfrm>
            <a:off x="19423850" y="10766046"/>
            <a:ext cx="660648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90B0AC-1095-4A1C-BD1C-6C83E51E764D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2128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28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49494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2E8A-EEA2-41FA-BCE4-96EC8EBF1924}" type="datetime1">
              <a:rPr lang="en-US" smtClean="0"/>
              <a:t>3/9/2023</a:t>
            </a:fld>
            <a:endParaRPr lang="en-US"/>
          </a:p>
        </p:txBody>
      </p:sp>
      <p:sp>
        <p:nvSpPr>
          <p:cNvPr id="9" name="Номер слайда 10"/>
          <p:cNvSpPr txBox="1"/>
          <p:nvPr userDrawn="1"/>
        </p:nvSpPr>
        <p:spPr>
          <a:xfrm>
            <a:off x="17976850" y="10683875"/>
            <a:ext cx="2032248" cy="543304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2000" b="1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2000" b="1" dirty="0">
              <a:solidFill>
                <a:srgbClr val="948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/>
          <p:nvPr userDrawn="1"/>
        </p:nvSpPr>
        <p:spPr bwMode="auto">
          <a:xfrm>
            <a:off x="19310166" y="10720321"/>
            <a:ext cx="793934" cy="58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0781" tIns="75390" rIns="150781" bIns="75390" numCol="1" anchor="t" anchorCtr="0" compatLnSpc="1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508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6F5423-8922-40E9-A11F-8071BAD917D5}" type="slidenum">
              <a:rPr kumimoji="0" lang="es-ES" sz="231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s-ES" sz="2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333" y="42261"/>
            <a:ext cx="18231767" cy="710516"/>
          </a:xfrm>
          <a:prstGeom prst="rect">
            <a:avLst/>
          </a:prstGeom>
        </p:spPr>
        <p:txBody>
          <a:bodyPr/>
          <a:lstStyle>
            <a:lvl1pPr algn="ctr">
              <a:defRPr lang="ru-RU" altLang="ko-KR" sz="396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615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/>
          <p:nvPr userDrawn="1"/>
        </p:nvSpPr>
        <p:spPr bwMode="auto">
          <a:xfrm>
            <a:off x="19310166" y="10720321"/>
            <a:ext cx="793934" cy="58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0781" tIns="75390" rIns="150781" bIns="75390" numCol="1" anchor="t" anchorCtr="0" compatLnSpc="1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508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6F5423-8922-40E9-A11F-8071BAD917D5}" type="slidenum">
              <a:rPr kumimoji="0" lang="es-ES" sz="231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s-ES" sz="2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333" y="42261"/>
            <a:ext cx="18231767" cy="710516"/>
          </a:xfrm>
          <a:prstGeom prst="rect">
            <a:avLst/>
          </a:prstGeom>
        </p:spPr>
        <p:txBody>
          <a:bodyPr/>
          <a:lstStyle>
            <a:lvl1pPr algn="ctr">
              <a:defRPr lang="ru-RU" altLang="ko-KR" sz="396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615" dirty="0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вод жиль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751" y="35595"/>
            <a:ext cx="11847068" cy="7463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52225" y="1970789"/>
            <a:ext cx="840825" cy="7124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28424" y="5403307"/>
            <a:ext cx="1026971" cy="7124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31931" y="6264623"/>
            <a:ext cx="984237" cy="7124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screen">
            <a:lum bright="70000" contrast="-70000"/>
          </a:blip>
          <a:stretch>
            <a:fillRect/>
          </a:stretch>
        </p:blipFill>
        <p:spPr>
          <a:xfrm>
            <a:off x="139879" y="7113664"/>
            <a:ext cx="669647" cy="7124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115669" y="7980882"/>
            <a:ext cx="820929" cy="7124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112579" y="9691239"/>
            <a:ext cx="909748" cy="71240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-458" y="1469473"/>
            <a:ext cx="441114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7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  <a:r>
              <a:rPr lang="ru-RU" sz="2970" b="1" baseline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жилья</a:t>
            </a:r>
            <a:endParaRPr lang="ru-RU" sz="297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</a:blip>
          <a:stretch>
            <a:fillRect/>
          </a:stretch>
        </p:blipFill>
        <p:spPr>
          <a:xfrm>
            <a:off x="142550" y="3691164"/>
            <a:ext cx="710670" cy="7124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</a:blip>
          <a:stretch>
            <a:fillRect/>
          </a:stretch>
        </p:blipFill>
        <p:spPr>
          <a:xfrm>
            <a:off x="104248" y="10543728"/>
            <a:ext cx="863271" cy="71240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</a:blip>
          <a:stretch>
            <a:fillRect/>
          </a:stretch>
        </p:blipFill>
        <p:spPr>
          <a:xfrm>
            <a:off x="104248" y="4548364"/>
            <a:ext cx="1125485" cy="712400"/>
          </a:xfrm>
          <a:prstGeom prst="rect">
            <a:avLst/>
          </a:prstGeom>
          <a:ln>
            <a:noFill/>
          </a:ln>
        </p:spPr>
      </p:pic>
      <p:grpSp>
        <p:nvGrpSpPr>
          <p:cNvPr id="13" name="Группа 12"/>
          <p:cNvGrpSpPr/>
          <p:nvPr userDrawn="1"/>
        </p:nvGrpSpPr>
        <p:grpSpPr>
          <a:xfrm>
            <a:off x="128424" y="2732501"/>
            <a:ext cx="712479" cy="816120"/>
            <a:chOff x="77882" y="1656991"/>
            <a:chExt cx="432078" cy="494896"/>
          </a:xfrm>
        </p:grpSpPr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11" cstate="print">
              <a:lum bright="70000" contrast="-70000"/>
            </a:blip>
            <a:stretch>
              <a:fillRect/>
            </a:stretch>
          </p:blipFill>
          <p:spPr>
            <a:xfrm>
              <a:off x="149089" y="1840584"/>
              <a:ext cx="303138" cy="26761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60000"/>
                </a:schemeClr>
              </a:solidFill>
            </a:ln>
          </p:spPr>
        </p:pic>
        <p:sp>
          <p:nvSpPr>
            <p:cNvPr id="15" name="Прямоугольник 14"/>
            <p:cNvSpPr/>
            <p:nvPr userDrawn="1"/>
          </p:nvSpPr>
          <p:spPr>
            <a:xfrm>
              <a:off x="149089" y="1840584"/>
              <a:ext cx="303138" cy="311303"/>
            </a:xfrm>
            <a:prstGeom prst="rect">
              <a:avLst/>
            </a:prstGeom>
            <a:noFill/>
            <a:ln w="222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70"/>
            </a:p>
          </p:txBody>
        </p:sp>
        <p:sp>
          <p:nvSpPr>
            <p:cNvPr id="16" name="Равнобедренный треугольник 15"/>
            <p:cNvSpPr/>
            <p:nvPr userDrawn="1"/>
          </p:nvSpPr>
          <p:spPr>
            <a:xfrm>
              <a:off x="77882" y="1656991"/>
              <a:ext cx="432078" cy="178995"/>
            </a:xfrm>
            <a:prstGeom prst="triangl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70"/>
            </a:p>
          </p:txBody>
        </p:sp>
      </p:grp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</a:blip>
          <a:stretch>
            <a:fillRect/>
          </a:stretch>
        </p:blipFill>
        <p:spPr>
          <a:xfrm>
            <a:off x="132773" y="8833371"/>
            <a:ext cx="803823" cy="71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/>
          <p:nvPr userDrawn="1"/>
        </p:nvSpPr>
        <p:spPr bwMode="auto">
          <a:xfrm>
            <a:off x="19310166" y="10720321"/>
            <a:ext cx="793934" cy="58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0781" tIns="75390" rIns="150781" bIns="75390" numCol="1" anchor="t" anchorCtr="0" compatLnSpc="1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1508125">
              <a:defRPr/>
            </a:pPr>
            <a:fld id="{976F5423-8922-40E9-A11F-8071BAD917D5}" type="slidenum">
              <a:rPr lang="es-ES" sz="2310" b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‹#›</a:t>
            </a:fld>
            <a:endParaRPr lang="es-ES" sz="231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333" y="42261"/>
            <a:ext cx="18231767" cy="710516"/>
          </a:xfrm>
          <a:prstGeom prst="rect">
            <a:avLst/>
          </a:prstGeom>
        </p:spPr>
        <p:txBody>
          <a:bodyPr/>
          <a:lstStyle>
            <a:lvl1pPr algn="ctr">
              <a:defRPr lang="ru-RU" altLang="ko-KR" sz="396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615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468" y="3078440"/>
            <a:ext cx="17969230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1A4B1500-3DE1-4D2B-BF31-B58BC79D5A3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045876" y="10551121"/>
            <a:ext cx="600709" cy="507831"/>
          </a:xfrm>
        </p:spPr>
        <p:txBody>
          <a:bodyPr/>
          <a:lstStyle/>
          <a:p>
            <a:fld id="{9121CD20-D45D-4892-B66C-9E1D628AE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0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/>
          <p:nvPr userDrawn="1"/>
        </p:nvSpPr>
        <p:spPr>
          <a:xfrm>
            <a:off x="11235254" y="5966669"/>
            <a:ext cx="8392799" cy="496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dist="50800" dir="5400000" algn="ctr" rotWithShape="0">
              <a:srgbClr val="000000">
                <a:alpha val="50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7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17340263" cy="47037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7567613"/>
            <a:ext cx="17340263" cy="247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713" y="3009900"/>
            <a:ext cx="8593137" cy="7177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28250" y="3009900"/>
            <a:ext cx="8593138" cy="7177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601663"/>
            <a:ext cx="17340263" cy="21859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300" y="2771775"/>
            <a:ext cx="8505825" cy="1358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300" y="4130675"/>
            <a:ext cx="8505825" cy="6076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7463" y="2771775"/>
            <a:ext cx="8547100" cy="1358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7463" y="4130675"/>
            <a:ext cx="8547100" cy="6076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754063"/>
            <a:ext cx="6484938" cy="26384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7100" y="1628775"/>
            <a:ext cx="10177463" cy="8035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300" y="3392488"/>
            <a:ext cx="6484938" cy="628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754063"/>
            <a:ext cx="6484938" cy="26384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7100" y="1628775"/>
            <a:ext cx="10177463" cy="803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300" y="3392488"/>
            <a:ext cx="6484938" cy="628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9BC0C3F5-89EA-4F41-97DB-C899725A609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/>
          <a:p>
            <a:fld id="{8340FFEE-F51D-4B22-BC95-A47521AE5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 userDrawn="1"/>
        </p:nvSpPr>
        <p:spPr>
          <a:xfrm>
            <a:off x="0" y="0"/>
            <a:ext cx="2061690" cy="113085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18"/>
          <p:cNvSpPr/>
          <p:nvPr userDrawn="1"/>
        </p:nvSpPr>
        <p:spPr>
          <a:xfrm>
            <a:off x="18348088" y="704963"/>
            <a:ext cx="1170561" cy="11696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19"/>
          <p:cNvSpPr/>
          <p:nvPr userDrawn="1"/>
        </p:nvSpPr>
        <p:spPr>
          <a:xfrm>
            <a:off x="0" y="0"/>
            <a:ext cx="513073" cy="942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1617266" y="653040"/>
            <a:ext cx="1050290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49494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13" name="Holder 3"/>
          <p:cNvSpPr>
            <a:spLocks noGrp="1"/>
          </p:cNvSpPr>
          <p:nvPr>
            <p:ph type="body" idx="1"/>
          </p:nvPr>
        </p:nvSpPr>
        <p:spPr>
          <a:xfrm>
            <a:off x="1643468" y="3078440"/>
            <a:ext cx="17969230" cy="737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2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C03B4-FACE-4539-B0B8-A721E3BBC526}" type="datetime1">
              <a:rPr lang="en-US" smtClean="0"/>
              <a:t>3/9/2023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4"/>
          </p:nvPr>
        </p:nvSpPr>
        <p:spPr>
          <a:xfrm>
            <a:off x="18357850" y="10551121"/>
            <a:ext cx="1288736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948A54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77495">
              <a:lnSpc>
                <a:spcPts val="3950"/>
              </a:lnSpc>
            </a:pPr>
            <a:fld id="{81D60167-4931-47E6-BA6A-407CBD079E47}" type="slidenum">
              <a:rPr spc="565" dirty="0"/>
              <a:t>‹#›</a:t>
            </a:fld>
            <a:endParaRPr spc="565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16986250" y="704963"/>
            <a:ext cx="12192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/>
          <p:cNvSpPr/>
          <p:nvPr userDrawn="1"/>
        </p:nvSpPr>
        <p:spPr>
          <a:xfrm>
            <a:off x="0" y="0"/>
            <a:ext cx="2061690" cy="113085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513073" cy="942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7266" y="653040"/>
            <a:ext cx="1050290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49494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3468" y="3078440"/>
            <a:ext cx="17969230" cy="737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CC03B4-FACE-4539-B0B8-A721E3BBC52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g object 18"/>
          <p:cNvSpPr/>
          <p:nvPr userDrawn="1"/>
        </p:nvSpPr>
        <p:spPr>
          <a:xfrm>
            <a:off x="18815050" y="396874"/>
            <a:ext cx="1066800" cy="1023245"/>
          </a:xfrm>
          <a:prstGeom prst="rect">
            <a:avLst/>
          </a:prstGeom>
          <a:blipFill>
            <a:blip r:embed="rId1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49" r:id="rId9"/>
    <p:sldLayoutId id="2147483652" r:id="rId10"/>
    <p:sldLayoutId id="2147483653" r:id="rId11"/>
    <p:sldLayoutId id="2147483654" r:id="rId12"/>
    <p:sldLayoutId id="2147483656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E26F3529880258AA07273F41D96FD434AD78AF200CB0ED4FE415DD8AB025573D073504A81EDE574B59AE3D10BE6DC4E9B178ECF17DFAE3C4772L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86050" y="9541618"/>
            <a:ext cx="441960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 марта 2023 г.</a:t>
            </a:r>
            <a:endParaRPr sz="3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6127115" y="7939256"/>
            <a:ext cx="11468735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00"/>
              </a:lnSpc>
              <a:spcBef>
                <a:spcPts val="100"/>
              </a:spcBef>
            </a:pPr>
            <a:r>
              <a:rPr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МИНИСТЕРСТВО СТРОИТЕЛЬСТВА,  АРХИТЕКТУРЫ И ЖИЛИЩНО-  КОММУНАЛЬНОГО ХОЗЯЙСТВА  РЕСПУБЛИКИ ТАТАРСТАН</a:t>
            </a:r>
          </a:p>
        </p:txBody>
      </p:sp>
      <p:sp>
        <p:nvSpPr>
          <p:cNvPr id="8" name="object 5"/>
          <p:cNvSpPr/>
          <p:nvPr/>
        </p:nvSpPr>
        <p:spPr>
          <a:xfrm>
            <a:off x="2584450" y="3824027"/>
            <a:ext cx="380114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/>
          <p:nvPr/>
        </p:nvSpPr>
        <p:spPr>
          <a:xfrm>
            <a:off x="6013450" y="1919611"/>
            <a:ext cx="13411200" cy="2509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00"/>
              </a:lnSpc>
              <a:spcBef>
                <a:spcPts val="100"/>
              </a:spcBef>
            </a:pPr>
            <a:r>
              <a:rPr lang="ru-RU" sz="4800" b="1" dirty="0">
                <a:solidFill>
                  <a:srgbClr val="77777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Подготовка и направление концессионного соглашения на подписание третьей стороной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4748" y="316112"/>
            <a:ext cx="16511984" cy="746358"/>
          </a:xfrm>
        </p:spPr>
        <p:txBody>
          <a:bodyPr/>
          <a:lstStyle/>
          <a:p>
            <a:r>
              <a:rPr lang="ru-RU" dirty="0" smtClean="0"/>
              <a:t>Условия </a:t>
            </a:r>
            <a:r>
              <a:rPr lang="ru-RU" dirty="0"/>
              <a:t>передачи незарегистрированного имущества: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75698" y="1062470"/>
            <a:ext cx="18423602" cy="1010184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опубликование </a:t>
            </a:r>
            <a:r>
              <a:rPr lang="ru-RU" sz="4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концедентом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менее чем за три месяца до заключения концессионного соглашения в </a:t>
            </a:r>
            <a:r>
              <a:rPr lang="ru-RU" sz="4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Едином федеральном реестре юридически значимых сведений о фактах деятельности юридических лиц, индивидуальных предпринимателей и иных субъектов экономической деятельности перечня незарегистрированного недвижимого имущества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rgbClr val="A9A176"/>
                </a:solidFill>
                <a:cs typeface="Calibri"/>
              </a:rPr>
              <a:t>https://fedresurs.ru/</a:t>
            </a:r>
            <a:endParaRPr lang="ru-RU" sz="6000" b="1" dirty="0">
              <a:solidFill>
                <a:srgbClr val="A9A176"/>
              </a:solidFill>
              <a:cs typeface="Calibri"/>
            </a:endParaRP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9384" y="244475"/>
            <a:ext cx="18073865" cy="1846659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незарегистрированного недвижимого имущества включает в себя сведения о каждом объекте незарегистрированного недвижимого имущества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7779" y="2091134"/>
            <a:ext cx="18035984" cy="972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</a:pP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незарегистрированного недвижимого имущества, включая назначение таких объектов и их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4200"/>
              </a:lnSpc>
            </a:pPr>
            <a:endParaRPr lang="ru-RU" sz="37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номера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кадастровых кварталов и кадастровые номера участков земли, на которых расположены объекты незарегистрированного недвижимого имущества (при наличии</a:t>
            </a: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4200"/>
              </a:lnSpc>
            </a:pPr>
            <a:endParaRPr lang="ru-RU" sz="37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37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концедента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унитарного предприятия,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бюджетного или автономного учреждения, учредителем которых является </a:t>
            </a:r>
            <a:r>
              <a:rPr lang="ru-RU" sz="37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</a:t>
            </a: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4200"/>
              </a:lnSpc>
            </a:pPr>
            <a:endParaRPr lang="ru-RU" sz="37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идентификаторы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лиц (основной государственный регистрационный номер и индивидуальный номер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налогоплательщика</a:t>
            </a: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4200"/>
              </a:lnSpc>
            </a:pPr>
            <a:endParaRPr lang="ru-RU" sz="37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ru-RU" sz="3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</a:t>
            </a:r>
            <a:r>
              <a:rPr lang="ru-RU" sz="3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подтверждающие факт и (или) обстоятельства возникновения права владения и (или) пользования данным незарегистрированным недвижимым имуществом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200"/>
              </a:lnSpc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1066" y="3216275"/>
            <a:ext cx="183407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обязательства концессионера по созданию и (или) реконструкции объекта концессионного соглашения, соблюдению сроков его создания и (или) реконструкции;</a:t>
            </a: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обязательства концессионера по осуществлению деятельности, предусмотренной концессионным соглашением;</a:t>
            </a: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срок действия концессионного соглашения;</a:t>
            </a: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описание, в том числе технико-экономические показатели, объекта концессионного соглашения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68402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</a:p>
          <a:p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(п. 1 ст. 10 Федерального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закона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от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21.07.2005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№ </a:t>
            </a:r>
            <a:r>
              <a:rPr lang="en-US" sz="4400" b="1" kern="0" dirty="0" smtClean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ФЗ)</a:t>
            </a:r>
            <a:endParaRPr lang="ru-RU" sz="4400" b="1" kern="0" dirty="0">
              <a:solidFill>
                <a:srgbClr val="A9A176"/>
              </a:solidFill>
              <a:latin typeface="+mn-lt"/>
            </a:endParaRPr>
          </a:p>
          <a:p>
            <a:endParaRPr lang="ru-RU" sz="4400" b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7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13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1066" y="3216275"/>
            <a:ext cx="1834078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срок передачи концессионеру объекта концессионного соглашения;</a:t>
            </a:r>
          </a:p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порядок предоставления концессионеру земельных участков и срок заключения с концессионером договоров аренды, размер арендной платы;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цели и срок использования (эксплуатации) объекта концессионного соглашения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68402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</a:p>
          <a:p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(п. 1 ст. 10 Федерального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закона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от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21.07.2005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№ </a:t>
            </a:r>
            <a:r>
              <a:rPr lang="en-US" sz="4400" b="1" kern="0" dirty="0" smtClean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ФЗ)</a:t>
            </a:r>
            <a:endParaRPr lang="ru-RU" sz="4400" b="1" kern="0" dirty="0">
              <a:solidFill>
                <a:srgbClr val="A9A176"/>
              </a:solidFill>
              <a:latin typeface="+mn-lt"/>
            </a:endParaRPr>
          </a:p>
          <a:p>
            <a:endParaRPr lang="ru-RU" sz="4400" b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14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1066" y="3216275"/>
            <a:ext cx="18340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6.1) способы обеспечения исполнения концессионером обязательств по концессионному соглашению;</a:t>
            </a:r>
          </a:p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6.2) размер концессионной платы, форму или формы, порядок и сроки ее внесения;</a:t>
            </a:r>
            <a:endParaRPr lang="ru-RU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6.3) порядок возмещения расходов сторон в случае досрочного расторжения концессионного соглашения;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68402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</a:p>
          <a:p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(п. 1 ст. 10 Федерального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закона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от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21.07.2005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№ </a:t>
            </a:r>
            <a:r>
              <a:rPr lang="en-US" sz="4400" b="1" kern="0" dirty="0" smtClean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ФЗ)</a:t>
            </a:r>
            <a:endParaRPr lang="ru-RU" sz="4400" b="1" kern="0" dirty="0">
              <a:solidFill>
                <a:srgbClr val="A9A176"/>
              </a:solidFill>
              <a:latin typeface="+mn-lt"/>
            </a:endParaRPr>
          </a:p>
          <a:p>
            <a:endParaRPr lang="ru-RU" sz="4400" b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7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15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1066" y="3063875"/>
            <a:ext cx="183407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6.4) обязательства </a:t>
            </a:r>
            <a:r>
              <a:rPr lang="ru-RU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концедента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(или) концессионера по подготовке территории, необходимой для создания и (или) реконструкции объекта концессионного соглашения и (или) для осуществления деятельности, предусмотренной концессионным соглашением;</a:t>
            </a:r>
          </a:p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6.5) объем валовой выручки, получаемой концессионером в рамках реализации концессионного соглашения, в том числе на каждый год срока действия концессионного соглашения</a:t>
            </a:r>
          </a:p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иные предусмотренные ФЗ существенные условия.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68402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</a:p>
          <a:p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(п. 1 ст. 10 Федерального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закона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от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21.07.2005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№ </a:t>
            </a:r>
            <a:r>
              <a:rPr lang="en-US" sz="4400" b="1" kern="0" dirty="0" smtClean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ФЗ)</a:t>
            </a:r>
            <a:endParaRPr lang="ru-RU" sz="4400" b="1" kern="0" dirty="0">
              <a:solidFill>
                <a:srgbClr val="A9A176"/>
              </a:solidFill>
              <a:latin typeface="+mn-lt"/>
            </a:endParaRPr>
          </a:p>
          <a:p>
            <a:endParaRPr lang="ru-RU" sz="4400" b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8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16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68402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  <a:endParaRPr lang="ru-RU" sz="4850" b="1" dirty="0" smtClean="0">
              <a:solidFill>
                <a:srgbClr val="494949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(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п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. 1 ст. 42 Федерального закона от 21.07.2005 № </a:t>
            </a:r>
            <a:r>
              <a:rPr lang="en-US" sz="4400" b="1" kern="0" dirty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ФЗ)</a:t>
            </a:r>
          </a:p>
          <a:p>
            <a:endParaRPr lang="ru-RU" sz="4850" b="1" dirty="0">
              <a:solidFill>
                <a:srgbClr val="49494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6250" y="3040916"/>
            <a:ext cx="170453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значения долгосрочных параметров регулирования деятельности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концессионера;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задание и основные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описанием основных характеристик таких мероприятий;</a:t>
            </a: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предельный размер расходов на создание и (или) реконструкцию объекта концессионного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соглашения;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плановые значения показателей надежности, качества, энергетической эффективности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коммунальных объектов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17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74498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(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п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.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1 ст. 42 Федерального закона от 21.07.2005 № </a:t>
            </a:r>
            <a:r>
              <a:rPr lang="en-US" sz="4400" b="1" kern="0" dirty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ФЗ)</a:t>
            </a:r>
          </a:p>
          <a:p>
            <a:endParaRPr lang="ru-RU" sz="4850" b="1" dirty="0">
              <a:solidFill>
                <a:srgbClr val="49494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6250" y="2149475"/>
            <a:ext cx="1704538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порядок возмещения фактически понесенных расходов концессионера, подлежащих возмещению в соответствии с нормативными правовыми актами Российской Федерации в сфере теплоснабжения, в сфере водоснабжения и водоотведения и не возмещенных ему на момент окончания срока действия концессионного соглашения, в случае, если реализация концессионером производимых товаров, выполнение работ, оказание услуг осуществляются по регулируемым 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тарифам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96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 10"/>
          <p:cNvSpPr txBox="1">
            <a:spLocks/>
          </p:cNvSpPr>
          <p:nvPr/>
        </p:nvSpPr>
        <p:spPr>
          <a:xfrm>
            <a:off x="19653250" y="10836275"/>
            <a:ext cx="457200" cy="457200"/>
          </a:xfrm>
          <a:prstGeom prst="roundRect">
            <a:avLst/>
          </a:prstGeom>
          <a:noFill/>
        </p:spPr>
        <p:txBody>
          <a:bodyPr lIns="96000" anchor="ctr"/>
          <a:lstStyle/>
          <a:p>
            <a:pPr algn="ctr">
              <a:defRPr/>
            </a:pPr>
            <a:fld id="{9290B0AC-1095-4A1C-BD1C-6C83E51E764D}" type="slidenum">
              <a:rPr lang="ru-RU" sz="1400" b="1">
                <a:solidFill>
                  <a:srgbClr val="A49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18</a:t>
            </a:fld>
            <a:endParaRPr lang="ru-RU" sz="1400" b="1" dirty="0">
              <a:solidFill>
                <a:srgbClr val="A49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0" y="15875"/>
            <a:ext cx="17449800" cy="137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50" b="1" dirty="0" smtClean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Типовые замечания к концессионным соглашениям: отсутствие существенных условий </a:t>
            </a:r>
            <a:r>
              <a:rPr lang="ru-RU" sz="4850" b="1" dirty="0">
                <a:solidFill>
                  <a:srgbClr val="494949"/>
                </a:solidFill>
                <a:latin typeface="Calibri" panose="020F0502020204030204"/>
                <a:cs typeface="Calibri" panose="020F0502020204030204"/>
              </a:rPr>
              <a:t>концессионных соглашений </a:t>
            </a:r>
            <a:r>
              <a:rPr lang="ru-RU" sz="4400" b="1" kern="0" dirty="0" smtClean="0">
                <a:solidFill>
                  <a:srgbClr val="A9A176"/>
                </a:solidFill>
                <a:latin typeface="+mn-lt"/>
              </a:rPr>
              <a:t>(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п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. 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1 ст. 42 Федерального закона от 21.07.2005 № </a:t>
            </a:r>
            <a:r>
              <a:rPr lang="en-US" sz="4400" b="1" kern="0" dirty="0">
                <a:solidFill>
                  <a:srgbClr val="A9A176"/>
                </a:solidFill>
                <a:latin typeface="+mn-lt"/>
              </a:rPr>
              <a:t>115-</a:t>
            </a:r>
            <a:r>
              <a:rPr lang="ru-RU" sz="4400" b="1" kern="0" dirty="0">
                <a:solidFill>
                  <a:srgbClr val="A9A176"/>
                </a:solidFill>
                <a:latin typeface="+mn-lt"/>
              </a:rPr>
              <a:t>ФЗ)</a:t>
            </a:r>
          </a:p>
          <a:p>
            <a:endParaRPr lang="ru-RU" sz="4850" b="1" dirty="0">
              <a:solidFill>
                <a:srgbClr val="49494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6250" y="2530475"/>
            <a:ext cx="170453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обязательства концессионера в отношении всего незарегистрированного недвижимого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имущества;</a:t>
            </a:r>
          </a:p>
          <a:p>
            <a:pPr algn="just">
              <a:lnSpc>
                <a:spcPct val="15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возможность переноса сроков реализации инвестиционных обязательств концессионера, являющегося регулируемой организацией, осуществляющей деятельность в сфере тепло-, водоснабжения, водоотведения,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отдельных случаях. 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17266" y="653040"/>
            <a:ext cx="17045384" cy="767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sz="44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концессионному соглашению в отношении объектов теплоснабжения, централизованных систем горячего водоснабжения, холодного водоснабжения и (или) водоотведения, отдельных объектов таких </a:t>
            </a:r>
            <a:r>
              <a:rPr lang="ru-RU" sz="44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</a:p>
          <a:p>
            <a:r>
              <a:rPr lang="ru-RU" sz="4400" b="1" dirty="0" smtClean="0">
                <a:solidFill>
                  <a:srgbClr val="A9A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41 </a:t>
            </a:r>
            <a:r>
              <a:rPr lang="ru-RU" sz="4400" b="1" dirty="0">
                <a:solidFill>
                  <a:srgbClr val="A9A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21.07.2005 № 115-ФЗ</a:t>
            </a:r>
            <a:endParaRPr lang="ru-RU" sz="4400" b="1" kern="0" dirty="0">
              <a:solidFill>
                <a:srgbClr val="A9A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0173" y="4283075"/>
            <a:ext cx="168795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концессионному соглашению, объектом которого являются объекты теплоснабжения, централизованные системы горячего водоснабжения, холодного водоснабжения и (или) водоотведения, отдельные объекты таких систем, </a:t>
            </a:r>
            <a:r>
              <a:rPr lang="ru-RU" sz="3600" b="1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предусматриваться концессионная плата</a:t>
            </a:r>
            <a:r>
              <a:rPr lang="ru-RU" sz="36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 smtClean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36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платы не может превышать уровень, рассчитанный исходя из принципа возмещения </a:t>
            </a:r>
            <a:r>
              <a:rPr lang="ru-RU" sz="3600" dirty="0" err="1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концеденту</a:t>
            </a:r>
            <a:r>
              <a:rPr lang="ru-RU" sz="36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расходов на уплату им в период срока действия концессионного соглашения установленных законодательством Российской Федерации обязательных платежей, связанных с правом владения объектом концессионного </a:t>
            </a:r>
            <a:r>
              <a:rPr lang="ru-RU" sz="36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соглашения.</a:t>
            </a:r>
            <a:endParaRPr lang="ru-RU" sz="36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7909" y="244475"/>
            <a:ext cx="14351917" cy="1981200"/>
          </a:xfrm>
        </p:spPr>
        <p:txBody>
          <a:bodyPr>
            <a:noAutofit/>
          </a:bodyPr>
          <a:lstStyle/>
          <a:p>
            <a:pPr algn="l"/>
            <a:r>
              <a:rPr lang="ru-RU" altLang="ko-KR" sz="4000" dirty="0">
                <a:solidFill>
                  <a:srgbClr val="777777"/>
                </a:solidFill>
              </a:rPr>
              <a:t>Концессионные соглашения </a:t>
            </a:r>
            <a:r>
              <a:rPr lang="ru-RU" altLang="ko-KR" sz="4000" dirty="0" smtClean="0">
                <a:solidFill>
                  <a:srgbClr val="777777"/>
                </a:solidFill>
              </a:rPr>
              <a:t/>
            </a:r>
            <a:br>
              <a:rPr lang="ru-RU" altLang="ko-KR" sz="4000" dirty="0" smtClean="0">
                <a:solidFill>
                  <a:srgbClr val="777777"/>
                </a:solidFill>
              </a:rPr>
            </a:br>
            <a:r>
              <a:rPr lang="ru-RU" altLang="ko-KR" sz="4000" dirty="0" smtClean="0">
                <a:solidFill>
                  <a:srgbClr val="777777"/>
                </a:solidFill>
              </a:rPr>
              <a:t>по </a:t>
            </a:r>
            <a:r>
              <a:rPr lang="ru-RU" altLang="ko-KR" sz="4000" dirty="0">
                <a:solidFill>
                  <a:srgbClr val="777777"/>
                </a:solidFill>
              </a:rPr>
              <a:t>передаче коммунальных </a:t>
            </a:r>
            <a:r>
              <a:rPr lang="ru-RU" altLang="ko-KR" sz="4000" dirty="0" smtClean="0">
                <a:solidFill>
                  <a:srgbClr val="777777"/>
                </a:solidFill>
              </a:rPr>
              <a:t>объектов, действующие</a:t>
            </a:r>
            <a:r>
              <a:rPr lang="ru-RU" altLang="ko-KR" sz="4000" dirty="0" smtClean="0">
                <a:solidFill>
                  <a:srgbClr val="777777"/>
                </a:solidFill>
              </a:rPr>
              <a:t/>
            </a:r>
            <a:br>
              <a:rPr lang="ru-RU" altLang="ko-KR" sz="4000" dirty="0" smtClean="0">
                <a:solidFill>
                  <a:srgbClr val="777777"/>
                </a:solidFill>
              </a:rPr>
            </a:br>
            <a:r>
              <a:rPr lang="ru-RU" altLang="ko-KR" sz="4000" dirty="0" smtClean="0">
                <a:solidFill>
                  <a:srgbClr val="B4AD87"/>
                </a:solidFill>
              </a:rPr>
              <a:t>в </a:t>
            </a:r>
            <a:r>
              <a:rPr lang="ru-RU" altLang="ko-KR" sz="4000" dirty="0">
                <a:solidFill>
                  <a:srgbClr val="B4AD87"/>
                </a:solidFill>
              </a:rPr>
              <a:t>Республике Татарстан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837909" y="2731257"/>
          <a:ext cx="16900941" cy="786856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080541">
                  <a:extLst>
                    <a:ext uri="{9D8B030D-6E8A-4147-A177-3AD203B41FA5}">
                      <a16:colId xmlns:a16="http://schemas.microsoft.com/office/drawing/2014/main" val="629060200"/>
                    </a:ext>
                  </a:extLst>
                </a:gridCol>
                <a:gridCol w="3485302">
                  <a:extLst>
                    <a:ext uri="{9D8B030D-6E8A-4147-A177-3AD203B41FA5}">
                      <a16:colId xmlns:a16="http://schemas.microsoft.com/office/drawing/2014/main" val="2623945865"/>
                    </a:ext>
                  </a:extLst>
                </a:gridCol>
                <a:gridCol w="3667549">
                  <a:extLst>
                    <a:ext uri="{9D8B030D-6E8A-4147-A177-3AD203B41FA5}">
                      <a16:colId xmlns:a16="http://schemas.microsoft.com/office/drawing/2014/main" val="1977076856"/>
                    </a:ext>
                  </a:extLst>
                </a:gridCol>
                <a:gridCol w="3667549">
                  <a:extLst>
                    <a:ext uri="{9D8B030D-6E8A-4147-A177-3AD203B41FA5}">
                      <a16:colId xmlns:a16="http://schemas.microsoft.com/office/drawing/2014/main" val="2847937811"/>
                    </a:ext>
                  </a:extLst>
                </a:gridCol>
              </a:tblGrid>
              <a:tr h="2152013">
                <a:tc>
                  <a:txBody>
                    <a:bodyPr/>
                    <a:lstStyle/>
                    <a:p>
                      <a:pPr algn="just" fontAlgn="ctr"/>
                      <a:endParaRPr lang="ru-RU" sz="4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7450" marR="237450" marT="113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3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33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</a:t>
                      </a:r>
                      <a:endParaRPr lang="ru-RU" sz="33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3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переданных по КС объектов</a:t>
                      </a:r>
                      <a:endParaRPr lang="ru-RU" sz="33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3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 инвестиций на весь период, млн. рублей</a:t>
                      </a:r>
                      <a:endParaRPr lang="ru-RU" sz="33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/>
                </a:tc>
                <a:extLst>
                  <a:ext uri="{0D108BD9-81ED-4DB2-BD59-A6C34878D82A}">
                    <a16:rowId xmlns:a16="http://schemas.microsoft.com/office/drawing/2014/main" val="1867181534"/>
                  </a:ext>
                </a:extLst>
              </a:tr>
              <a:tr h="2078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в Республике 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заключено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 fontAlgn="ctr"/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по передаче объектов</a:t>
                      </a:r>
                      <a:r>
                        <a:rPr lang="ru-RU" sz="3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3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7450" marR="23745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021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2133,06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168547"/>
                  </a:ext>
                </a:extLst>
              </a:tr>
              <a:tr h="1044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водоснабжения и водоотведения</a:t>
                      </a:r>
                      <a:endParaRPr lang="ru-RU" sz="3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7450" marR="23745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573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1118,78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664096"/>
                  </a:ext>
                </a:extLst>
              </a:tr>
              <a:tr h="1077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теплоснабжения</a:t>
                      </a:r>
                      <a:endParaRPr lang="ru-RU" sz="3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7450" marR="23745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442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693,59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706126"/>
                  </a:ext>
                </a:extLst>
              </a:tr>
              <a:tr h="1516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сфере обращения с твердыми коммунальными отходами</a:t>
                      </a:r>
                      <a:endParaRPr lang="ru-RU" sz="3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7450" marR="23745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11378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21590" algn="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000" algn="r"/>
                        </a:tabLst>
                      </a:pPr>
                      <a:r>
                        <a:rPr lang="ru-RU" sz="4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320,69</a:t>
                      </a:r>
                      <a:endParaRPr lang="ru-RU" sz="4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378" marR="474900" marT="1137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88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3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30675"/>
            <a:ext cx="18231767" cy="2590800"/>
          </a:xfrm>
        </p:spPr>
        <p:txBody>
          <a:bodyPr>
            <a:noAutofit/>
          </a:bodyPr>
          <a:lstStyle/>
          <a:p>
            <a:r>
              <a:rPr lang="ru-RU" altLang="ko-KR" sz="6600" dirty="0" smtClean="0">
                <a:solidFill>
                  <a:srgbClr val="777777"/>
                </a:solidFill>
              </a:rPr>
              <a:t>СПАСИБО ЗА ВНИМАНИЕ</a:t>
            </a:r>
            <a:endParaRPr lang="ru-RU" altLang="ko-KR" sz="6600" dirty="0">
              <a:solidFill>
                <a:srgbClr val="77777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75350"/>
            <a:ext cx="14955838" cy="8610600"/>
          </a:xfrm>
        </p:spPr>
        <p:txBody>
          <a:bodyPr>
            <a:normAutofit/>
          </a:bodyPr>
          <a:lstStyle/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59495" y="2149475"/>
            <a:ext cx="18059400" cy="848042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266" y="9251950"/>
            <a:ext cx="17543859" cy="2057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250" y="168275"/>
            <a:ext cx="14478000" cy="76708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 сторона концессионных </a:t>
            </a:r>
            <a:r>
              <a:rPr lang="ru-RU" altLang="ko-KR" sz="40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соглашений</a:t>
            </a:r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Республика </a:t>
            </a:r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Татарстан:</a:t>
            </a:r>
            <a:endParaRPr lang="ru-RU" sz="40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850" y="1692275"/>
            <a:ext cx="18364200" cy="9372600"/>
          </a:xfrm>
        </p:spPr>
        <p:txBody>
          <a:bodyPr>
            <a:noAutofit/>
          </a:bodyPr>
          <a:lstStyle/>
          <a:p>
            <a:pPr algn="just">
              <a:lnSpc>
                <a:spcPts val="4300"/>
              </a:lnSpc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объектом концессионных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объекты теплоснабжения, централизованные системы горячего водоснабжения, холодного водоснабжения и (или) водоотведения, отдельные объекты таких систем и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концедентом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выступает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4300"/>
              </a:lnSpc>
            </a:pP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концессионером деятельности, предусмотренной таким концессионным соглашением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реализация концессионером производимых товаров, выполнение работ, оказание услуг осуществляются по регулируемым ценам (тарифам)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с учетом установленных надбавок к ценам (тарифам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4300"/>
              </a:lnSpc>
            </a:pP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полномочия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государственному регулированию тарифов в сфере теплоснабжения, в сфере водоснабжения и водоотведения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переданы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муниципальному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образованию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законодательством субъекта Российской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Федерации.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850" y="625475"/>
            <a:ext cx="16611600" cy="2057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 декабря </a:t>
            </a:r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 </a:t>
            </a:r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№604-ФЗ </a:t>
            </a:r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отдельные законодательные акты Российской </a:t>
            </a:r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40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266" y="3521075"/>
            <a:ext cx="18364200" cy="6324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самостоятельной стороны концессионного соглашения в обязательном порядке участвует субъект Российской Федерации, от имени которого выступает </a:t>
            </a: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должностное лицо такого субъекта Российской Федерации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75" y="1463675"/>
            <a:ext cx="18231767" cy="710516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solidFill>
                  <a:srgbClr val="777777"/>
                </a:solidFill>
              </a:rPr>
              <a:t>Постановление Кабинета Министров Республики Татарстан от 16.02.2022 №132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75350"/>
            <a:ext cx="14955838" cy="8610600"/>
          </a:xfrm>
        </p:spPr>
        <p:txBody>
          <a:bodyPr>
            <a:normAutofit/>
          </a:bodyPr>
          <a:lstStyle/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266" y="9251950"/>
            <a:ext cx="17543859" cy="2057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375" y="3004086"/>
            <a:ext cx="178657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777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«</a:t>
            </a:r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утверждении Порядка межведомственного взаимодействия органов исполнительной власти Республики Татарстан и органов местного самоуправления муниципальных образований Республики Татарстан при подготовке, заключении, изменении и прекращении концессионных соглашений в отношении объектов теплоснабжения, централизованных систем горячего водоснабжения, холодного водоснабжения и (или) водоотведения, отдельных объектов таких систем, </a:t>
            </a:r>
            <a:r>
              <a:rPr lang="ru-RU" sz="4000" dirty="0" err="1">
                <a:solidFill>
                  <a:srgbClr val="777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концедентом</a:t>
            </a:r>
            <a:r>
              <a:rPr lang="ru-RU" sz="4000" dirty="0">
                <a:solidFill>
                  <a:srgbClr val="777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которым выступает муниципальное образование Республики Татарстан и третьей стороной в которых в обязательном порядке является Республика Татарстан».</a:t>
            </a:r>
            <a:endParaRPr lang="ru-RU" sz="40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11" y="759510"/>
            <a:ext cx="18231767" cy="710516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ko-KR" sz="4400" dirty="0">
                <a:solidFill>
                  <a:srgbClr val="777777"/>
                </a:solidFill>
              </a:rPr>
              <a:t>Основные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ko-KR" sz="4400" dirty="0">
                <a:solidFill>
                  <a:srgbClr val="777777"/>
                </a:solidFill>
              </a:rPr>
              <a:t>положения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ko-KR" sz="4400" dirty="0">
                <a:solidFill>
                  <a:srgbClr val="777777"/>
                </a:solidFill>
              </a:rPr>
              <a:t>ПКМ РТ от 18.02.2022 №132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75350"/>
            <a:ext cx="14955838" cy="8610600"/>
          </a:xfrm>
        </p:spPr>
        <p:txBody>
          <a:bodyPr>
            <a:normAutofit/>
          </a:bodyPr>
          <a:lstStyle/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59495" y="2149475"/>
            <a:ext cx="18059400" cy="848042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Концессионное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перед его подписанием </a:t>
            </a:r>
            <a:r>
              <a:rPr lang="ru-RU" sz="4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согласованию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Государственным комитетом Республики Татарстан по тарифам, Министерством строительства, архитектуры и жилищно-коммунального хозяйства Республики Татарстан, Агентством инвестиционного развития Республики Татарстан;</a:t>
            </a:r>
          </a:p>
          <a:p>
            <a:pPr algn="just"/>
            <a:endParaRPr lang="ru-RU" sz="4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концессионное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4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согласованию с Министерством финансов Республики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в случае, если для реализации концессионного соглашения требуется выделение средств из бюджета Республики Татарстан и (или) бюджета муниципального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 </a:t>
            </a: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266" y="9251950"/>
            <a:ext cx="17543859" cy="2057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28" y="435319"/>
            <a:ext cx="18231767" cy="710516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ko-KR" sz="4400" dirty="0">
                <a:solidFill>
                  <a:srgbClr val="777777"/>
                </a:solidFill>
              </a:rPr>
              <a:t>Основные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ko-KR" sz="4400" dirty="0">
                <a:solidFill>
                  <a:srgbClr val="777777"/>
                </a:solidFill>
              </a:rPr>
              <a:t>положения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ko-KR" sz="4400" dirty="0">
                <a:solidFill>
                  <a:srgbClr val="777777"/>
                </a:solidFill>
              </a:rPr>
              <a:t>ПКМ РТ от 18.02.2022 №132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75350"/>
            <a:ext cx="14955838" cy="8610600"/>
          </a:xfrm>
        </p:spPr>
        <p:txBody>
          <a:bodyPr>
            <a:normAutofit/>
          </a:bodyPr>
          <a:lstStyle/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59495" y="1470026"/>
            <a:ext cx="18059400" cy="9159875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Проект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концессионного соглашения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согласовывать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проведения конкурса в случае, если концессионное соглашение заключается на основании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Если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концессионное соглашение заключается на основании частной инициативы, то </a:t>
            </a:r>
            <a:r>
              <a:rPr lang="ru-RU" sz="4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одновременно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направляет:</a:t>
            </a: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комитет Республики Татарстан по тарифам заявление о согласовании долгосрочных параметров регулирования и метода регулирования тарифов, содержащихся в проекте концессионного соглашения, с приложением предложения и приложенного к нему проекта концессионного соглашения, документов, материалов и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сведений;</a:t>
            </a:r>
          </a:p>
          <a:p>
            <a:pPr algn="just"/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координирующий орган копию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предложения, проект концессионного соглашения, правоустанавливающие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документы.</a:t>
            </a:r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266" y="9251950"/>
            <a:ext cx="17543859" cy="2057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7266" y="653040"/>
            <a:ext cx="16511984" cy="963035"/>
          </a:xfrm>
        </p:spPr>
        <p:txBody>
          <a:bodyPr/>
          <a:lstStyle/>
          <a:p>
            <a:r>
              <a:rPr lang="ru-RU" dirty="0" smtClean="0"/>
              <a:t>Типовые замечания к проектам концессионных соглашений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59495" y="2149475"/>
            <a:ext cx="18059400" cy="848042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Федеральным законом от 21.07.2005 № 115-ФЗ (ред. от 14.07.2022) «О концессионных соглашениях» 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заключения одного концессионного соглашения в отношении коммунальных объектов, находящихся в собственности разных муниципальных образований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концессионному соглашению не могут быть переданы бесхозяйные объекты. </a:t>
            </a:r>
          </a:p>
        </p:txBody>
      </p:sp>
    </p:spTree>
    <p:extLst>
      <p:ext uri="{BB962C8B-B14F-4D97-AF65-F5344CB8AC3E}">
        <p14:creationId xmlns:p14="http://schemas.microsoft.com/office/powerpoint/2010/main" val="21479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2048" y="0"/>
            <a:ext cx="16511984" cy="746358"/>
          </a:xfrm>
        </p:spPr>
        <p:txBody>
          <a:bodyPr/>
          <a:lstStyle/>
          <a:p>
            <a:r>
              <a:rPr lang="ru-RU" dirty="0" smtClean="0"/>
              <a:t>Условия </a:t>
            </a:r>
            <a:r>
              <a:rPr lang="ru-RU" dirty="0"/>
              <a:t>передачи незарегистрированного </a:t>
            </a:r>
            <a:r>
              <a:rPr lang="ru-RU" dirty="0" smtClean="0"/>
              <a:t>имущества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75698" y="1062470"/>
            <a:ext cx="18423602" cy="10101840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быть технологически и функционально связано с объектом концессионного соглашения, принадлежащего </a:t>
            </a:r>
            <a:r>
              <a:rPr lang="ru-RU" sz="4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концеденту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праве собственности</a:t>
            </a:r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4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наличие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подтверждающих факт и (или) обстоятельства возникновения у </a:t>
            </a:r>
            <a:r>
              <a:rPr lang="ru-RU" sz="4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концедента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права собственности на незарегистрированное недвижимое имущество;</a:t>
            </a: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балансовая </a:t>
            </a:r>
            <a:r>
              <a:rPr lang="ru-RU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незарегистрированного недвижимого имущества не превышает пятидесяти процентов балансовой стоимости всего включаемого в объект концессионного соглашения имущества, определенной на последнюю отчетную дату по данным бухгалтерской отчетности на момент принятия решения о заключении концессионного соглашения;</a:t>
            </a:r>
          </a:p>
          <a:p>
            <a:pPr algn="just"/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900</Words>
  <Application>Microsoft Office PowerPoint</Application>
  <PresentationFormat>Произвольный</PresentationFormat>
  <Paragraphs>131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Calibri</vt:lpstr>
      <vt:lpstr>Специальное оформление</vt:lpstr>
      <vt:lpstr>1_Office Theme</vt:lpstr>
      <vt:lpstr>Презентация PowerPoint</vt:lpstr>
      <vt:lpstr>Концессионные соглашения  по передаче коммунальных объектов, действующие в Республике Татарстан</vt:lpstr>
      <vt:lpstr>Третья сторона концессионных соглашений – Республика Татарстан:</vt:lpstr>
      <vt:lpstr>Федеральный закон от 29 декабря 2022 г. №604-ФЗ  «О внесении изменений в отдельные законодательные акты Российской Федерации»</vt:lpstr>
      <vt:lpstr>Постановление Кабинета Министров Республики Татарстан от 16.02.2022 №132</vt:lpstr>
      <vt:lpstr>Основные положения ПКМ РТ от 18.02.2022 №132</vt:lpstr>
      <vt:lpstr>Основные положения ПКМ РТ от 18.02.2022 №132</vt:lpstr>
      <vt:lpstr>Типовые замечания к проектам концессионных соглашений</vt:lpstr>
      <vt:lpstr>Условия передачи незарегистрированного имущества</vt:lpstr>
      <vt:lpstr>Условия передачи незарегистрированного имущества:</vt:lpstr>
      <vt:lpstr>Перечень незарегистрированного недвижимого имущества включает в себя сведения о каждом объекте незарегистрированного недвижимого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по концессионному соглашению в отношении объектов теплоснабжения, централизованных систем горячего водоснабжения, холодного водоснабжения и (или) водоотведения, отдельных объектов таких систем Статья 41 Федерального закона от 21.07.2005 № 115-ФЗ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Лазункова</dc:creator>
  <cp:lastModifiedBy>Мухаметзанова Роза</cp:lastModifiedBy>
  <cp:revision>4111</cp:revision>
  <cp:lastPrinted>2023-02-20T13:48:03Z</cp:lastPrinted>
  <dcterms:created xsi:type="dcterms:W3CDTF">2021-01-08T21:00:00Z</dcterms:created>
  <dcterms:modified xsi:type="dcterms:W3CDTF">2023-03-09T16:17:00Z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2021-01-08T03:00:00Z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2021-01-08T03:00:00Z</vt:filetime>
  </property>
  <property fmtid="{D5CDD505-2E9C-101B-9397-08002B2CF9AE}" pid="5" name="ICV">
    <vt:lpwstr>A49596932AD247A69D1CE607DE7C2509</vt:lpwstr>
  </property>
  <property fmtid="{D5CDD505-2E9C-101B-9397-08002B2CF9AE}" pid="6" name="KSOProductBuildVer">
    <vt:lpwstr>1049-11.2.0.11440</vt:lpwstr>
  </property>
</Properties>
</file>