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7" r:id="rId8"/>
    <p:sldId id="262" r:id="rId9"/>
    <p:sldId id="263" r:id="rId10"/>
    <p:sldId id="261" r:id="rId11"/>
    <p:sldId id="268" r:id="rId12"/>
    <p:sldId id="264" r:id="rId13"/>
    <p:sldId id="265" r:id="rId14"/>
    <p:sldId id="269" r:id="rId15"/>
  </p:sldIdLst>
  <p:sldSz cx="12192000" cy="6858000"/>
  <p:notesSz cx="992981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58" autoAdjust="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481583"/>
            <a:ext cx="8845550" cy="6154420"/>
          </a:xfrm>
          <a:custGeom>
            <a:avLst/>
            <a:gdLst/>
            <a:ahLst/>
            <a:cxnLst/>
            <a:rect l="l" t="t" r="r" b="b"/>
            <a:pathLst>
              <a:path w="8845550" h="6154420">
                <a:moveTo>
                  <a:pt x="0" y="0"/>
                </a:moveTo>
                <a:lnTo>
                  <a:pt x="0" y="6153912"/>
                </a:lnTo>
                <a:lnTo>
                  <a:pt x="8845296" y="3076955"/>
                </a:lnTo>
                <a:lnTo>
                  <a:pt x="0" y="0"/>
                </a:lnTo>
                <a:close/>
              </a:path>
            </a:pathLst>
          </a:custGeom>
          <a:solidFill>
            <a:srgbClr val="D21F21">
              <a:alpha val="313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68929" y="1118057"/>
            <a:ext cx="6454140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5584" y="2516885"/>
            <a:ext cx="10720831" cy="2389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1752600"/>
            <a:ext cx="8676005" cy="33990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4400" b="1" dirty="0" smtClean="0"/>
              <a:t>СПОСОБЫ ЗАКЛЮЧЕНИЯ КОНЦЕССИОННОГО СОГЛАШЕНИЯ: ОСОБЕННОСТИ И ОСНОВНЫЕ ОТЛИЧИЯ</a:t>
            </a:r>
            <a:endParaRPr sz="4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3526"/>
            <a:ext cx="12192000" cy="6824980"/>
            <a:chOff x="0" y="33526"/>
            <a:chExt cx="12192000" cy="68249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3526"/>
              <a:ext cx="12192000" cy="682447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638555"/>
              <a:ext cx="12192000" cy="5581015"/>
            </a:xfrm>
            <a:custGeom>
              <a:avLst/>
              <a:gdLst/>
              <a:ahLst/>
              <a:cxnLst/>
              <a:rect l="l" t="t" r="r" b="b"/>
              <a:pathLst>
                <a:path w="12192000" h="5581015">
                  <a:moveTo>
                    <a:pt x="12192000" y="0"/>
                  </a:moveTo>
                  <a:lnTo>
                    <a:pt x="0" y="0"/>
                  </a:lnTo>
                  <a:lnTo>
                    <a:pt x="0" y="5580888"/>
                  </a:lnTo>
                  <a:lnTo>
                    <a:pt x="12192000" y="558088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0000">
                <a:alpha val="1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496055" y="3060192"/>
            <a:ext cx="1873250" cy="91440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Times New Roman"/>
              <a:cs typeface="Times New Roman"/>
            </a:endParaRPr>
          </a:p>
          <a:p>
            <a:pPr marL="344805" marR="141605" indent="-19812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Принятие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решения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73552" y="1731391"/>
            <a:ext cx="530225" cy="76200"/>
          </a:xfrm>
          <a:custGeom>
            <a:avLst/>
            <a:gdLst/>
            <a:ahLst/>
            <a:cxnLst/>
            <a:rect l="l" t="t" r="r" b="b"/>
            <a:pathLst>
              <a:path w="530225" h="76200">
                <a:moveTo>
                  <a:pt x="519622" y="31496"/>
                </a:moveTo>
                <a:lnTo>
                  <a:pt x="466471" y="31496"/>
                </a:lnTo>
                <a:lnTo>
                  <a:pt x="466725" y="44196"/>
                </a:lnTo>
                <a:lnTo>
                  <a:pt x="453972" y="44466"/>
                </a:lnTo>
                <a:lnTo>
                  <a:pt x="454660" y="76200"/>
                </a:lnTo>
                <a:lnTo>
                  <a:pt x="530098" y="36449"/>
                </a:lnTo>
                <a:lnTo>
                  <a:pt x="519622" y="31496"/>
                </a:lnTo>
                <a:close/>
              </a:path>
              <a:path w="530225" h="76200">
                <a:moveTo>
                  <a:pt x="453697" y="31770"/>
                </a:moveTo>
                <a:lnTo>
                  <a:pt x="0" y="41529"/>
                </a:lnTo>
                <a:lnTo>
                  <a:pt x="254" y="54101"/>
                </a:lnTo>
                <a:lnTo>
                  <a:pt x="453972" y="44466"/>
                </a:lnTo>
                <a:lnTo>
                  <a:pt x="453697" y="31770"/>
                </a:lnTo>
                <a:close/>
              </a:path>
              <a:path w="530225" h="76200">
                <a:moveTo>
                  <a:pt x="466471" y="31496"/>
                </a:moveTo>
                <a:lnTo>
                  <a:pt x="453697" y="31770"/>
                </a:lnTo>
                <a:lnTo>
                  <a:pt x="453972" y="44466"/>
                </a:lnTo>
                <a:lnTo>
                  <a:pt x="466725" y="44196"/>
                </a:lnTo>
                <a:lnTo>
                  <a:pt x="466471" y="31496"/>
                </a:lnTo>
                <a:close/>
              </a:path>
              <a:path w="530225" h="76200">
                <a:moveTo>
                  <a:pt x="453009" y="0"/>
                </a:moveTo>
                <a:lnTo>
                  <a:pt x="453697" y="31770"/>
                </a:lnTo>
                <a:lnTo>
                  <a:pt x="466471" y="31496"/>
                </a:lnTo>
                <a:lnTo>
                  <a:pt x="519622" y="31496"/>
                </a:lnTo>
                <a:lnTo>
                  <a:pt x="45300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27191" y="3060192"/>
            <a:ext cx="2016760" cy="91440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132080" rIns="0" bIns="0" rtlCol="0">
            <a:spAutoFit/>
          </a:bodyPr>
          <a:lstStyle/>
          <a:p>
            <a:pPr marL="418465" marR="412750" algn="ctr">
              <a:lnSpc>
                <a:spcPct val="100000"/>
              </a:lnSpc>
              <a:spcBef>
                <a:spcPts val="1040"/>
              </a:spcBef>
            </a:pPr>
            <a:r>
              <a:rPr sz="1400" spc="-1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п</a:t>
            </a:r>
            <a:r>
              <a:rPr sz="1400" spc="-45" dirty="0">
                <a:latin typeface="Times New Roman"/>
                <a:cs typeface="Times New Roman"/>
              </a:rPr>
              <a:t>у</a:t>
            </a:r>
            <a:r>
              <a:rPr sz="1400" spc="-35" dirty="0">
                <a:latin typeface="Times New Roman"/>
                <a:cs typeface="Times New Roman"/>
              </a:rPr>
              <a:t>б</a:t>
            </a:r>
            <a:r>
              <a:rPr sz="1400" spc="-5" dirty="0">
                <a:latin typeface="Times New Roman"/>
                <a:cs typeface="Times New Roman"/>
              </a:rPr>
              <a:t>л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70" dirty="0">
                <a:latin typeface="Times New Roman"/>
                <a:cs typeface="Times New Roman"/>
              </a:rPr>
              <a:t>к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30" dirty="0">
                <a:latin typeface="Times New Roman"/>
                <a:cs typeface="Times New Roman"/>
              </a:rPr>
              <a:t>в</a:t>
            </a:r>
            <a:r>
              <a:rPr sz="1400" dirty="0">
                <a:latin typeface="Times New Roman"/>
                <a:cs typeface="Times New Roman"/>
              </a:rPr>
              <a:t>ание  сообщения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проведении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конкурса</a:t>
            </a:r>
            <a:endParaRPr sz="1400" dirty="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69052" y="1658111"/>
            <a:ext cx="4409440" cy="1897380"/>
            <a:chOff x="5369052" y="1658111"/>
            <a:chExt cx="4409440" cy="1897380"/>
          </a:xfrm>
        </p:grpSpPr>
        <p:sp>
          <p:nvSpPr>
            <p:cNvPr id="9" name="object 9"/>
            <p:cNvSpPr/>
            <p:nvPr/>
          </p:nvSpPr>
          <p:spPr>
            <a:xfrm>
              <a:off x="5369052" y="3479291"/>
              <a:ext cx="358775" cy="76200"/>
            </a:xfrm>
            <a:custGeom>
              <a:avLst/>
              <a:gdLst/>
              <a:ahLst/>
              <a:cxnLst/>
              <a:rect l="l" t="t" r="r" b="b"/>
              <a:pathLst>
                <a:path w="358775" h="76200">
                  <a:moveTo>
                    <a:pt x="282321" y="0"/>
                  </a:moveTo>
                  <a:lnTo>
                    <a:pt x="282321" y="76200"/>
                  </a:lnTo>
                  <a:lnTo>
                    <a:pt x="345821" y="44450"/>
                  </a:lnTo>
                  <a:lnTo>
                    <a:pt x="295021" y="44450"/>
                  </a:lnTo>
                  <a:lnTo>
                    <a:pt x="295021" y="31750"/>
                  </a:lnTo>
                  <a:lnTo>
                    <a:pt x="345821" y="31750"/>
                  </a:lnTo>
                  <a:lnTo>
                    <a:pt x="282321" y="0"/>
                  </a:lnTo>
                  <a:close/>
                </a:path>
                <a:path w="358775" h="76200">
                  <a:moveTo>
                    <a:pt x="282321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282321" y="44450"/>
                  </a:lnTo>
                  <a:lnTo>
                    <a:pt x="282321" y="31750"/>
                  </a:lnTo>
                  <a:close/>
                </a:path>
                <a:path w="358775" h="76200">
                  <a:moveTo>
                    <a:pt x="345821" y="31750"/>
                  </a:moveTo>
                  <a:lnTo>
                    <a:pt x="295021" y="31750"/>
                  </a:lnTo>
                  <a:lnTo>
                    <a:pt x="295021" y="44450"/>
                  </a:lnTo>
                  <a:lnTo>
                    <a:pt x="345821" y="44450"/>
                  </a:lnTo>
                  <a:lnTo>
                    <a:pt x="358521" y="38100"/>
                  </a:lnTo>
                  <a:lnTo>
                    <a:pt x="345821" y="3175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650223" y="1658111"/>
              <a:ext cx="1127760" cy="242570"/>
            </a:xfrm>
            <a:custGeom>
              <a:avLst/>
              <a:gdLst/>
              <a:ahLst/>
              <a:cxnLst/>
              <a:rect l="l" t="t" r="r" b="b"/>
              <a:pathLst>
                <a:path w="1127759" h="242569">
                  <a:moveTo>
                    <a:pt x="1006601" y="0"/>
                  </a:moveTo>
                  <a:lnTo>
                    <a:pt x="1006601" y="60578"/>
                  </a:lnTo>
                  <a:lnTo>
                    <a:pt x="0" y="60578"/>
                  </a:lnTo>
                  <a:lnTo>
                    <a:pt x="0" y="181737"/>
                  </a:lnTo>
                  <a:lnTo>
                    <a:pt x="1006601" y="181737"/>
                  </a:lnTo>
                  <a:lnTo>
                    <a:pt x="1006601" y="242315"/>
                  </a:lnTo>
                  <a:lnTo>
                    <a:pt x="1127759" y="121158"/>
                  </a:lnTo>
                  <a:lnTo>
                    <a:pt x="1006601" y="0"/>
                  </a:lnTo>
                  <a:close/>
                </a:path>
              </a:pathLst>
            </a:custGeom>
            <a:solidFill>
              <a:srgbClr val="FFFFFF">
                <a:alpha val="690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761219" y="1286255"/>
            <a:ext cx="2016760" cy="108077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Times New Roman"/>
              <a:cs typeface="Times New Roman"/>
            </a:endParaRPr>
          </a:p>
          <a:p>
            <a:pPr marL="219710" marR="211454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Принятие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решения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признании </a:t>
            </a:r>
            <a:r>
              <a:rPr sz="1400" spc="-15" dirty="0">
                <a:latin typeface="Times New Roman"/>
                <a:cs typeface="Times New Roman"/>
              </a:rPr>
              <a:t>конкурса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несостоявшимся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087361" y="2118486"/>
            <a:ext cx="3955034" cy="2181799"/>
            <a:chOff x="8110728" y="2161982"/>
            <a:chExt cx="3955034" cy="2181799"/>
          </a:xfrm>
        </p:grpSpPr>
        <p:sp>
          <p:nvSpPr>
            <p:cNvPr id="13" name="object 13"/>
            <p:cNvSpPr/>
            <p:nvPr/>
          </p:nvSpPr>
          <p:spPr>
            <a:xfrm>
              <a:off x="8110728" y="2161982"/>
              <a:ext cx="250190" cy="1082996"/>
            </a:xfrm>
            <a:custGeom>
              <a:avLst/>
              <a:gdLst/>
              <a:ahLst/>
              <a:cxnLst/>
              <a:rect l="l" t="t" r="r" b="b"/>
              <a:pathLst>
                <a:path w="250190" h="878205">
                  <a:moveTo>
                    <a:pt x="187451" y="0"/>
                  </a:moveTo>
                  <a:lnTo>
                    <a:pt x="62483" y="0"/>
                  </a:lnTo>
                  <a:lnTo>
                    <a:pt x="62483" y="752855"/>
                  </a:lnTo>
                  <a:lnTo>
                    <a:pt x="0" y="752855"/>
                  </a:lnTo>
                  <a:lnTo>
                    <a:pt x="124968" y="877824"/>
                  </a:lnTo>
                  <a:lnTo>
                    <a:pt x="249936" y="752855"/>
                  </a:lnTo>
                  <a:lnTo>
                    <a:pt x="187451" y="752855"/>
                  </a:lnTo>
                  <a:lnTo>
                    <a:pt x="187451" y="0"/>
                  </a:lnTo>
                  <a:close/>
                </a:path>
              </a:pathLst>
            </a:custGeom>
            <a:solidFill>
              <a:srgbClr val="FFFFFF">
                <a:alpha val="690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793474" y="2452238"/>
              <a:ext cx="52834" cy="793373"/>
            </a:xfrm>
            <a:custGeom>
              <a:avLst/>
              <a:gdLst/>
              <a:ahLst/>
              <a:cxnLst/>
              <a:rect l="l" t="t" r="r" b="b"/>
              <a:pathLst>
                <a:path w="76200" h="878839">
                  <a:moveTo>
                    <a:pt x="31750" y="802131"/>
                  </a:moveTo>
                  <a:lnTo>
                    <a:pt x="0" y="802131"/>
                  </a:lnTo>
                  <a:lnTo>
                    <a:pt x="38100" y="878331"/>
                  </a:lnTo>
                  <a:lnTo>
                    <a:pt x="69850" y="814831"/>
                  </a:lnTo>
                  <a:lnTo>
                    <a:pt x="31750" y="814831"/>
                  </a:lnTo>
                  <a:lnTo>
                    <a:pt x="31750" y="802131"/>
                  </a:lnTo>
                  <a:close/>
                </a:path>
                <a:path w="76200" h="878839">
                  <a:moveTo>
                    <a:pt x="44450" y="0"/>
                  </a:moveTo>
                  <a:lnTo>
                    <a:pt x="31750" y="0"/>
                  </a:lnTo>
                  <a:lnTo>
                    <a:pt x="31750" y="814831"/>
                  </a:lnTo>
                  <a:lnTo>
                    <a:pt x="44450" y="814831"/>
                  </a:lnTo>
                  <a:lnTo>
                    <a:pt x="44450" y="0"/>
                  </a:lnTo>
                  <a:close/>
                </a:path>
                <a:path w="76200" h="878839">
                  <a:moveTo>
                    <a:pt x="76200" y="802131"/>
                  </a:moveTo>
                  <a:lnTo>
                    <a:pt x="44450" y="802131"/>
                  </a:lnTo>
                  <a:lnTo>
                    <a:pt x="44450" y="814831"/>
                  </a:lnTo>
                  <a:lnTo>
                    <a:pt x="69850" y="814831"/>
                  </a:lnTo>
                  <a:lnTo>
                    <a:pt x="76200" y="80213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689592" y="3244596"/>
              <a:ext cx="2376170" cy="1099185"/>
            </a:xfrm>
            <a:custGeom>
              <a:avLst/>
              <a:gdLst/>
              <a:ahLst/>
              <a:cxnLst/>
              <a:rect l="l" t="t" r="r" b="b"/>
              <a:pathLst>
                <a:path w="2376170" h="1099185">
                  <a:moveTo>
                    <a:pt x="2375916" y="0"/>
                  </a:moveTo>
                  <a:lnTo>
                    <a:pt x="0" y="0"/>
                  </a:lnTo>
                  <a:lnTo>
                    <a:pt x="0" y="1098803"/>
                  </a:lnTo>
                  <a:lnTo>
                    <a:pt x="2375916" y="1098803"/>
                  </a:lnTo>
                  <a:lnTo>
                    <a:pt x="2375916" y="0"/>
                  </a:lnTo>
                  <a:close/>
                </a:path>
              </a:pathLst>
            </a:custGeom>
            <a:solidFill>
              <a:srgbClr val="FFFFFF">
                <a:alpha val="690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824973" y="3242818"/>
            <a:ext cx="210693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0" marR="111125" algn="ctr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Направление заявителю, </a:t>
            </a:r>
            <a:r>
              <a:rPr sz="1400" spc="-3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представившему</a:t>
            </a:r>
            <a:endParaRPr sz="1400">
              <a:latin typeface="Times New Roman"/>
              <a:cs typeface="Times New Roman"/>
            </a:endParaRPr>
          </a:p>
          <a:p>
            <a:pPr marL="12065" marR="5080" indent="1270"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единственную </a:t>
            </a:r>
            <a:r>
              <a:rPr sz="1400" spc="-30" dirty="0">
                <a:latin typeface="Times New Roman"/>
                <a:cs typeface="Times New Roman"/>
              </a:rPr>
              <a:t>заявку, 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предложения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заключении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(10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75658" y="2641092"/>
            <a:ext cx="76200" cy="391160"/>
          </a:xfrm>
          <a:custGeom>
            <a:avLst/>
            <a:gdLst/>
            <a:ahLst/>
            <a:cxnLst/>
            <a:rect l="l" t="t" r="r" b="b"/>
            <a:pathLst>
              <a:path w="76200" h="391160">
                <a:moveTo>
                  <a:pt x="0" y="314833"/>
                </a:moveTo>
                <a:lnTo>
                  <a:pt x="37845" y="391160"/>
                </a:lnTo>
                <a:lnTo>
                  <a:pt x="69861" y="327660"/>
                </a:lnTo>
                <a:lnTo>
                  <a:pt x="44450" y="327660"/>
                </a:lnTo>
                <a:lnTo>
                  <a:pt x="31750" y="327533"/>
                </a:lnTo>
                <a:lnTo>
                  <a:pt x="31789" y="314938"/>
                </a:lnTo>
                <a:lnTo>
                  <a:pt x="0" y="314833"/>
                </a:lnTo>
                <a:close/>
              </a:path>
              <a:path w="76200" h="391160">
                <a:moveTo>
                  <a:pt x="31789" y="314938"/>
                </a:moveTo>
                <a:lnTo>
                  <a:pt x="31750" y="327533"/>
                </a:lnTo>
                <a:lnTo>
                  <a:pt x="44450" y="327660"/>
                </a:lnTo>
                <a:lnTo>
                  <a:pt x="44489" y="314981"/>
                </a:lnTo>
                <a:lnTo>
                  <a:pt x="31789" y="314938"/>
                </a:lnTo>
                <a:close/>
              </a:path>
              <a:path w="76200" h="391160">
                <a:moveTo>
                  <a:pt x="44489" y="314981"/>
                </a:moveTo>
                <a:lnTo>
                  <a:pt x="44450" y="327660"/>
                </a:lnTo>
                <a:lnTo>
                  <a:pt x="69861" y="327660"/>
                </a:lnTo>
                <a:lnTo>
                  <a:pt x="76200" y="315087"/>
                </a:lnTo>
                <a:lnTo>
                  <a:pt x="44489" y="314981"/>
                </a:lnTo>
                <a:close/>
              </a:path>
              <a:path w="76200" h="391160">
                <a:moveTo>
                  <a:pt x="45465" y="0"/>
                </a:moveTo>
                <a:lnTo>
                  <a:pt x="32765" y="0"/>
                </a:lnTo>
                <a:lnTo>
                  <a:pt x="31789" y="314938"/>
                </a:lnTo>
                <a:lnTo>
                  <a:pt x="44489" y="314981"/>
                </a:lnTo>
                <a:lnTo>
                  <a:pt x="4546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351011" y="2493644"/>
            <a:ext cx="2044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ДА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45729" y="1395562"/>
            <a:ext cx="808226" cy="3327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 smtClean="0">
                <a:latin typeface="Times New Roman"/>
                <a:cs typeface="Times New Roman"/>
              </a:rPr>
              <a:t>Н</a:t>
            </a:r>
            <a:r>
              <a:rPr sz="1000" spc="-5" dirty="0" smtClean="0">
                <a:latin typeface="Times New Roman"/>
                <a:cs typeface="Times New Roman"/>
              </a:rPr>
              <a:t>ЕТ</a:t>
            </a:r>
            <a:r>
              <a:rPr lang="ru-RU" sz="1000" spc="-5" dirty="0" smtClean="0">
                <a:latin typeface="Times New Roman"/>
                <a:cs typeface="Times New Roman"/>
              </a:rPr>
              <a:t>/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000" spc="-5" dirty="0" smtClean="0">
                <a:latin typeface="Times New Roman"/>
                <a:cs typeface="Times New Roman"/>
              </a:rPr>
              <a:t>менее двух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14700" y="926591"/>
            <a:ext cx="2275840" cy="1740535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49530" rIns="0" bIns="0" rtlCol="0">
            <a:spAutoFit/>
          </a:bodyPr>
          <a:lstStyle/>
          <a:p>
            <a:pPr marL="128270" marR="122555" indent="193040">
              <a:lnSpc>
                <a:spcPct val="107100"/>
              </a:lnSpc>
              <a:spcBef>
                <a:spcPts val="390"/>
              </a:spcBef>
            </a:pPr>
            <a:r>
              <a:rPr sz="1400" spc="-5" dirty="0">
                <a:latin typeface="Times New Roman"/>
                <a:cs typeface="Times New Roman"/>
              </a:rPr>
              <a:t>Направление </a:t>
            </a:r>
            <a:r>
              <a:rPr sz="1400" dirty="0">
                <a:latin typeface="Times New Roman"/>
                <a:cs typeface="Times New Roman"/>
              </a:rPr>
              <a:t>проекта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решения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endParaRPr sz="1400">
              <a:latin typeface="Times New Roman"/>
              <a:cs typeface="Times New Roman"/>
            </a:endParaRPr>
          </a:p>
          <a:p>
            <a:pPr marL="522605" marR="516255" algn="ctr">
              <a:lnSpc>
                <a:spcPct val="107100"/>
              </a:lnSpc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М</a:t>
            </a:r>
            <a:r>
              <a:rPr sz="1400" dirty="0">
                <a:latin typeface="Times New Roman"/>
                <a:cs typeface="Times New Roman"/>
              </a:rPr>
              <a:t>инистерст</a:t>
            </a:r>
            <a:r>
              <a:rPr sz="1400" spc="-20" dirty="0">
                <a:latin typeface="Times New Roman"/>
                <a:cs typeface="Times New Roman"/>
              </a:rPr>
              <a:t>в</a:t>
            </a:r>
            <a:r>
              <a:rPr sz="1400" dirty="0">
                <a:latin typeface="Times New Roman"/>
                <a:cs typeface="Times New Roman"/>
              </a:rPr>
              <a:t>о  </a:t>
            </a:r>
            <a:r>
              <a:rPr sz="1400" spc="-5" dirty="0">
                <a:latin typeface="Times New Roman"/>
                <a:cs typeface="Times New Roman"/>
              </a:rPr>
              <a:t>строительства,</a:t>
            </a:r>
            <a:endParaRPr sz="1400">
              <a:latin typeface="Times New Roman"/>
              <a:cs typeface="Times New Roman"/>
            </a:endParaRPr>
          </a:p>
          <a:p>
            <a:pPr marL="163195" marR="158115" indent="1905" algn="ctr">
              <a:lnSpc>
                <a:spcPct val="1069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архитектуры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жилищно-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70" dirty="0">
                <a:latin typeface="Times New Roman"/>
                <a:cs typeface="Times New Roman"/>
              </a:rPr>
              <a:t>к</a:t>
            </a:r>
            <a:r>
              <a:rPr sz="1400" spc="-2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мм</a:t>
            </a:r>
            <a:r>
              <a:rPr sz="1400" spc="-20" dirty="0">
                <a:latin typeface="Times New Roman"/>
                <a:cs typeface="Times New Roman"/>
              </a:rPr>
              <a:t>у</a:t>
            </a:r>
            <a:r>
              <a:rPr sz="1400" dirty="0">
                <a:latin typeface="Times New Roman"/>
                <a:cs typeface="Times New Roman"/>
              </a:rPr>
              <a:t>н</a:t>
            </a:r>
            <a:r>
              <a:rPr sz="1400" spc="10" dirty="0">
                <a:latin typeface="Times New Roman"/>
                <a:cs typeface="Times New Roman"/>
              </a:rPr>
              <a:t>а</a:t>
            </a:r>
            <a:r>
              <a:rPr sz="1400" spc="-5" dirty="0">
                <a:latin typeface="Times New Roman"/>
                <a:cs typeface="Times New Roman"/>
              </a:rPr>
              <a:t>ль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-40" dirty="0">
                <a:latin typeface="Times New Roman"/>
                <a:cs typeface="Times New Roman"/>
              </a:rPr>
              <a:t>г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45" dirty="0">
                <a:latin typeface="Times New Roman"/>
                <a:cs typeface="Times New Roman"/>
              </a:rPr>
              <a:t>х</a:t>
            </a:r>
            <a:r>
              <a:rPr sz="1400" dirty="0">
                <a:latin typeface="Times New Roman"/>
                <a:cs typeface="Times New Roman"/>
              </a:rPr>
              <a:t>озяйст</a:t>
            </a:r>
            <a:r>
              <a:rPr sz="1400" spc="-30" dirty="0">
                <a:latin typeface="Times New Roman"/>
                <a:cs typeface="Times New Roman"/>
              </a:rPr>
              <a:t>в</a:t>
            </a:r>
            <a:r>
              <a:rPr sz="1400" dirty="0">
                <a:latin typeface="Times New Roman"/>
                <a:cs typeface="Times New Roman"/>
              </a:rPr>
              <a:t>а  </a:t>
            </a:r>
            <a:r>
              <a:rPr sz="1400" spc="-10" dirty="0">
                <a:latin typeface="Times New Roman"/>
                <a:cs typeface="Times New Roman"/>
              </a:rPr>
              <a:t>Республики</a:t>
            </a:r>
            <a:r>
              <a:rPr sz="1400" spc="-5" dirty="0">
                <a:latin typeface="Times New Roman"/>
                <a:cs typeface="Times New Roman"/>
              </a:rPr>
              <a:t> Татарстан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24216" y="4837176"/>
            <a:ext cx="1739264" cy="112649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Times New Roman"/>
              <a:cs typeface="Times New Roman"/>
            </a:endParaRPr>
          </a:p>
          <a:p>
            <a:pPr marL="215265" marR="206375"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Заключение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победителем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конкурса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24216" y="3244595"/>
            <a:ext cx="1729739" cy="1099185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547370">
              <a:lnSpc>
                <a:spcPct val="100000"/>
              </a:lnSpc>
            </a:pPr>
            <a:r>
              <a:rPr sz="1400" spc="-20" dirty="0">
                <a:latin typeface="Times New Roman"/>
                <a:cs typeface="Times New Roman"/>
              </a:rPr>
              <a:t>Конкурс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16776" y="2193669"/>
            <a:ext cx="2001520" cy="2470785"/>
          </a:xfrm>
          <a:custGeom>
            <a:avLst/>
            <a:gdLst/>
            <a:ahLst/>
            <a:cxnLst/>
            <a:rect l="l" t="t" r="r" b="b"/>
            <a:pathLst>
              <a:path w="2001520" h="2470785">
                <a:moveTo>
                  <a:pt x="76200" y="76454"/>
                </a:moveTo>
                <a:lnTo>
                  <a:pt x="69824" y="63500"/>
                </a:lnTo>
                <a:lnTo>
                  <a:pt x="38608" y="0"/>
                </a:lnTo>
                <a:lnTo>
                  <a:pt x="0" y="75946"/>
                </a:lnTo>
                <a:lnTo>
                  <a:pt x="31788" y="76161"/>
                </a:lnTo>
                <a:lnTo>
                  <a:pt x="28194" y="665226"/>
                </a:lnTo>
                <a:lnTo>
                  <a:pt x="40894" y="665353"/>
                </a:lnTo>
                <a:lnTo>
                  <a:pt x="44488" y="76250"/>
                </a:lnTo>
                <a:lnTo>
                  <a:pt x="76200" y="76454"/>
                </a:lnTo>
                <a:close/>
              </a:path>
              <a:path w="2001520" h="2470785">
                <a:moveTo>
                  <a:pt x="2001393" y="2394966"/>
                </a:moveTo>
                <a:lnTo>
                  <a:pt x="1969668" y="2394597"/>
                </a:lnTo>
                <a:lnTo>
                  <a:pt x="1969668" y="2394458"/>
                </a:lnTo>
                <a:lnTo>
                  <a:pt x="1974723" y="1976755"/>
                </a:lnTo>
                <a:lnTo>
                  <a:pt x="1962023" y="1976501"/>
                </a:lnTo>
                <a:lnTo>
                  <a:pt x="1956968" y="2394458"/>
                </a:lnTo>
                <a:lnTo>
                  <a:pt x="1956816" y="2407158"/>
                </a:lnTo>
                <a:lnTo>
                  <a:pt x="1956968" y="2394458"/>
                </a:lnTo>
                <a:lnTo>
                  <a:pt x="1925193" y="2394077"/>
                </a:lnTo>
                <a:lnTo>
                  <a:pt x="1962404" y="2470658"/>
                </a:lnTo>
                <a:lnTo>
                  <a:pt x="1995043" y="2407285"/>
                </a:lnTo>
                <a:lnTo>
                  <a:pt x="2001393" y="239496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0040111" y="4869179"/>
            <a:ext cx="1675130" cy="109474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50">
              <a:latin typeface="Times New Roman"/>
              <a:cs typeface="Times New Roman"/>
            </a:endParaRPr>
          </a:p>
          <a:p>
            <a:pPr marL="24511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Заключение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0770107" y="4343400"/>
            <a:ext cx="76200" cy="525780"/>
          </a:xfrm>
          <a:custGeom>
            <a:avLst/>
            <a:gdLst/>
            <a:ahLst/>
            <a:cxnLst/>
            <a:rect l="l" t="t" r="r" b="b"/>
            <a:pathLst>
              <a:path w="76200" h="525779">
                <a:moveTo>
                  <a:pt x="31750" y="449325"/>
                </a:moveTo>
                <a:lnTo>
                  <a:pt x="0" y="449325"/>
                </a:lnTo>
                <a:lnTo>
                  <a:pt x="38100" y="525526"/>
                </a:lnTo>
                <a:lnTo>
                  <a:pt x="69850" y="462025"/>
                </a:lnTo>
                <a:lnTo>
                  <a:pt x="31750" y="462025"/>
                </a:lnTo>
                <a:lnTo>
                  <a:pt x="31750" y="449325"/>
                </a:lnTo>
                <a:close/>
              </a:path>
              <a:path w="76200" h="525779">
                <a:moveTo>
                  <a:pt x="44450" y="0"/>
                </a:moveTo>
                <a:lnTo>
                  <a:pt x="31750" y="0"/>
                </a:lnTo>
                <a:lnTo>
                  <a:pt x="31750" y="462025"/>
                </a:lnTo>
                <a:lnTo>
                  <a:pt x="44450" y="462025"/>
                </a:lnTo>
                <a:lnTo>
                  <a:pt x="44450" y="0"/>
                </a:lnTo>
                <a:close/>
              </a:path>
              <a:path w="76200" h="525779">
                <a:moveTo>
                  <a:pt x="76200" y="449325"/>
                </a:moveTo>
                <a:lnTo>
                  <a:pt x="44450" y="449325"/>
                </a:lnTo>
                <a:lnTo>
                  <a:pt x="44450" y="462025"/>
                </a:lnTo>
                <a:lnTo>
                  <a:pt x="69850" y="462025"/>
                </a:lnTo>
                <a:lnTo>
                  <a:pt x="76200" y="44932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902208" y="824483"/>
            <a:ext cx="1871980" cy="242062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31115" rIns="0" bIns="0" rtlCol="0">
            <a:spAutoFit/>
          </a:bodyPr>
          <a:lstStyle/>
          <a:p>
            <a:pPr marL="488950" marR="370205" indent="-113030">
              <a:lnSpc>
                <a:spcPct val="100000"/>
              </a:lnSpc>
              <a:spcBef>
                <a:spcPts val="245"/>
              </a:spcBef>
            </a:pPr>
            <a:r>
              <a:rPr sz="1400" spc="-5" dirty="0">
                <a:latin typeface="Times New Roman"/>
                <a:cs typeface="Times New Roman"/>
              </a:rPr>
              <a:t>Направление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Госкомитет </a:t>
            </a:r>
            <a:r>
              <a:rPr sz="1400" spc="-10" dirty="0">
                <a:latin typeface="Times New Roman"/>
                <a:cs typeface="Times New Roman"/>
              </a:rPr>
              <a:t> Республики</a:t>
            </a:r>
            <a:endParaRPr sz="1400">
              <a:latin typeface="Times New Roman"/>
              <a:cs typeface="Times New Roman"/>
            </a:endParaRPr>
          </a:p>
          <a:p>
            <a:pPr marL="490855" marR="86995" indent="-398145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Татарстан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по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тарифам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заявления </a:t>
            </a:r>
            <a:r>
              <a:rPr sz="1400" dirty="0">
                <a:latin typeface="Times New Roman"/>
                <a:cs typeface="Times New Roman"/>
              </a:rPr>
              <a:t>о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подготовке </a:t>
            </a:r>
            <a:r>
              <a:rPr sz="1400" spc="-10" dirty="0">
                <a:latin typeface="Times New Roman"/>
                <a:cs typeface="Times New Roman"/>
              </a:rPr>
              <a:t> конкурсной</a:t>
            </a:r>
            <a:endParaRPr sz="1400">
              <a:latin typeface="Times New Roman"/>
              <a:cs typeface="Times New Roman"/>
            </a:endParaRPr>
          </a:p>
          <a:p>
            <a:pPr marL="107950" marR="102235" indent="-635" algn="ctr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документации </a:t>
            </a:r>
            <a:r>
              <a:rPr sz="1400" dirty="0">
                <a:latin typeface="Times New Roman"/>
                <a:cs typeface="Times New Roman"/>
              </a:rPr>
              <a:t>(за 40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рабочих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даты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принятия решения о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КС)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88847" y="3370326"/>
            <a:ext cx="14649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imes New Roman"/>
                <a:cs typeface="Times New Roman"/>
              </a:rPr>
              <a:t>*согласно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Постановлению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Кабинета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Министров</a:t>
            </a:r>
            <a:endParaRPr sz="1000">
              <a:latin typeface="Times New Roman"/>
              <a:cs typeface="Times New Roman"/>
            </a:endParaRPr>
          </a:p>
          <a:p>
            <a:pPr marL="12700" marR="69850">
              <a:lnSpc>
                <a:spcPct val="100000"/>
              </a:lnSpc>
            </a:pPr>
            <a:r>
              <a:rPr sz="1000" spc="-10" dirty="0">
                <a:latin typeface="Times New Roman"/>
                <a:cs typeface="Times New Roman"/>
              </a:rPr>
              <a:t>Республики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Татарстан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16.02.2022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№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132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61303" y="1286255"/>
            <a:ext cx="2773680" cy="66172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166370">
              <a:lnSpc>
                <a:spcPct val="100000"/>
              </a:lnSpc>
              <a:spcBef>
                <a:spcPts val="5"/>
              </a:spcBef>
            </a:pPr>
            <a:r>
              <a:rPr sz="1400" spc="-5" dirty="0" err="1">
                <a:latin typeface="Times New Roman"/>
                <a:cs typeface="Times New Roman"/>
              </a:rPr>
              <a:t>Поступление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lang="ru-RU" sz="1400" spc="-5" dirty="0" smtClean="0">
                <a:latin typeface="Times New Roman"/>
                <a:cs typeface="Times New Roman"/>
              </a:rPr>
              <a:t> </a:t>
            </a:r>
            <a:r>
              <a:rPr sz="1400" spc="-5" dirty="0" err="1" smtClean="0">
                <a:latin typeface="Times New Roman"/>
                <a:cs typeface="Times New Roman"/>
              </a:rPr>
              <a:t>заявок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"/>
          <a:stretch/>
        </p:blipFill>
        <p:spPr>
          <a:xfrm>
            <a:off x="1371600" y="609600"/>
            <a:ext cx="9535271" cy="607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48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76600" y="2514600"/>
            <a:ext cx="612366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Существенные условия 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концессионного соглашения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10, 42 Закона 115-ФЗ)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91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394635"/>
              </p:ext>
            </p:extLst>
          </p:nvPr>
        </p:nvGraphicFramePr>
        <p:xfrm>
          <a:off x="228600" y="533400"/>
          <a:ext cx="11811000" cy="616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4609">
                  <a:extLst>
                    <a:ext uri="{9D8B030D-6E8A-4147-A177-3AD203B41FA5}">
                      <a16:colId xmlns:a16="http://schemas.microsoft.com/office/drawing/2014/main" val="877242197"/>
                    </a:ext>
                  </a:extLst>
                </a:gridCol>
                <a:gridCol w="5866391">
                  <a:extLst>
                    <a:ext uri="{9D8B030D-6E8A-4147-A177-3AD203B41FA5}">
                      <a16:colId xmlns:a16="http://schemas.microsoft.com/office/drawing/2014/main" val="1495609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42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573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обязательства концессионера по созданию и (или) реконструкции объекта концессионного соглашения, соблюдению сроков его создания и (или) реконструкции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значения долгосрочных параметров регулирования деятельности концессионера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53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обязательства концессионера по осуществлению деятельности, предусмотренной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задание и основные мероприятия, определенные в соответствии со ст.22 Закона №115-ФЗ, с описанием основных характеристик таких мероприятий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75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срок действия КС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предельный размер расходов на создание и (или) реконструкцию объекта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759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описание, в том числе технико-экономические показатели, объекта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плановые значения показателей надежности, качества, энергетической эффективности объектов 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748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срок передачи концессионеру объекта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порядок возмещения фактически понесенных расходов концессионера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372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порядок предоставления концессионеру земельных участков, предназначенных для осуществления деятельности, предусмотренной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обязательства концессионера в отношении всего незарегистрированного недвижимого имущества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60343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цели и срок использования (эксплуатации) объекта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переноса сроков реализации инвестиционных обязательств концессионера</a:t>
                      </a:r>
                      <a:r>
                        <a:rPr lang="ru-RU" sz="1200" b="0" i="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связи с существенным ухудшением экономической конъюнктуры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600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способы обеспечения исполнения концессионером обязательств по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013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/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размер концессионной платы, форму или формы, порядок и сроки ее внесения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950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/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порядок возмещения расходов сторон в случае досрочного расторжения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965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/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обязательства </a:t>
                      </a:r>
                      <a:r>
                        <a:rPr lang="ru-RU" sz="1200" b="0" i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концедента</a:t>
                      </a:r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(или) концессионера по подготовке территории, необходимой для создания и (или) реконструкции объекта КС и (или) для осуществления деятельности, предусмотренной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182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/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объем валовой выручки, получаемой концессионером в рамках реализации КС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264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/>
                      <a:r>
                        <a:rPr lang="ru-RU" sz="1200" b="0" i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этапы исполнения условий КС, объектом которого является имущество, предусмотренное п.12 ч.1 ст.4 Закона №115-ФЗ, с указанием результатов исполнения этих этапов</a:t>
                      </a:r>
                      <a:endParaRPr lang="ru-RU" sz="1200" b="0" i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488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208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78276" y="2514600"/>
            <a:ext cx="4920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24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1905000"/>
            <a:ext cx="9601200" cy="33374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400" b="1" dirty="0"/>
              <a:t>Регулируется </a:t>
            </a:r>
            <a:r>
              <a:rPr lang="ru-RU" sz="2400" b="1" dirty="0" smtClean="0"/>
              <a:t>Федеральным </a:t>
            </a:r>
            <a:r>
              <a:rPr lang="ru-RU" sz="2400" b="1" dirty="0"/>
              <a:t>законом от 21.07.2005 г. № 115-ФЗ «О концессионных соглашениях</a:t>
            </a:r>
            <a:r>
              <a:rPr lang="ru-RU" sz="2400" b="1" dirty="0" smtClean="0"/>
              <a:t>» (</a:t>
            </a:r>
            <a:r>
              <a:rPr lang="ru-RU" sz="2400" b="1" dirty="0"/>
              <a:t>далее – Закон № 115-ФЗ), Федеральными законами от </a:t>
            </a:r>
            <a:r>
              <a:rPr lang="ru-RU" sz="2400" b="1" dirty="0" smtClean="0"/>
              <a:t>7.12.2011 № 416-ФЗ «О </a:t>
            </a:r>
            <a:r>
              <a:rPr lang="ru-RU" sz="2400" b="1" dirty="0"/>
              <a:t>водоснабжении и </a:t>
            </a:r>
            <a:r>
              <a:rPr lang="ru-RU" sz="2400" b="1" dirty="0" smtClean="0"/>
              <a:t>водоотведении</a:t>
            </a:r>
            <a:r>
              <a:rPr lang="ru-RU" sz="2400" b="1" dirty="0"/>
              <a:t>», от </a:t>
            </a:r>
            <a:r>
              <a:rPr lang="ru-RU" sz="2400" b="1" dirty="0" smtClean="0"/>
              <a:t>27.07.2010 № 190-ФЗ «О   Теплоснабжении» </a:t>
            </a:r>
            <a:r>
              <a:rPr lang="ru-RU" sz="2400" b="1" dirty="0"/>
              <a:t>и др. нормативными правовыми актами Российской Федерации, Постановлением КМ РТ от 16.02.2022 № </a:t>
            </a:r>
            <a:r>
              <a:rPr lang="ru-RU" sz="2400" b="1" dirty="0" smtClean="0"/>
              <a:t>132 об </a:t>
            </a:r>
            <a:r>
              <a:rPr lang="ru-RU" sz="2400" b="1" dirty="0"/>
              <a:t>утверждении </a:t>
            </a:r>
            <a:r>
              <a:rPr lang="ru-RU" sz="2400" b="1" dirty="0" smtClean="0"/>
              <a:t>порядка </a:t>
            </a:r>
            <a:r>
              <a:rPr lang="ru-RU" sz="2400" b="1" dirty="0"/>
              <a:t>межведомственного взаимодействия </a:t>
            </a:r>
            <a:r>
              <a:rPr lang="ru-RU" sz="2400" b="1" dirty="0" smtClean="0"/>
              <a:t>органов </a:t>
            </a:r>
            <a:r>
              <a:rPr lang="ru-RU" sz="2400" b="1" dirty="0"/>
              <a:t>исполнительной власти РТ и </a:t>
            </a:r>
            <a:r>
              <a:rPr lang="ru-RU" sz="2400" b="1" dirty="0" smtClean="0"/>
              <a:t>органов </a:t>
            </a:r>
            <a:r>
              <a:rPr lang="ru-RU" sz="2400" b="1" dirty="0"/>
              <a:t>местного самоуправления МО РТ при подготовке, заключении изменении и прекращении КС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46492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81583"/>
            <a:ext cx="8845550" cy="6154420"/>
          </a:xfrm>
          <a:custGeom>
            <a:avLst/>
            <a:gdLst/>
            <a:ahLst/>
            <a:cxnLst/>
            <a:rect l="l" t="t" r="r" b="b"/>
            <a:pathLst>
              <a:path w="8845550" h="6154420">
                <a:moveTo>
                  <a:pt x="0" y="0"/>
                </a:moveTo>
                <a:lnTo>
                  <a:pt x="0" y="6153912"/>
                </a:lnTo>
                <a:lnTo>
                  <a:pt x="8845296" y="3125089"/>
                </a:lnTo>
                <a:lnTo>
                  <a:pt x="0" y="0"/>
                </a:lnTo>
                <a:close/>
              </a:path>
            </a:pathLst>
          </a:custGeom>
          <a:solidFill>
            <a:srgbClr val="D21F21">
              <a:alpha val="313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28570" y="2648839"/>
            <a:ext cx="804227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5464" marR="102870" indent="-1708785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latin typeface="Times New Roman"/>
                <a:cs typeface="Times New Roman"/>
              </a:rPr>
              <a:t>Концессионное </a:t>
            </a:r>
            <a:r>
              <a:rPr sz="3600" b="1" spc="-25" dirty="0">
                <a:latin typeface="Times New Roman"/>
                <a:cs typeface="Times New Roman"/>
              </a:rPr>
              <a:t>соглашение </a:t>
            </a:r>
            <a:r>
              <a:rPr sz="3600" b="1" dirty="0">
                <a:latin typeface="Times New Roman"/>
                <a:cs typeface="Times New Roman"/>
              </a:rPr>
              <a:t>в </a:t>
            </a:r>
            <a:r>
              <a:rPr sz="3600" b="1" spc="-15" dirty="0">
                <a:latin typeface="Times New Roman"/>
                <a:cs typeface="Times New Roman"/>
              </a:rPr>
              <a:t>порядке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частной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инициативы</a:t>
            </a:r>
            <a:endParaRPr sz="3600" dirty="0">
              <a:latin typeface="Times New Roman"/>
              <a:cs typeface="Times New Roman"/>
            </a:endParaRPr>
          </a:p>
          <a:p>
            <a:pPr marL="280670" marR="5080" indent="-268605" algn="ctr">
              <a:lnSpc>
                <a:spcPct val="100000"/>
              </a:lnSpc>
            </a:pPr>
            <a:r>
              <a:rPr sz="3600" b="1" spc="-50" dirty="0">
                <a:latin typeface="Times New Roman"/>
                <a:cs typeface="Times New Roman"/>
              </a:rPr>
              <a:t>(</a:t>
            </a:r>
            <a:r>
              <a:rPr sz="3600" b="1" spc="-50" dirty="0" smtClean="0">
                <a:latin typeface="Times New Roman"/>
                <a:cs typeface="Times New Roman"/>
              </a:rPr>
              <a:t>ст.37</a:t>
            </a:r>
            <a:r>
              <a:rPr sz="3600" b="1" spc="5" dirty="0" smtClean="0">
                <a:latin typeface="Times New Roman"/>
                <a:cs typeface="Times New Roman"/>
              </a:rPr>
              <a:t> </a:t>
            </a:r>
            <a:r>
              <a:rPr lang="ru-RU" sz="3600" b="1" spc="-10" dirty="0" smtClean="0">
                <a:latin typeface="Times New Roman"/>
                <a:cs typeface="Times New Roman"/>
              </a:rPr>
              <a:t>Закона </a:t>
            </a:r>
            <a:r>
              <a:rPr sz="3600" b="1" spc="-5" dirty="0" smtClean="0">
                <a:latin typeface="Times New Roman"/>
                <a:cs typeface="Times New Roman"/>
              </a:rPr>
              <a:t>№</a:t>
            </a:r>
            <a:r>
              <a:rPr sz="3600" b="1" spc="-10" dirty="0" smtClean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115-ФЗ</a:t>
            </a:r>
            <a:r>
              <a:rPr sz="2800" b="1" spc="-25" dirty="0">
                <a:latin typeface="Times New Roman"/>
                <a:cs typeface="Times New Roman"/>
              </a:rPr>
              <a:t>)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81583"/>
            <a:ext cx="8845550" cy="6154420"/>
          </a:xfrm>
          <a:custGeom>
            <a:avLst/>
            <a:gdLst/>
            <a:ahLst/>
            <a:cxnLst/>
            <a:rect l="l" t="t" r="r" b="b"/>
            <a:pathLst>
              <a:path w="8845550" h="6154420">
                <a:moveTo>
                  <a:pt x="0" y="0"/>
                </a:moveTo>
                <a:lnTo>
                  <a:pt x="0" y="6153912"/>
                </a:lnTo>
                <a:lnTo>
                  <a:pt x="8845296" y="3076955"/>
                </a:lnTo>
                <a:lnTo>
                  <a:pt x="0" y="0"/>
                </a:lnTo>
                <a:close/>
              </a:path>
            </a:pathLst>
          </a:custGeom>
          <a:solidFill>
            <a:srgbClr val="D21F21">
              <a:alpha val="313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05783" y="1795398"/>
            <a:ext cx="40957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ОСНОВНЫЕ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ДОКУМЕНТЫ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29280" y="2516885"/>
            <a:ext cx="8827135" cy="24211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ПРЕДЛОЖЕНИЕ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ЗАКЛЮЧЕНИИ</a:t>
            </a:r>
            <a:r>
              <a:rPr sz="1800" b="1" spc="-10" dirty="0">
                <a:latin typeface="Times New Roman"/>
                <a:cs typeface="Times New Roman"/>
              </a:rPr>
              <a:t> КОНЦЕССИОННОГО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35" dirty="0">
                <a:latin typeface="Times New Roman"/>
                <a:cs typeface="Times New Roman"/>
              </a:rPr>
              <a:t>СОГЛАШЕНИЯ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СООТВЕТСТВИИ</a:t>
            </a:r>
            <a:r>
              <a:rPr sz="1800" b="1" dirty="0">
                <a:latin typeface="Times New Roman"/>
                <a:cs typeface="Times New Roman"/>
              </a:rPr>
              <a:t> С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ПОСТАНОВЛЕНИЕМ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ПРАВИТЕЛЬСТВА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РОССИЙСКОЙ 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30" dirty="0">
                <a:latin typeface="Times New Roman"/>
                <a:cs typeface="Times New Roman"/>
              </a:rPr>
              <a:t>ФЕДЕРАЦИИ</a:t>
            </a:r>
            <a:r>
              <a:rPr sz="1800" b="1" spc="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ОТ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31.03.2015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lang="ru-RU" b="1" spc="-105" dirty="0" smtClean="0">
                <a:latin typeface="Times New Roman"/>
                <a:cs typeface="Times New Roman"/>
              </a:rPr>
              <a:t>г.</a:t>
            </a:r>
            <a:r>
              <a:rPr sz="1800" b="1" spc="10" dirty="0" smtClean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№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300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ПРОЕКТ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lang="ru-RU" sz="1800" b="1" spc="-50" dirty="0" smtClean="0">
                <a:latin typeface="Times New Roman"/>
                <a:cs typeface="Times New Roman"/>
              </a:rPr>
              <a:t>КОНЦЕССИОННОГО </a:t>
            </a:r>
            <a:r>
              <a:rPr sz="1800" b="1" spc="-35" dirty="0" smtClean="0">
                <a:latin typeface="Times New Roman"/>
                <a:cs typeface="Times New Roman"/>
              </a:rPr>
              <a:t>СОГЛАШЕНИЯ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СВЕДЕНИЯ</a:t>
            </a:r>
            <a:r>
              <a:rPr sz="1800" b="1" spc="1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</a:t>
            </a:r>
            <a:r>
              <a:rPr sz="1800" b="1" spc="10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НАЛИЧИИ</a:t>
            </a:r>
            <a:r>
              <a:rPr sz="1800" b="1" spc="11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СРЕДСТВ</a:t>
            </a:r>
            <a:r>
              <a:rPr sz="1800" b="1" spc="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ИЛИ</a:t>
            </a:r>
            <a:r>
              <a:rPr sz="1800" b="1" spc="9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ВОЗМОЖНОСТИ</a:t>
            </a:r>
            <a:r>
              <a:rPr sz="1800" b="1" spc="10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ИХ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ПОЛУЧЕНИЯ</a:t>
            </a:r>
            <a:r>
              <a:rPr sz="1800" b="1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spc="-40" dirty="0">
                <a:latin typeface="Times New Roman"/>
                <a:cs typeface="Times New Roman"/>
              </a:rPr>
              <a:t>РАЗМЕРЕ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НЕ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МЕНЕЕ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5%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ОТ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ОБЪЕМА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ЗАЯВЛЕННЫХ </a:t>
            </a:r>
            <a:r>
              <a:rPr sz="1800" b="1" dirty="0">
                <a:latin typeface="Times New Roman"/>
                <a:cs typeface="Times New Roman"/>
              </a:rPr>
              <a:t>ИНВЕСТИЦИЙ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20434" y="977646"/>
            <a:ext cx="134620" cy="504190"/>
          </a:xfrm>
          <a:custGeom>
            <a:avLst/>
            <a:gdLst/>
            <a:ahLst/>
            <a:cxnLst/>
            <a:rect l="l" t="t" r="r" b="b"/>
            <a:pathLst>
              <a:path w="134620" h="504190">
                <a:moveTo>
                  <a:pt x="16128" y="371982"/>
                </a:moveTo>
                <a:lnTo>
                  <a:pt x="9270" y="376046"/>
                </a:lnTo>
                <a:lnTo>
                  <a:pt x="2286" y="379983"/>
                </a:lnTo>
                <a:lnTo>
                  <a:pt x="0" y="388874"/>
                </a:lnTo>
                <a:lnTo>
                  <a:pt x="67182" y="504063"/>
                </a:lnTo>
                <a:lnTo>
                  <a:pt x="83925" y="475361"/>
                </a:lnTo>
                <a:lnTo>
                  <a:pt x="52704" y="475361"/>
                </a:lnTo>
                <a:lnTo>
                  <a:pt x="52704" y="421966"/>
                </a:lnTo>
                <a:lnTo>
                  <a:pt x="28955" y="381253"/>
                </a:lnTo>
                <a:lnTo>
                  <a:pt x="25018" y="374268"/>
                </a:lnTo>
                <a:lnTo>
                  <a:pt x="16128" y="371982"/>
                </a:lnTo>
                <a:close/>
              </a:path>
              <a:path w="134620" h="504190">
                <a:moveTo>
                  <a:pt x="52704" y="421966"/>
                </a:moveTo>
                <a:lnTo>
                  <a:pt x="52704" y="475361"/>
                </a:lnTo>
                <a:lnTo>
                  <a:pt x="81661" y="475361"/>
                </a:lnTo>
                <a:lnTo>
                  <a:pt x="81661" y="468121"/>
                </a:lnTo>
                <a:lnTo>
                  <a:pt x="54737" y="468121"/>
                </a:lnTo>
                <a:lnTo>
                  <a:pt x="67183" y="446786"/>
                </a:lnTo>
                <a:lnTo>
                  <a:pt x="52704" y="421966"/>
                </a:lnTo>
                <a:close/>
              </a:path>
              <a:path w="134620" h="504190">
                <a:moveTo>
                  <a:pt x="118237" y="371982"/>
                </a:moveTo>
                <a:lnTo>
                  <a:pt x="109347" y="374268"/>
                </a:lnTo>
                <a:lnTo>
                  <a:pt x="105410" y="381253"/>
                </a:lnTo>
                <a:lnTo>
                  <a:pt x="81661" y="421966"/>
                </a:lnTo>
                <a:lnTo>
                  <a:pt x="81661" y="475361"/>
                </a:lnTo>
                <a:lnTo>
                  <a:pt x="83925" y="475361"/>
                </a:lnTo>
                <a:lnTo>
                  <a:pt x="134365" y="388874"/>
                </a:lnTo>
                <a:lnTo>
                  <a:pt x="132079" y="379983"/>
                </a:lnTo>
                <a:lnTo>
                  <a:pt x="125094" y="376046"/>
                </a:lnTo>
                <a:lnTo>
                  <a:pt x="118237" y="371982"/>
                </a:lnTo>
                <a:close/>
              </a:path>
              <a:path w="134620" h="504190">
                <a:moveTo>
                  <a:pt x="67183" y="446786"/>
                </a:moveTo>
                <a:lnTo>
                  <a:pt x="54737" y="468121"/>
                </a:lnTo>
                <a:lnTo>
                  <a:pt x="79628" y="468121"/>
                </a:lnTo>
                <a:lnTo>
                  <a:pt x="67183" y="446786"/>
                </a:lnTo>
                <a:close/>
              </a:path>
              <a:path w="134620" h="504190">
                <a:moveTo>
                  <a:pt x="81661" y="421966"/>
                </a:moveTo>
                <a:lnTo>
                  <a:pt x="67183" y="446786"/>
                </a:lnTo>
                <a:lnTo>
                  <a:pt x="79628" y="468121"/>
                </a:lnTo>
                <a:lnTo>
                  <a:pt x="81661" y="468121"/>
                </a:lnTo>
                <a:lnTo>
                  <a:pt x="81661" y="421966"/>
                </a:lnTo>
                <a:close/>
              </a:path>
              <a:path w="134620" h="504190">
                <a:moveTo>
                  <a:pt x="81661" y="0"/>
                </a:moveTo>
                <a:lnTo>
                  <a:pt x="52704" y="0"/>
                </a:lnTo>
                <a:lnTo>
                  <a:pt x="52704" y="421966"/>
                </a:lnTo>
                <a:lnTo>
                  <a:pt x="67183" y="446786"/>
                </a:lnTo>
                <a:lnTo>
                  <a:pt x="81661" y="421966"/>
                </a:lnTo>
                <a:lnTo>
                  <a:pt x="81661" y="0"/>
                </a:lnTo>
                <a:close/>
              </a:path>
            </a:pathLst>
          </a:custGeom>
          <a:solidFill>
            <a:srgbClr val="C0212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81583"/>
            <a:ext cx="8845550" cy="6154420"/>
          </a:xfrm>
          <a:custGeom>
            <a:avLst/>
            <a:gdLst/>
            <a:ahLst/>
            <a:cxnLst/>
            <a:rect l="l" t="t" r="r" b="b"/>
            <a:pathLst>
              <a:path w="8845550" h="6154420">
                <a:moveTo>
                  <a:pt x="0" y="0"/>
                </a:moveTo>
                <a:lnTo>
                  <a:pt x="0" y="6153912"/>
                </a:lnTo>
                <a:lnTo>
                  <a:pt x="8845296" y="3076955"/>
                </a:lnTo>
                <a:lnTo>
                  <a:pt x="0" y="0"/>
                </a:lnTo>
                <a:close/>
              </a:path>
            </a:pathLst>
          </a:custGeom>
          <a:solidFill>
            <a:srgbClr val="D21F21">
              <a:alpha val="313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670035" y="1098803"/>
            <a:ext cx="3014980" cy="2626360"/>
          </a:xfrm>
          <a:prstGeom prst="rect">
            <a:avLst/>
          </a:prstGeom>
          <a:solidFill>
            <a:srgbClr val="C00000">
              <a:alpha val="92156"/>
            </a:srgbClr>
          </a:solidFill>
        </p:spPr>
        <p:txBody>
          <a:bodyPr vert="horz" wrap="square" lIns="0" tIns="208280" rIns="0" bIns="0" rtlCol="0">
            <a:spAutoFit/>
          </a:bodyPr>
          <a:lstStyle/>
          <a:p>
            <a:pPr marL="92075" marR="80645">
              <a:lnSpc>
                <a:spcPct val="100000"/>
              </a:lnSpc>
              <a:spcBef>
                <a:spcPts val="1640"/>
              </a:spcBef>
              <a:tabLst>
                <a:tab pos="1201420" algn="l"/>
              </a:tabLst>
            </a:pPr>
            <a:r>
              <a:rPr sz="1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ФОРМА</a:t>
            </a:r>
            <a:r>
              <a:rPr sz="1800" b="1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ПРЕДЛОЖЕНИЯ </a:t>
            </a:r>
            <a:r>
              <a:rPr sz="1800" b="1" spc="-43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О	З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А</a:t>
            </a:r>
            <a:r>
              <a:rPr sz="18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К</a:t>
            </a:r>
            <a:r>
              <a:rPr sz="1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Л</a:t>
            </a:r>
            <a:r>
              <a:rPr sz="18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Ю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ЧЕНИИ  </a:t>
            </a: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КОНЦЕССИОННОГО </a:t>
            </a:r>
            <a:r>
              <a:rPr sz="1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СОГЛАШЕНИЯ</a:t>
            </a:r>
            <a:endParaRPr sz="18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(УТВЕРЖДЕНА</a:t>
            </a:r>
            <a:endParaRPr sz="18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8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ПОСТАНОВЛЕНИЕМ</a:t>
            </a:r>
            <a:endParaRPr sz="1800">
              <a:latin typeface="Times New Roman"/>
              <a:cs typeface="Times New Roman"/>
            </a:endParaRPr>
          </a:p>
          <a:p>
            <a:pPr marL="92075" marR="80010">
              <a:lnSpc>
                <a:spcPct val="100000"/>
              </a:lnSpc>
            </a:pPr>
            <a:r>
              <a:rPr sz="18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ПРАВИТЕЛЬСТВА</a:t>
            </a:r>
            <a:r>
              <a:rPr sz="1800" b="1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РФ</a:t>
            </a:r>
            <a:r>
              <a:rPr sz="1800" b="1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ОТ </a:t>
            </a:r>
            <a:r>
              <a:rPr sz="1800" b="1" spc="-43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31.03.2015</a:t>
            </a:r>
            <a:r>
              <a:rPr sz="18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spc="-105" dirty="0">
                <a:solidFill>
                  <a:srgbClr val="FFFFFF"/>
                </a:solidFill>
                <a:latin typeface="Times New Roman"/>
                <a:cs typeface="Times New Roman"/>
              </a:rPr>
              <a:t>Г.</a:t>
            </a:r>
            <a:r>
              <a:rPr sz="18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imes New Roman"/>
                <a:cs typeface="Times New Roman"/>
              </a:rPr>
              <a:t>№ 300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330" y="1026033"/>
            <a:ext cx="7677784" cy="5098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Проект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концессионного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соглашения;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ts val="1730"/>
              </a:lnSpc>
            </a:pPr>
            <a:r>
              <a:rPr sz="1600" spc="-5" dirty="0">
                <a:latin typeface="Times New Roman"/>
                <a:cs typeface="Times New Roman"/>
              </a:rPr>
              <a:t>Нотариально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заверенные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копии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учредительных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документов;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ts val="1730"/>
              </a:lnSpc>
            </a:pPr>
            <a:r>
              <a:rPr sz="1600" spc="-10" dirty="0">
                <a:latin typeface="Times New Roman"/>
                <a:cs typeface="Times New Roman"/>
              </a:rPr>
              <a:t>Выписка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из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Единого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государственного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реестра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юридических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лиц;</a:t>
            </a:r>
            <a:endParaRPr sz="16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Справки </a:t>
            </a:r>
            <a:r>
              <a:rPr sz="1600" spc="-10" dirty="0">
                <a:latin typeface="Times New Roman"/>
                <a:cs typeface="Times New Roman"/>
              </a:rPr>
              <a:t>налогового </a:t>
            </a:r>
            <a:r>
              <a:rPr sz="1600" spc="-5" dirty="0">
                <a:latin typeface="Times New Roman"/>
                <a:cs typeface="Times New Roman"/>
              </a:rPr>
              <a:t>органа, территориального органа Пенсионного фонда </a:t>
            </a:r>
            <a:r>
              <a:rPr sz="1600" spc="-10" dirty="0">
                <a:latin typeface="Times New Roman"/>
                <a:cs typeface="Times New Roman"/>
              </a:rPr>
              <a:t>Российской </a:t>
            </a:r>
            <a:r>
              <a:rPr sz="1600" spc="-5" dirty="0">
                <a:latin typeface="Times New Roman"/>
                <a:cs typeface="Times New Roman"/>
              </a:rPr>
              <a:t> Федерации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и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территориального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органа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Фонда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социального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страхования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Российской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Федерации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состоянии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расчетов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принципала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(плательщика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сбора,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налогового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агента)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по </a:t>
            </a:r>
            <a:r>
              <a:rPr sz="1600" dirty="0">
                <a:latin typeface="Times New Roman"/>
                <a:cs typeface="Times New Roman"/>
              </a:rPr>
              <a:t>налогам, сборам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dirty="0">
                <a:latin typeface="Times New Roman"/>
                <a:cs typeface="Times New Roman"/>
              </a:rPr>
              <a:t>иным </a:t>
            </a:r>
            <a:r>
              <a:rPr sz="1600" spc="-10" dirty="0">
                <a:latin typeface="Times New Roman"/>
                <a:cs typeface="Times New Roman"/>
              </a:rPr>
              <a:t>обязательным платежам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spc="-20" dirty="0">
                <a:latin typeface="Times New Roman"/>
                <a:cs typeface="Times New Roman"/>
              </a:rPr>
              <a:t>бюджеты </a:t>
            </a:r>
            <a:r>
              <a:rPr sz="1600" spc="-15" dirty="0">
                <a:latin typeface="Times New Roman"/>
                <a:cs typeface="Times New Roman"/>
              </a:rPr>
              <a:t>бюджетной </a:t>
            </a:r>
            <a:r>
              <a:rPr sz="1600" spc="-5" dirty="0">
                <a:latin typeface="Times New Roman"/>
                <a:cs typeface="Times New Roman"/>
              </a:rPr>
              <a:t>системы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Российской</a:t>
            </a:r>
            <a:r>
              <a:rPr sz="1600" spc="-5" dirty="0">
                <a:latin typeface="Times New Roman"/>
                <a:cs typeface="Times New Roman"/>
              </a:rPr>
              <a:t> Федерации,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подтверждающие</a:t>
            </a:r>
            <a:r>
              <a:rPr sz="1600" spc="-5" dirty="0">
                <a:latin typeface="Times New Roman"/>
                <a:cs typeface="Times New Roman"/>
              </a:rPr>
              <a:t> исполнение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принципалом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обязанности</a:t>
            </a:r>
            <a:r>
              <a:rPr sz="1600" dirty="0">
                <a:latin typeface="Times New Roman"/>
                <a:cs typeface="Times New Roman"/>
              </a:rPr>
              <a:t> по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уплате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налогов,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сборов,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пеней,</a:t>
            </a:r>
            <a:r>
              <a:rPr sz="1600" dirty="0">
                <a:latin typeface="Times New Roman"/>
                <a:cs typeface="Times New Roman"/>
              </a:rPr>
              <a:t> штрафов,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процентов,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отсутствие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задолженности</a:t>
            </a:r>
            <a:r>
              <a:rPr sz="1600" dirty="0">
                <a:latin typeface="Times New Roman"/>
                <a:cs typeface="Times New Roman"/>
              </a:rPr>
              <a:t> по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уплате</a:t>
            </a:r>
            <a:r>
              <a:rPr sz="1600" spc="-10" dirty="0">
                <a:latin typeface="Times New Roman"/>
                <a:cs typeface="Times New Roman"/>
              </a:rPr>
              <a:t> обязательных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платежей,</a:t>
            </a:r>
            <a:r>
              <a:rPr sz="1600" spc="-5" dirty="0">
                <a:latin typeface="Times New Roman"/>
                <a:cs typeface="Times New Roman"/>
              </a:rPr>
              <a:t> а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также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задолженности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по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уплате</a:t>
            </a:r>
            <a:r>
              <a:rPr sz="1600" spc="-5" dirty="0">
                <a:latin typeface="Times New Roman"/>
                <a:cs typeface="Times New Roman"/>
              </a:rPr>
              <a:t> процентов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10" dirty="0">
                <a:latin typeface="Times New Roman"/>
                <a:cs typeface="Times New Roman"/>
              </a:rPr>
              <a:t>за 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пользование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бюджетными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средствами,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соответствующих</a:t>
            </a:r>
            <a:r>
              <a:rPr sz="1600" spc="-5" dirty="0">
                <a:latin typeface="Times New Roman"/>
                <a:cs typeface="Times New Roman"/>
              </a:rPr>
              <a:t> пеней,</a:t>
            </a:r>
            <a:r>
              <a:rPr sz="1600" dirty="0">
                <a:latin typeface="Times New Roman"/>
                <a:cs typeface="Times New Roman"/>
              </a:rPr>
              <a:t> штрафов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и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иных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финансовых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санкций;</a:t>
            </a:r>
          </a:p>
          <a:p>
            <a:pPr marL="12700" marR="8890" algn="just">
              <a:lnSpc>
                <a:spcPts val="1730"/>
              </a:lnSpc>
              <a:spcBef>
                <a:spcPts val="25"/>
              </a:spcBef>
            </a:pPr>
            <a:r>
              <a:rPr sz="1600" spc="-10" dirty="0">
                <a:latin typeface="Times New Roman"/>
                <a:cs typeface="Times New Roman"/>
              </a:rPr>
              <a:t>Сведения </a:t>
            </a:r>
            <a:r>
              <a:rPr sz="1600" spc="-5" dirty="0">
                <a:latin typeface="Times New Roman"/>
                <a:cs typeface="Times New Roman"/>
              </a:rPr>
              <a:t>о </a:t>
            </a:r>
            <a:r>
              <a:rPr sz="1600" dirty="0">
                <a:latin typeface="Times New Roman"/>
                <a:cs typeface="Times New Roman"/>
              </a:rPr>
              <a:t>наличии </a:t>
            </a:r>
            <a:r>
              <a:rPr sz="1600" spc="-5" dirty="0">
                <a:latin typeface="Times New Roman"/>
                <a:cs typeface="Times New Roman"/>
              </a:rPr>
              <a:t>у заявителя </a:t>
            </a:r>
            <a:r>
              <a:rPr sz="1600" spc="-10" dirty="0">
                <a:latin typeface="Times New Roman"/>
                <a:cs typeface="Times New Roman"/>
              </a:rPr>
              <a:t>средств </a:t>
            </a:r>
            <a:r>
              <a:rPr sz="1600" dirty="0">
                <a:latin typeface="Times New Roman"/>
                <a:cs typeface="Times New Roman"/>
              </a:rPr>
              <a:t>или </a:t>
            </a:r>
            <a:r>
              <a:rPr sz="1600" spc="-5" dirty="0">
                <a:latin typeface="Times New Roman"/>
                <a:cs typeface="Times New Roman"/>
              </a:rPr>
              <a:t>возможности их получения в размере </a:t>
            </a:r>
            <a:r>
              <a:rPr sz="1600" spc="-10" dirty="0">
                <a:latin typeface="Times New Roman"/>
                <a:cs typeface="Times New Roman"/>
              </a:rPr>
              <a:t>не </a:t>
            </a:r>
            <a:r>
              <a:rPr sz="1600" spc="-5" dirty="0">
                <a:latin typeface="Times New Roman"/>
                <a:cs typeface="Times New Roman"/>
              </a:rPr>
              <a:t> менее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5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процентов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объема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заявленных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проекте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концессионного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соглашения </a:t>
            </a:r>
            <a:r>
              <a:rPr sz="1600" spc="-5" dirty="0">
                <a:latin typeface="Times New Roman"/>
                <a:cs typeface="Times New Roman"/>
              </a:rPr>
              <a:t> инвестиций;</a:t>
            </a:r>
            <a:endParaRPr sz="1600" dirty="0">
              <a:latin typeface="Times New Roman"/>
              <a:cs typeface="Times New Roman"/>
            </a:endParaRPr>
          </a:p>
          <a:p>
            <a:pPr marL="12700" algn="just">
              <a:lnSpc>
                <a:spcPts val="1605"/>
              </a:lnSpc>
            </a:pPr>
            <a:r>
              <a:rPr sz="1600" spc="-5" dirty="0">
                <a:latin typeface="Times New Roman"/>
                <a:cs typeface="Times New Roman"/>
              </a:rPr>
              <a:t>Прилагается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копия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подтверждающего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документа,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выданного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кредитной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организацией,</a:t>
            </a:r>
            <a:endParaRPr sz="1600" dirty="0">
              <a:latin typeface="Times New Roman"/>
              <a:cs typeface="Times New Roman"/>
            </a:endParaRPr>
          </a:p>
          <a:p>
            <a:pPr marL="12700" marR="3204845">
              <a:lnSpc>
                <a:spcPts val="1730"/>
              </a:lnSpc>
              <a:spcBef>
                <a:spcPts val="120"/>
              </a:spcBef>
            </a:pPr>
            <a:r>
              <a:rPr sz="1600" spc="-5" dirty="0">
                <a:latin typeface="Times New Roman"/>
                <a:cs typeface="Times New Roman"/>
              </a:rPr>
              <a:t>в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случае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привлечения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заявителем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заемных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средств;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Проектная документация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(при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наличии);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ts val="1605"/>
              </a:lnSpc>
            </a:pPr>
            <a:r>
              <a:rPr sz="1600" spc="-20" dirty="0">
                <a:latin typeface="Times New Roman"/>
                <a:cs typeface="Times New Roman"/>
              </a:rPr>
              <a:t>Технико-экономические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характеристики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объекта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соглашения.</a:t>
            </a:r>
            <a:endParaRPr sz="1600" dirty="0">
              <a:latin typeface="Times New Roman"/>
              <a:cs typeface="Times New Roman"/>
            </a:endParaRPr>
          </a:p>
          <a:p>
            <a:pPr marL="12700" marR="8890">
              <a:lnSpc>
                <a:spcPts val="1730"/>
              </a:lnSpc>
              <a:spcBef>
                <a:spcPts val="120"/>
              </a:spcBef>
            </a:pPr>
            <a:r>
              <a:rPr sz="1600" spc="-20" dirty="0">
                <a:latin typeface="Times New Roman"/>
                <a:cs typeface="Times New Roman"/>
              </a:rPr>
              <a:t>Краткое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описание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актуальности,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целей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и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задач</a:t>
            </a:r>
            <a:r>
              <a:rPr sz="1600" spc="3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предлагаемого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к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реализации</a:t>
            </a:r>
            <a:r>
              <a:rPr sz="1600" spc="3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проекта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концессионного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соглашения,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включая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проблемы,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на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решение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которых</a:t>
            </a:r>
            <a:r>
              <a:rPr sz="1600" dirty="0">
                <a:latin typeface="Times New Roman"/>
                <a:cs typeface="Times New Roman"/>
              </a:rPr>
              <a:t> он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направлен;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ts val="1605"/>
              </a:lnSpc>
            </a:pPr>
            <a:r>
              <a:rPr sz="1600" spc="-5" dirty="0">
                <a:latin typeface="Times New Roman"/>
                <a:cs typeface="Times New Roman"/>
              </a:rPr>
              <a:t>Сметная</a:t>
            </a:r>
            <a:r>
              <a:rPr sz="1600" spc="48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стоимость</a:t>
            </a:r>
            <a:r>
              <a:rPr sz="1600" spc="4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проекта</a:t>
            </a:r>
            <a:r>
              <a:rPr sz="1600" spc="4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на</a:t>
            </a:r>
            <a:r>
              <a:rPr sz="1600" spc="49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всех</a:t>
            </a:r>
            <a:r>
              <a:rPr sz="1600" spc="47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этапах</a:t>
            </a:r>
            <a:r>
              <a:rPr sz="1600" spc="4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реализации</a:t>
            </a:r>
            <a:r>
              <a:rPr sz="1600" spc="49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с</a:t>
            </a:r>
            <a:r>
              <a:rPr sz="1600" spc="48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разбивкой</a:t>
            </a:r>
            <a:r>
              <a:rPr sz="1600" spc="48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на</a:t>
            </a:r>
            <a:r>
              <a:rPr sz="1600" spc="49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источники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ts val="1825"/>
              </a:lnSpc>
            </a:pPr>
            <a:r>
              <a:rPr sz="1600" spc="-10" dirty="0">
                <a:latin typeface="Times New Roman"/>
                <a:cs typeface="Times New Roman"/>
              </a:rPr>
              <a:t>финансирования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094"/>
            <a:ext cx="12178665" cy="6852284"/>
            <a:chOff x="0" y="6094"/>
            <a:chExt cx="12178665" cy="685228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094"/>
              <a:ext cx="12178284" cy="685190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864108"/>
              <a:ext cx="12178665" cy="5581015"/>
            </a:xfrm>
            <a:custGeom>
              <a:avLst/>
              <a:gdLst/>
              <a:ahLst/>
              <a:cxnLst/>
              <a:rect l="l" t="t" r="r" b="b"/>
              <a:pathLst>
                <a:path w="12178665" h="5581015">
                  <a:moveTo>
                    <a:pt x="12178284" y="0"/>
                  </a:moveTo>
                  <a:lnTo>
                    <a:pt x="0" y="0"/>
                  </a:lnTo>
                  <a:lnTo>
                    <a:pt x="0" y="5580888"/>
                  </a:lnTo>
                  <a:lnTo>
                    <a:pt x="12178284" y="5580888"/>
                  </a:lnTo>
                  <a:lnTo>
                    <a:pt x="12178284" y="0"/>
                  </a:lnTo>
                  <a:close/>
                </a:path>
              </a:pathLst>
            </a:custGeom>
            <a:solidFill>
              <a:srgbClr val="000000">
                <a:alpha val="1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55904" y="1075944"/>
            <a:ext cx="1871980" cy="91440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1400" dirty="0">
                <a:latin typeface="Times New Roman"/>
                <a:cs typeface="Times New Roman"/>
              </a:rPr>
              <a:t>Частная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инициатива</a:t>
            </a:r>
            <a:endParaRPr sz="1400">
              <a:latin typeface="Times New Roman"/>
              <a:cs typeface="Times New Roman"/>
            </a:endParaRPr>
          </a:p>
          <a:p>
            <a:pPr marL="487045" marR="482600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зак</a:t>
            </a:r>
            <a:r>
              <a:rPr sz="1400" spc="-5" dirty="0">
                <a:latin typeface="Times New Roman"/>
                <a:cs typeface="Times New Roman"/>
              </a:rPr>
              <a:t>л</a:t>
            </a:r>
            <a:r>
              <a:rPr sz="1400" spc="-55" dirty="0">
                <a:latin typeface="Times New Roman"/>
                <a:cs typeface="Times New Roman"/>
              </a:rPr>
              <a:t>ю</a:t>
            </a:r>
            <a:r>
              <a:rPr sz="1400" dirty="0">
                <a:latin typeface="Times New Roman"/>
                <a:cs typeface="Times New Roman"/>
              </a:rPr>
              <a:t>че</a:t>
            </a:r>
            <a:r>
              <a:rPr sz="1400" spc="5" dirty="0">
                <a:latin typeface="Times New Roman"/>
                <a:cs typeface="Times New Roman"/>
              </a:rPr>
              <a:t>н</a:t>
            </a:r>
            <a:r>
              <a:rPr sz="1400" dirty="0">
                <a:latin typeface="Times New Roman"/>
                <a:cs typeface="Times New Roman"/>
              </a:rPr>
              <a:t>ия  с</a:t>
            </a:r>
            <a:r>
              <a:rPr sz="1400" spc="5" dirty="0">
                <a:latin typeface="Times New Roman"/>
                <a:cs typeface="Times New Roman"/>
              </a:rPr>
              <a:t>о</a:t>
            </a:r>
            <a:r>
              <a:rPr sz="1400" spc="-75" dirty="0">
                <a:latin typeface="Times New Roman"/>
                <a:cs typeface="Times New Roman"/>
              </a:rPr>
              <a:t>г</a:t>
            </a:r>
            <a:r>
              <a:rPr sz="1400" spc="-5" dirty="0">
                <a:latin typeface="Times New Roman"/>
                <a:cs typeface="Times New Roman"/>
              </a:rPr>
              <a:t>л</a:t>
            </a:r>
            <a:r>
              <a:rPr sz="1400" dirty="0">
                <a:latin typeface="Times New Roman"/>
                <a:cs typeface="Times New Roman"/>
              </a:rPr>
              <a:t>ашения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27376" y="1495044"/>
            <a:ext cx="355600" cy="76200"/>
          </a:xfrm>
          <a:custGeom>
            <a:avLst/>
            <a:gdLst/>
            <a:ahLst/>
            <a:cxnLst/>
            <a:rect l="l" t="t" r="r" b="b"/>
            <a:pathLst>
              <a:path w="355600" h="76200">
                <a:moveTo>
                  <a:pt x="279400" y="0"/>
                </a:moveTo>
                <a:lnTo>
                  <a:pt x="279400" y="76200"/>
                </a:lnTo>
                <a:lnTo>
                  <a:pt x="342900" y="44450"/>
                </a:lnTo>
                <a:lnTo>
                  <a:pt x="292100" y="44450"/>
                </a:lnTo>
                <a:lnTo>
                  <a:pt x="292100" y="31750"/>
                </a:lnTo>
                <a:lnTo>
                  <a:pt x="342900" y="31750"/>
                </a:lnTo>
                <a:lnTo>
                  <a:pt x="279400" y="0"/>
                </a:lnTo>
                <a:close/>
              </a:path>
              <a:path w="355600" h="76200">
                <a:moveTo>
                  <a:pt x="2794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79400" y="44450"/>
                </a:lnTo>
                <a:lnTo>
                  <a:pt x="279400" y="31750"/>
                </a:lnTo>
                <a:close/>
              </a:path>
              <a:path w="355600" h="76200">
                <a:moveTo>
                  <a:pt x="342900" y="31750"/>
                </a:moveTo>
                <a:lnTo>
                  <a:pt x="292100" y="31750"/>
                </a:lnTo>
                <a:lnTo>
                  <a:pt x="292100" y="44450"/>
                </a:lnTo>
                <a:lnTo>
                  <a:pt x="342900" y="44450"/>
                </a:lnTo>
                <a:lnTo>
                  <a:pt x="355600" y="38100"/>
                </a:lnTo>
                <a:lnTo>
                  <a:pt x="342900" y="3175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17235" y="1191767"/>
            <a:ext cx="2339340" cy="91440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132080" rIns="0" bIns="0" rtlCol="0">
            <a:spAutoFit/>
          </a:bodyPr>
          <a:lstStyle/>
          <a:p>
            <a:pPr marL="169545" marR="161925" indent="472440">
              <a:lnSpc>
                <a:spcPct val="100000"/>
              </a:lnSpc>
              <a:spcBef>
                <a:spcPts val="1040"/>
              </a:spcBef>
            </a:pPr>
            <a:r>
              <a:rPr sz="1400" spc="-5" dirty="0">
                <a:latin typeface="Times New Roman"/>
                <a:cs typeface="Times New Roman"/>
              </a:rPr>
              <a:t>Рассмотрение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уполномоченным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органом</a:t>
            </a:r>
            <a:endParaRPr sz="1400">
              <a:latin typeface="Times New Roman"/>
              <a:cs typeface="Times New Roman"/>
            </a:endParaRPr>
          </a:p>
          <a:p>
            <a:pPr marL="297815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предложения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(30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656576" y="1610867"/>
            <a:ext cx="695325" cy="76200"/>
          </a:xfrm>
          <a:custGeom>
            <a:avLst/>
            <a:gdLst/>
            <a:ahLst/>
            <a:cxnLst/>
            <a:rect l="l" t="t" r="r" b="b"/>
            <a:pathLst>
              <a:path w="695325" h="76200">
                <a:moveTo>
                  <a:pt x="618871" y="0"/>
                </a:moveTo>
                <a:lnTo>
                  <a:pt x="618871" y="76200"/>
                </a:lnTo>
                <a:lnTo>
                  <a:pt x="682371" y="44450"/>
                </a:lnTo>
                <a:lnTo>
                  <a:pt x="631571" y="44450"/>
                </a:lnTo>
                <a:lnTo>
                  <a:pt x="631571" y="31750"/>
                </a:lnTo>
                <a:lnTo>
                  <a:pt x="682371" y="31750"/>
                </a:lnTo>
                <a:lnTo>
                  <a:pt x="618871" y="0"/>
                </a:lnTo>
                <a:close/>
              </a:path>
              <a:path w="695325" h="76200">
                <a:moveTo>
                  <a:pt x="618871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618871" y="44450"/>
                </a:lnTo>
                <a:lnTo>
                  <a:pt x="618871" y="31750"/>
                </a:lnTo>
                <a:close/>
              </a:path>
              <a:path w="695325" h="76200">
                <a:moveTo>
                  <a:pt x="682371" y="31750"/>
                </a:moveTo>
                <a:lnTo>
                  <a:pt x="631571" y="31750"/>
                </a:lnTo>
                <a:lnTo>
                  <a:pt x="631571" y="44450"/>
                </a:lnTo>
                <a:lnTo>
                  <a:pt x="682371" y="44450"/>
                </a:lnTo>
                <a:lnTo>
                  <a:pt x="695071" y="38100"/>
                </a:lnTo>
                <a:lnTo>
                  <a:pt x="682371" y="3175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351519" y="1258824"/>
            <a:ext cx="2917190" cy="91440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Возможность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предложенных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условиях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53600" y="2772155"/>
            <a:ext cx="2016760" cy="108077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1905" rIns="0" bIns="0" rtlCol="0">
            <a:spAutoFit/>
          </a:bodyPr>
          <a:lstStyle/>
          <a:p>
            <a:pPr marL="437515" marR="429259" indent="-635" algn="ctr">
              <a:lnSpc>
                <a:spcPct val="100000"/>
              </a:lnSpc>
              <a:spcBef>
                <a:spcPts val="15"/>
              </a:spcBef>
            </a:pPr>
            <a:r>
              <a:rPr sz="1400" spc="-5" dirty="0">
                <a:latin typeface="Times New Roman"/>
                <a:cs typeface="Times New Roman"/>
              </a:rPr>
              <a:t>Переговоры </a:t>
            </a:r>
            <a:r>
              <a:rPr sz="1400" dirty="0">
                <a:latin typeface="Times New Roman"/>
                <a:cs typeface="Times New Roman"/>
              </a:rPr>
              <a:t>с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иници</a:t>
            </a:r>
            <a:r>
              <a:rPr sz="1400" spc="-35" dirty="0">
                <a:latin typeface="Times New Roman"/>
                <a:cs typeface="Times New Roman"/>
              </a:rPr>
              <a:t>а</a:t>
            </a:r>
            <a:r>
              <a:rPr sz="1400" spc="-30" dirty="0">
                <a:latin typeface="Times New Roman"/>
                <a:cs typeface="Times New Roman"/>
              </a:rPr>
              <a:t>т</a:t>
            </a:r>
            <a:r>
              <a:rPr sz="1400" dirty="0">
                <a:latin typeface="Times New Roman"/>
                <a:cs typeface="Times New Roman"/>
              </a:rPr>
              <a:t>ор</a:t>
            </a:r>
            <a:r>
              <a:rPr sz="1400" spc="-30" dirty="0">
                <a:latin typeface="Times New Roman"/>
                <a:cs typeface="Times New Roman"/>
              </a:rPr>
              <a:t>о</a:t>
            </a:r>
            <a:r>
              <a:rPr sz="1400" dirty="0">
                <a:latin typeface="Times New Roman"/>
                <a:cs typeface="Times New Roman"/>
              </a:rPr>
              <a:t>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  </a:t>
            </a:r>
            <a:r>
              <a:rPr sz="1400" spc="-15" dirty="0">
                <a:latin typeface="Times New Roman"/>
                <a:cs typeface="Times New Roman"/>
              </a:rPr>
              <a:t>подготовка 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измененного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предложения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85431" y="2787395"/>
            <a:ext cx="2428240" cy="106553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164465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Размещение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предложения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endParaRPr sz="1400">
              <a:latin typeface="Times New Roman"/>
              <a:cs typeface="Times New Roman"/>
            </a:endParaRPr>
          </a:p>
          <a:p>
            <a:pPr marL="25019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заключении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(10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539983" y="3852671"/>
            <a:ext cx="76200" cy="746760"/>
          </a:xfrm>
          <a:custGeom>
            <a:avLst/>
            <a:gdLst/>
            <a:ahLst/>
            <a:cxnLst/>
            <a:rect l="l" t="t" r="r" b="b"/>
            <a:pathLst>
              <a:path w="76200" h="746760">
                <a:moveTo>
                  <a:pt x="31750" y="670051"/>
                </a:moveTo>
                <a:lnTo>
                  <a:pt x="0" y="670051"/>
                </a:lnTo>
                <a:lnTo>
                  <a:pt x="38100" y="746251"/>
                </a:lnTo>
                <a:lnTo>
                  <a:pt x="69850" y="682751"/>
                </a:lnTo>
                <a:lnTo>
                  <a:pt x="31750" y="682751"/>
                </a:lnTo>
                <a:lnTo>
                  <a:pt x="31750" y="670051"/>
                </a:lnTo>
                <a:close/>
              </a:path>
              <a:path w="76200" h="746760">
                <a:moveTo>
                  <a:pt x="44450" y="0"/>
                </a:moveTo>
                <a:lnTo>
                  <a:pt x="31750" y="0"/>
                </a:lnTo>
                <a:lnTo>
                  <a:pt x="31750" y="682751"/>
                </a:lnTo>
                <a:lnTo>
                  <a:pt x="44450" y="682751"/>
                </a:lnTo>
                <a:lnTo>
                  <a:pt x="44450" y="0"/>
                </a:lnTo>
                <a:close/>
              </a:path>
              <a:path w="76200" h="746760">
                <a:moveTo>
                  <a:pt x="76200" y="670051"/>
                </a:moveTo>
                <a:lnTo>
                  <a:pt x="44450" y="670051"/>
                </a:lnTo>
                <a:lnTo>
                  <a:pt x="44450" y="682751"/>
                </a:lnTo>
                <a:lnTo>
                  <a:pt x="69850" y="682751"/>
                </a:lnTo>
                <a:lnTo>
                  <a:pt x="76200" y="67005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389364" y="4597908"/>
            <a:ext cx="2377440" cy="98806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Times New Roman"/>
              <a:cs typeface="Times New Roman"/>
            </a:endParaRPr>
          </a:p>
          <a:p>
            <a:pPr marL="407670" marR="147955" indent="-253365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Рассмотрение измененного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предложения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(3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дня)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373367" y="3319145"/>
            <a:ext cx="3014980" cy="1775460"/>
            <a:chOff x="6373367" y="3319145"/>
            <a:chExt cx="3014980" cy="1775460"/>
          </a:xfrm>
        </p:grpSpPr>
        <p:sp>
          <p:nvSpPr>
            <p:cNvPr id="15" name="object 15"/>
            <p:cNvSpPr/>
            <p:nvPr/>
          </p:nvSpPr>
          <p:spPr>
            <a:xfrm>
              <a:off x="8351519" y="5077968"/>
              <a:ext cx="1033780" cy="13335"/>
            </a:xfrm>
            <a:custGeom>
              <a:avLst/>
              <a:gdLst/>
              <a:ahLst/>
              <a:cxnLst/>
              <a:rect l="l" t="t" r="r" b="b"/>
              <a:pathLst>
                <a:path w="1033779" h="13335">
                  <a:moveTo>
                    <a:pt x="1033272" y="13080"/>
                  </a:moveTo>
                  <a:lnTo>
                    <a:pt x="0" y="0"/>
                  </a:lnTo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13419" y="3852672"/>
              <a:ext cx="76200" cy="1226820"/>
            </a:xfrm>
            <a:custGeom>
              <a:avLst/>
              <a:gdLst/>
              <a:ahLst/>
              <a:cxnLst/>
              <a:rect l="l" t="t" r="r" b="b"/>
              <a:pathLst>
                <a:path w="76200" h="1226820">
                  <a:moveTo>
                    <a:pt x="44450" y="63500"/>
                  </a:moveTo>
                  <a:lnTo>
                    <a:pt x="31750" y="63500"/>
                  </a:lnTo>
                  <a:lnTo>
                    <a:pt x="31750" y="1226439"/>
                  </a:lnTo>
                  <a:lnTo>
                    <a:pt x="44450" y="1226439"/>
                  </a:lnTo>
                  <a:lnTo>
                    <a:pt x="44450" y="63500"/>
                  </a:lnTo>
                  <a:close/>
                </a:path>
                <a:path w="76200" h="1226820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1226820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411467" y="3322320"/>
              <a:ext cx="504190" cy="0"/>
            </a:xfrm>
            <a:custGeom>
              <a:avLst/>
              <a:gdLst/>
              <a:ahLst/>
              <a:cxnLst/>
              <a:rect l="l" t="t" r="r" b="b"/>
              <a:pathLst>
                <a:path w="504190">
                  <a:moveTo>
                    <a:pt x="504063" y="0"/>
                  </a:moveTo>
                  <a:lnTo>
                    <a:pt x="0" y="0"/>
                  </a:lnTo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373367" y="3319272"/>
              <a:ext cx="76200" cy="670560"/>
            </a:xfrm>
            <a:custGeom>
              <a:avLst/>
              <a:gdLst/>
              <a:ahLst/>
              <a:cxnLst/>
              <a:rect l="l" t="t" r="r" b="b"/>
              <a:pathLst>
                <a:path w="76200" h="670560">
                  <a:moveTo>
                    <a:pt x="31750" y="593978"/>
                  </a:moveTo>
                  <a:lnTo>
                    <a:pt x="0" y="593978"/>
                  </a:lnTo>
                  <a:lnTo>
                    <a:pt x="38100" y="670178"/>
                  </a:lnTo>
                  <a:lnTo>
                    <a:pt x="69850" y="606678"/>
                  </a:lnTo>
                  <a:lnTo>
                    <a:pt x="31750" y="606678"/>
                  </a:lnTo>
                  <a:lnTo>
                    <a:pt x="31750" y="593978"/>
                  </a:lnTo>
                  <a:close/>
                </a:path>
                <a:path w="76200" h="670560">
                  <a:moveTo>
                    <a:pt x="44450" y="0"/>
                  </a:moveTo>
                  <a:lnTo>
                    <a:pt x="31750" y="0"/>
                  </a:lnTo>
                  <a:lnTo>
                    <a:pt x="31750" y="606678"/>
                  </a:lnTo>
                  <a:lnTo>
                    <a:pt x="44450" y="606678"/>
                  </a:lnTo>
                  <a:lnTo>
                    <a:pt x="44450" y="0"/>
                  </a:lnTo>
                  <a:close/>
                </a:path>
                <a:path w="76200" h="670560">
                  <a:moveTo>
                    <a:pt x="76200" y="593978"/>
                  </a:moveTo>
                  <a:lnTo>
                    <a:pt x="44450" y="593978"/>
                  </a:lnTo>
                  <a:lnTo>
                    <a:pt x="44450" y="606678"/>
                  </a:lnTo>
                  <a:lnTo>
                    <a:pt x="69850" y="606678"/>
                  </a:lnTo>
                  <a:lnTo>
                    <a:pt x="76200" y="593978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643628" y="3989832"/>
            <a:ext cx="2665730" cy="79248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Поступление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заявок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от </a:t>
            </a:r>
            <a:r>
              <a:rPr sz="1400" dirty="0">
                <a:latin typeface="Times New Roman"/>
                <a:cs typeface="Times New Roman"/>
              </a:rPr>
              <a:t>третьих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лиц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(45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145024" y="4776215"/>
            <a:ext cx="1626235" cy="394970"/>
          </a:xfrm>
          <a:custGeom>
            <a:avLst/>
            <a:gdLst/>
            <a:ahLst/>
            <a:cxnLst/>
            <a:rect l="l" t="t" r="r" b="b"/>
            <a:pathLst>
              <a:path w="1626234" h="394970">
                <a:moveTo>
                  <a:pt x="214884" y="278130"/>
                </a:moveTo>
                <a:lnTo>
                  <a:pt x="161163" y="278130"/>
                </a:lnTo>
                <a:lnTo>
                  <a:pt x="161163" y="7620"/>
                </a:lnTo>
                <a:lnTo>
                  <a:pt x="53721" y="7620"/>
                </a:lnTo>
                <a:lnTo>
                  <a:pt x="53721" y="278130"/>
                </a:lnTo>
                <a:lnTo>
                  <a:pt x="0" y="278130"/>
                </a:lnTo>
                <a:lnTo>
                  <a:pt x="107442" y="385572"/>
                </a:lnTo>
                <a:lnTo>
                  <a:pt x="214884" y="278130"/>
                </a:lnTo>
                <a:close/>
              </a:path>
              <a:path w="1626234" h="394970">
                <a:moveTo>
                  <a:pt x="1626108" y="287274"/>
                </a:moveTo>
                <a:lnTo>
                  <a:pt x="1572387" y="287274"/>
                </a:lnTo>
                <a:lnTo>
                  <a:pt x="1572387" y="0"/>
                </a:lnTo>
                <a:lnTo>
                  <a:pt x="1464945" y="0"/>
                </a:lnTo>
                <a:lnTo>
                  <a:pt x="1464945" y="287274"/>
                </a:lnTo>
                <a:lnTo>
                  <a:pt x="1411224" y="287274"/>
                </a:lnTo>
                <a:lnTo>
                  <a:pt x="1518666" y="394716"/>
                </a:lnTo>
                <a:lnTo>
                  <a:pt x="1626108" y="287274"/>
                </a:lnTo>
                <a:close/>
              </a:path>
            </a:pathLst>
          </a:custGeom>
          <a:solidFill>
            <a:srgbClr val="FFFFFF">
              <a:alpha val="6901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975603" y="5198364"/>
            <a:ext cx="2830195" cy="986155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541020" marR="334645" indent="-19812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Решение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заключении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инициатором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(30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дней)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19400" y="5183123"/>
            <a:ext cx="2830195" cy="1009015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73660" rIns="0" bIns="0" rtlCol="0">
            <a:spAutoFit/>
          </a:bodyPr>
          <a:lstStyle/>
          <a:p>
            <a:pPr marL="100330" marR="97790" indent="283845">
              <a:lnSpc>
                <a:spcPct val="100000"/>
              </a:lnSpc>
              <a:spcBef>
                <a:spcPts val="580"/>
              </a:spcBef>
            </a:pPr>
            <a:r>
              <a:rPr sz="1400" spc="-5" dirty="0">
                <a:latin typeface="Times New Roman"/>
                <a:cs typeface="Times New Roman"/>
              </a:rPr>
              <a:t>Размещение информации </a:t>
            </a:r>
            <a:r>
              <a:rPr sz="1400" dirty="0">
                <a:latin typeface="Times New Roman"/>
                <a:cs typeface="Times New Roman"/>
              </a:rPr>
              <a:t>о 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поступлении </a:t>
            </a:r>
            <a:r>
              <a:rPr sz="1400" spc="-5" dirty="0">
                <a:latin typeface="Times New Roman"/>
                <a:cs typeface="Times New Roman"/>
              </a:rPr>
              <a:t>заявок </a:t>
            </a:r>
            <a:r>
              <a:rPr sz="1400" dirty="0">
                <a:latin typeface="Times New Roman"/>
                <a:cs typeface="Times New Roman"/>
              </a:rPr>
              <a:t>и </a:t>
            </a:r>
            <a:r>
              <a:rPr sz="1400" spc="-5" dirty="0">
                <a:latin typeface="Times New Roman"/>
                <a:cs typeface="Times New Roman"/>
              </a:rPr>
              <a:t>заключение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на</a:t>
            </a:r>
            <a:r>
              <a:rPr sz="1400" spc="-10" dirty="0">
                <a:latin typeface="Times New Roman"/>
                <a:cs typeface="Times New Roman"/>
              </a:rPr>
              <a:t> конкурсной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основе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общем</a:t>
            </a:r>
            <a:endParaRPr sz="14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порядке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(срок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установлен)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742432" y="2106167"/>
            <a:ext cx="76200" cy="897890"/>
          </a:xfrm>
          <a:custGeom>
            <a:avLst/>
            <a:gdLst/>
            <a:ahLst/>
            <a:cxnLst/>
            <a:rect l="l" t="t" r="r" b="b"/>
            <a:pathLst>
              <a:path w="76200" h="897889">
                <a:moveTo>
                  <a:pt x="31750" y="821563"/>
                </a:moveTo>
                <a:lnTo>
                  <a:pt x="0" y="821563"/>
                </a:lnTo>
                <a:lnTo>
                  <a:pt x="38100" y="897763"/>
                </a:lnTo>
                <a:lnTo>
                  <a:pt x="69850" y="834263"/>
                </a:lnTo>
                <a:lnTo>
                  <a:pt x="31750" y="834263"/>
                </a:lnTo>
                <a:lnTo>
                  <a:pt x="31750" y="821563"/>
                </a:lnTo>
                <a:close/>
              </a:path>
              <a:path w="76200" h="897889">
                <a:moveTo>
                  <a:pt x="44450" y="0"/>
                </a:moveTo>
                <a:lnTo>
                  <a:pt x="31750" y="0"/>
                </a:lnTo>
                <a:lnTo>
                  <a:pt x="31750" y="834263"/>
                </a:lnTo>
                <a:lnTo>
                  <a:pt x="44450" y="834263"/>
                </a:lnTo>
                <a:lnTo>
                  <a:pt x="44450" y="0"/>
                </a:lnTo>
                <a:close/>
              </a:path>
              <a:path w="76200" h="897889">
                <a:moveTo>
                  <a:pt x="76200" y="821563"/>
                </a:moveTo>
                <a:lnTo>
                  <a:pt x="44450" y="821563"/>
                </a:lnTo>
                <a:lnTo>
                  <a:pt x="44450" y="834263"/>
                </a:lnTo>
                <a:lnTo>
                  <a:pt x="69850" y="834263"/>
                </a:lnTo>
                <a:lnTo>
                  <a:pt x="76200" y="821563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713988" y="3003804"/>
            <a:ext cx="2571115" cy="641985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102235" rIns="0" bIns="0" rtlCol="0">
            <a:spAutoFit/>
          </a:bodyPr>
          <a:lstStyle/>
          <a:p>
            <a:pPr marL="701675" marR="285115" indent="-410209">
              <a:lnSpc>
                <a:spcPct val="100000"/>
              </a:lnSpc>
              <a:spcBef>
                <a:spcPts val="805"/>
              </a:spcBef>
            </a:pPr>
            <a:r>
              <a:rPr sz="1400" spc="-5" dirty="0">
                <a:latin typeface="Times New Roman"/>
                <a:cs typeface="Times New Roman"/>
              </a:rPr>
              <a:t>Мотивированный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отказ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от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заключения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КС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45207" y="4074414"/>
            <a:ext cx="143954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imes New Roman"/>
                <a:cs typeface="Times New Roman"/>
              </a:rPr>
              <a:t>*общий </a:t>
            </a:r>
            <a:r>
              <a:rPr sz="1000" dirty="0">
                <a:latin typeface="Times New Roman"/>
                <a:cs typeface="Times New Roman"/>
              </a:rPr>
              <a:t>срок </a:t>
            </a:r>
            <a:r>
              <a:rPr sz="1000" spc="-5" dirty="0">
                <a:latin typeface="Times New Roman"/>
                <a:cs typeface="Times New Roman"/>
              </a:rPr>
              <a:t>заключения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соглашения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без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конкурса-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прим.4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месяца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907528" y="2539999"/>
            <a:ext cx="2044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ДА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734547" y="2589022"/>
            <a:ext cx="2717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043553" y="4986273"/>
            <a:ext cx="2044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ДА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73214" y="5019802"/>
            <a:ext cx="2717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imes New Roman"/>
                <a:cs typeface="Times New Roman"/>
              </a:rPr>
              <a:t>Н</a:t>
            </a:r>
            <a:r>
              <a:rPr sz="1000" spc="-5" dirty="0">
                <a:latin typeface="Times New Roman"/>
                <a:cs typeface="Times New Roman"/>
              </a:rPr>
              <a:t>ЕТ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82467" y="981455"/>
            <a:ext cx="2016760" cy="1821180"/>
          </a:xfrm>
          <a:prstGeom prst="rect">
            <a:avLst/>
          </a:prstGeom>
          <a:solidFill>
            <a:srgbClr val="FFFFFF">
              <a:alpha val="69018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sz="1400" spc="-5" dirty="0">
                <a:latin typeface="Times New Roman"/>
                <a:cs typeface="Times New Roman"/>
              </a:rPr>
              <a:t>Направление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проекта</a:t>
            </a:r>
            <a:endParaRPr sz="1400">
              <a:latin typeface="Times New Roman"/>
              <a:cs typeface="Times New Roman"/>
            </a:endParaRPr>
          </a:p>
          <a:p>
            <a:pPr marL="254635" marR="246379" algn="ctr">
              <a:lnSpc>
                <a:spcPts val="1800"/>
              </a:lnSpc>
              <a:spcBef>
                <a:spcPts val="80"/>
              </a:spcBef>
            </a:pPr>
            <a:r>
              <a:rPr sz="1400" spc="-20" dirty="0">
                <a:latin typeface="Times New Roman"/>
                <a:cs typeface="Times New Roman"/>
              </a:rPr>
              <a:t>КС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Министерство </a:t>
            </a:r>
            <a:r>
              <a:rPr sz="1400" spc="-3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строительства,</a:t>
            </a:r>
            <a:endParaRPr sz="1400">
              <a:latin typeface="Times New Roman"/>
              <a:cs typeface="Times New Roman"/>
            </a:endParaRPr>
          </a:p>
          <a:p>
            <a:pPr marL="455930" marR="447675" algn="ctr">
              <a:lnSpc>
                <a:spcPts val="1800"/>
              </a:lnSpc>
            </a:pP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5" dirty="0">
                <a:latin typeface="Times New Roman"/>
                <a:cs typeface="Times New Roman"/>
              </a:rPr>
              <a:t>р</a:t>
            </a:r>
            <a:r>
              <a:rPr sz="1400" dirty="0">
                <a:latin typeface="Times New Roman"/>
                <a:cs typeface="Times New Roman"/>
              </a:rPr>
              <a:t>хите</a:t>
            </a:r>
            <a:r>
              <a:rPr sz="1400" spc="-25" dirty="0">
                <a:latin typeface="Times New Roman"/>
                <a:cs typeface="Times New Roman"/>
              </a:rPr>
              <a:t>к</a:t>
            </a:r>
            <a:r>
              <a:rPr sz="1400" spc="-30" dirty="0">
                <a:latin typeface="Times New Roman"/>
                <a:cs typeface="Times New Roman"/>
              </a:rPr>
              <a:t>т</a:t>
            </a:r>
            <a:r>
              <a:rPr sz="1400" spc="-20" dirty="0">
                <a:latin typeface="Times New Roman"/>
                <a:cs typeface="Times New Roman"/>
              </a:rPr>
              <a:t>у</a:t>
            </a:r>
            <a:r>
              <a:rPr sz="1400" dirty="0">
                <a:latin typeface="Times New Roman"/>
                <a:cs typeface="Times New Roman"/>
              </a:rPr>
              <a:t>ры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  жилищно-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</a:pPr>
            <a:r>
              <a:rPr sz="1400" spc="-10" dirty="0">
                <a:latin typeface="Times New Roman"/>
                <a:cs typeface="Times New Roman"/>
              </a:rPr>
              <a:t>коммунального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400" spc="-10" dirty="0">
                <a:latin typeface="Times New Roman"/>
                <a:cs typeface="Times New Roman"/>
              </a:rPr>
              <a:t>хозяйства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Республики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400" spc="-10" dirty="0">
                <a:latin typeface="Times New Roman"/>
                <a:cs typeface="Times New Roman"/>
              </a:rPr>
              <a:t>Татарстан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58594" y="2116581"/>
            <a:ext cx="14649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imes New Roman"/>
                <a:cs typeface="Times New Roman"/>
              </a:rPr>
              <a:t>*согласно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Постановлению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Кабинета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Министров</a:t>
            </a:r>
            <a:endParaRPr sz="1000">
              <a:latin typeface="Times New Roman"/>
              <a:cs typeface="Times New Roman"/>
            </a:endParaRPr>
          </a:p>
          <a:p>
            <a:pPr marL="12700" marR="69850">
              <a:lnSpc>
                <a:spcPct val="100000"/>
              </a:lnSpc>
            </a:pPr>
            <a:r>
              <a:rPr sz="1000" spc="-10" dirty="0">
                <a:latin typeface="Times New Roman"/>
                <a:cs typeface="Times New Roman"/>
              </a:rPr>
              <a:t>Республики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Татарстан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16.02.2022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№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132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998720" y="1495044"/>
            <a:ext cx="5636260" cy="1259205"/>
            <a:chOff x="4998720" y="1495044"/>
            <a:chExt cx="5636260" cy="1259205"/>
          </a:xfrm>
        </p:grpSpPr>
        <p:sp>
          <p:nvSpPr>
            <p:cNvPr id="33" name="object 33"/>
            <p:cNvSpPr/>
            <p:nvPr/>
          </p:nvSpPr>
          <p:spPr>
            <a:xfrm>
              <a:off x="4998720" y="1495044"/>
              <a:ext cx="317500" cy="76200"/>
            </a:xfrm>
            <a:custGeom>
              <a:avLst/>
              <a:gdLst/>
              <a:ahLst/>
              <a:cxnLst/>
              <a:rect l="l" t="t" r="r" b="b"/>
              <a:pathLst>
                <a:path w="317500" h="76200">
                  <a:moveTo>
                    <a:pt x="241045" y="0"/>
                  </a:moveTo>
                  <a:lnTo>
                    <a:pt x="241045" y="76200"/>
                  </a:lnTo>
                  <a:lnTo>
                    <a:pt x="304545" y="44450"/>
                  </a:lnTo>
                  <a:lnTo>
                    <a:pt x="253745" y="44450"/>
                  </a:lnTo>
                  <a:lnTo>
                    <a:pt x="253745" y="31750"/>
                  </a:lnTo>
                  <a:lnTo>
                    <a:pt x="304545" y="31750"/>
                  </a:lnTo>
                  <a:lnTo>
                    <a:pt x="241045" y="0"/>
                  </a:lnTo>
                  <a:close/>
                </a:path>
                <a:path w="317500" h="76200">
                  <a:moveTo>
                    <a:pt x="241045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241045" y="44450"/>
                  </a:lnTo>
                  <a:lnTo>
                    <a:pt x="241045" y="31750"/>
                  </a:lnTo>
                  <a:close/>
                </a:path>
                <a:path w="317500" h="76200">
                  <a:moveTo>
                    <a:pt x="304545" y="31750"/>
                  </a:moveTo>
                  <a:lnTo>
                    <a:pt x="253745" y="31750"/>
                  </a:lnTo>
                  <a:lnTo>
                    <a:pt x="253745" y="44450"/>
                  </a:lnTo>
                  <a:lnTo>
                    <a:pt x="304545" y="44450"/>
                  </a:lnTo>
                  <a:lnTo>
                    <a:pt x="317245" y="38100"/>
                  </a:lnTo>
                  <a:lnTo>
                    <a:pt x="304545" y="3175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735568" y="2170175"/>
              <a:ext cx="1899285" cy="584200"/>
            </a:xfrm>
            <a:custGeom>
              <a:avLst/>
              <a:gdLst/>
              <a:ahLst/>
              <a:cxnLst/>
              <a:rect l="l" t="t" r="r" b="b"/>
              <a:pathLst>
                <a:path w="1899284" h="584200">
                  <a:moveTo>
                    <a:pt x="220980" y="473202"/>
                  </a:moveTo>
                  <a:lnTo>
                    <a:pt x="165735" y="473202"/>
                  </a:lnTo>
                  <a:lnTo>
                    <a:pt x="165735" y="0"/>
                  </a:lnTo>
                  <a:lnTo>
                    <a:pt x="55245" y="0"/>
                  </a:lnTo>
                  <a:lnTo>
                    <a:pt x="55245" y="473202"/>
                  </a:lnTo>
                  <a:lnTo>
                    <a:pt x="0" y="473202"/>
                  </a:lnTo>
                  <a:lnTo>
                    <a:pt x="110490" y="583692"/>
                  </a:lnTo>
                  <a:lnTo>
                    <a:pt x="220980" y="473202"/>
                  </a:lnTo>
                  <a:close/>
                </a:path>
                <a:path w="1899284" h="584200">
                  <a:moveTo>
                    <a:pt x="1898904" y="473202"/>
                  </a:moveTo>
                  <a:lnTo>
                    <a:pt x="1843659" y="473202"/>
                  </a:lnTo>
                  <a:lnTo>
                    <a:pt x="1843659" y="9144"/>
                  </a:lnTo>
                  <a:lnTo>
                    <a:pt x="1733169" y="9144"/>
                  </a:lnTo>
                  <a:lnTo>
                    <a:pt x="1733169" y="473202"/>
                  </a:lnTo>
                  <a:lnTo>
                    <a:pt x="1677924" y="473202"/>
                  </a:lnTo>
                  <a:lnTo>
                    <a:pt x="1788414" y="583692"/>
                  </a:lnTo>
                  <a:lnTo>
                    <a:pt x="1898904" y="473202"/>
                  </a:lnTo>
                  <a:close/>
                </a:path>
              </a:pathLst>
            </a:custGeom>
            <a:solidFill>
              <a:srgbClr val="FFFFFF">
                <a:alpha val="690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" b="12222"/>
          <a:stretch/>
        </p:blipFill>
        <p:spPr>
          <a:xfrm>
            <a:off x="1271275" y="685800"/>
            <a:ext cx="9649448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1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7400" y="2590800"/>
            <a:ext cx="831567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Концессионное соглашение в порядке  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публичной инициативы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22 Закона № 115-ФЗ)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5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45720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>
                <a:latin typeface="Times New Roman"/>
                <a:cs typeface="Times New Roman"/>
              </a:rPr>
              <a:t>Подготовка к заключению концессионного соглашения: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Инвентаризация движимого и недвижимого имущества, технологически связанного между собой и предназначенного для осуществления деятельности, предусмотренной концессионным соглашением;  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Формирование перечня объектов КС: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а) недвижимого имущества с оформлением/регистрацией права муниципальной собственности;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б) движимого имущества, необходимого для производственной (коммунальной) деятельности; 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Опубликование перечня незарегистрированного недвижимого имущества в Едином федеральном реестре юридически значимых сведений о фактах деятельности юридических лиц, индивидуальных предпринимателей и иных субъектов экономической деятельности при наличии в составе имущества, планируемого к передаче в соответствии с КС, незарегистрированного недвижимого имущества за три месяца до планируемой даты заключения КС (при наличии);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Анализ правоустанавливающих документов на объекты (акты приема-передачи, распоряжения);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Формирование земельных участков под объектами КС;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Проведение технического обследования объектов КС;</a:t>
            </a:r>
            <a:br>
              <a:rPr lang="ru-RU" sz="1600" spc="-5" dirty="0" smtClean="0">
                <a:latin typeface="Times New Roman"/>
                <a:cs typeface="Times New Roman"/>
              </a:rPr>
            </a:br>
            <a:r>
              <a:rPr lang="ru-RU" sz="1600" spc="-5" dirty="0" smtClean="0">
                <a:latin typeface="Times New Roman"/>
                <a:cs typeface="Times New Roman"/>
              </a:rPr>
              <a:t>Проведение мероприятий по разработке или актуализации схем водоснабжения и водоотведения / теплоснабжения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Актуализация схемы, информация о состоянии объектов – задание концессионеру; 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Направление в Государственный комитет Республики Татарстан по тарифам (далее – Госкомитет) заявления о подготовке конкурсной документации, включающее в себя в том числе запрос о представлении сведений о ценах, значениях и параметрах, подлежащих представлению Госкомитетом организатору конкурса;</a:t>
            </a:r>
          </a:p>
          <a:p>
            <a:r>
              <a:rPr lang="ru-RU" sz="1600" spc="-5" dirty="0" smtClean="0">
                <a:latin typeface="Times New Roman"/>
                <a:cs typeface="Times New Roman"/>
              </a:rPr>
              <a:t>Направление проекта решения о заключении КС, проекта конкурсной документации, проекта КС в Министерство строительства, архитектуры и жилищно-коммунального хозяйства Республики Татарстан.</a:t>
            </a:r>
          </a:p>
        </p:txBody>
      </p:sp>
    </p:spTree>
    <p:extLst>
      <p:ext uri="{BB962C8B-B14F-4D97-AF65-F5344CB8AC3E}">
        <p14:creationId xmlns:p14="http://schemas.microsoft.com/office/powerpoint/2010/main" val="53990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964</Words>
  <Application>Microsoft Office PowerPoint</Application>
  <PresentationFormat>Широкоэкранный</PresentationFormat>
  <Paragraphs>131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Office Theme</vt:lpstr>
      <vt:lpstr>СПОСОБЫ ЗАКЛЮЧЕНИЯ КОНЦЕССИОННОГО СОГЛАШЕНИЯ: ОСОБЕННОСТИ И ОСНОВНЫЕ ОТЛИЧИЯ</vt:lpstr>
      <vt:lpstr>Регулируется Федеральным законом от 21.07.2005 г. № 115-ФЗ «О концессионных соглашениях» (далее – Закон № 115-ФЗ), Федеральными законами от 7.12.2011 № 416-ФЗ «О водоснабжении и водоотведении», от 27.07.2010 № 190-ФЗ «О   Теплоснабжении» и др. нормативными правовыми актами Российской Федерации, Постановлением КМ РТ от 16.02.2022 № 132 об утверждении порядка межведомственного взаимодействия органов исполнительной власти РТ и органов местного самоуправления МО РТ при подготовке, заключении изменении и прекращении КС</vt:lpstr>
      <vt:lpstr>Презентация PowerPoint</vt:lpstr>
      <vt:lpstr>ОСНОВНЫЕ ДОКУМЕНТЫ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Элина Жиганова</cp:lastModifiedBy>
  <cp:revision>17</cp:revision>
  <cp:lastPrinted>2023-03-10T05:26:43Z</cp:lastPrinted>
  <dcterms:created xsi:type="dcterms:W3CDTF">2023-03-09T07:35:57Z</dcterms:created>
  <dcterms:modified xsi:type="dcterms:W3CDTF">2023-03-10T05:27:06Z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2023-03-09T00:00:00Z</vt:filetime>
  </property>
</Properties>
</file>