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474" r:id="rId3"/>
    <p:sldId id="353" r:id="rId4"/>
    <p:sldId id="259" r:id="rId5"/>
    <p:sldId id="344" r:id="rId6"/>
    <p:sldId id="351" r:id="rId7"/>
    <p:sldId id="340" r:id="rId8"/>
    <p:sldId id="482" r:id="rId9"/>
    <p:sldId id="483" r:id="rId10"/>
    <p:sldId id="484" r:id="rId11"/>
    <p:sldId id="350" r:id="rId12"/>
    <p:sldId id="810"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71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4408324-A84C-4A45-93B6-78D079CCE772}" type="datetime1">
              <a:rPr lang="en-US" smtClean="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08395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4408324-A84C-4A45-93B6-78D079CCE772}" type="datetime1">
              <a:rPr lang="en-US" smtClean="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23220917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4408324-A84C-4A45-93B6-78D079CCE772}" type="datetime1">
              <a:rPr lang="en-US" smtClean="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1806075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B31EBA-F483-48A0-A69E-159988BCC8D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78C86468-E9D7-400D-ABEA-4960B8707A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E901DD3B-0D05-4032-9E3C-D9B92B570E4B}"/>
              </a:ext>
            </a:extLst>
          </p:cNvPr>
          <p:cNvSpPr>
            <a:spLocks noGrp="1"/>
          </p:cNvSpPr>
          <p:nvPr>
            <p:ph type="dt" sz="half" idx="10"/>
          </p:nvPr>
        </p:nvSpPr>
        <p:spPr/>
        <p:txBody>
          <a:bodyPr/>
          <a:lstStyle/>
          <a:p>
            <a:fld id="{A9EB3CBC-3ED0-436A-9ACF-0EF46A2D5B7F}" type="datetimeFigureOut">
              <a:rPr lang="ru-RU" smtClean="0"/>
              <a:t>09.03.2023</a:t>
            </a:fld>
            <a:endParaRPr lang="ru-RU"/>
          </a:p>
        </p:txBody>
      </p:sp>
      <p:sp>
        <p:nvSpPr>
          <p:cNvPr id="5" name="Нижний колонтитул 4">
            <a:extLst>
              <a:ext uri="{FF2B5EF4-FFF2-40B4-BE49-F238E27FC236}">
                <a16:creationId xmlns:a16="http://schemas.microsoft.com/office/drawing/2014/main" id="{910B20D8-1530-44FE-AE10-9AF7324364C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69BD375-EEDE-4D08-840D-B704C1312574}"/>
              </a:ext>
            </a:extLst>
          </p:cNvPr>
          <p:cNvSpPr>
            <a:spLocks noGrp="1"/>
          </p:cNvSpPr>
          <p:nvPr>
            <p:ph type="sldNum" sz="quarter" idx="12"/>
          </p:nvPr>
        </p:nvSpPr>
        <p:spPr/>
        <p:txBody>
          <a:bodyPr/>
          <a:lstStyle/>
          <a:p>
            <a:fld id="{B17DE8BB-BA76-4C2E-9B64-8474121A7153}" type="slidenum">
              <a:rPr lang="ru-RU" smtClean="0"/>
              <a:t>‹#›</a:t>
            </a:fld>
            <a:endParaRPr lang="ru-RU"/>
          </a:p>
        </p:txBody>
      </p:sp>
    </p:spTree>
    <p:extLst>
      <p:ext uri="{BB962C8B-B14F-4D97-AF65-F5344CB8AC3E}">
        <p14:creationId xmlns:p14="http://schemas.microsoft.com/office/powerpoint/2010/main" val="1079591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D4D658-D0CD-42E6-BF55-2AED88DF40E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42EFA8A-BF9A-430C-B649-D7F1AE5302D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01D356E-4DF1-4CC0-9DC5-DA2C42B8DB82}"/>
              </a:ext>
            </a:extLst>
          </p:cNvPr>
          <p:cNvSpPr>
            <a:spLocks noGrp="1"/>
          </p:cNvSpPr>
          <p:nvPr>
            <p:ph type="dt" sz="half" idx="10"/>
          </p:nvPr>
        </p:nvSpPr>
        <p:spPr/>
        <p:txBody>
          <a:bodyPr/>
          <a:lstStyle/>
          <a:p>
            <a:fld id="{A9EB3CBC-3ED0-436A-9ACF-0EF46A2D5B7F}" type="datetimeFigureOut">
              <a:rPr lang="ru-RU" smtClean="0"/>
              <a:t>09.03.2023</a:t>
            </a:fld>
            <a:endParaRPr lang="ru-RU"/>
          </a:p>
        </p:txBody>
      </p:sp>
      <p:sp>
        <p:nvSpPr>
          <p:cNvPr id="5" name="Нижний колонтитул 4">
            <a:extLst>
              <a:ext uri="{FF2B5EF4-FFF2-40B4-BE49-F238E27FC236}">
                <a16:creationId xmlns:a16="http://schemas.microsoft.com/office/drawing/2014/main" id="{AD959BA7-DE35-4674-BB59-D63ADA2690F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F498381-CC8B-440B-9D28-00151A91A6A9}"/>
              </a:ext>
            </a:extLst>
          </p:cNvPr>
          <p:cNvSpPr>
            <a:spLocks noGrp="1"/>
          </p:cNvSpPr>
          <p:nvPr>
            <p:ph type="sldNum" sz="quarter" idx="12"/>
          </p:nvPr>
        </p:nvSpPr>
        <p:spPr/>
        <p:txBody>
          <a:bodyPr/>
          <a:lstStyle/>
          <a:p>
            <a:fld id="{B17DE8BB-BA76-4C2E-9B64-8474121A7153}" type="slidenum">
              <a:rPr lang="ru-RU" smtClean="0"/>
              <a:t>‹#›</a:t>
            </a:fld>
            <a:endParaRPr lang="ru-RU"/>
          </a:p>
        </p:txBody>
      </p:sp>
    </p:spTree>
    <p:extLst>
      <p:ext uri="{BB962C8B-B14F-4D97-AF65-F5344CB8AC3E}">
        <p14:creationId xmlns:p14="http://schemas.microsoft.com/office/powerpoint/2010/main" val="336296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05C97C-6276-44DA-8837-251475D330A5}"/>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29E85785-BFD7-474B-8B5B-95F1C270F6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2C03239-44AB-4383-A483-43A56F5DD04E}"/>
              </a:ext>
            </a:extLst>
          </p:cNvPr>
          <p:cNvSpPr>
            <a:spLocks noGrp="1"/>
          </p:cNvSpPr>
          <p:nvPr>
            <p:ph type="dt" sz="half" idx="10"/>
          </p:nvPr>
        </p:nvSpPr>
        <p:spPr/>
        <p:txBody>
          <a:bodyPr/>
          <a:lstStyle/>
          <a:p>
            <a:fld id="{A9EB3CBC-3ED0-436A-9ACF-0EF46A2D5B7F}" type="datetimeFigureOut">
              <a:rPr lang="ru-RU" smtClean="0"/>
              <a:t>09.03.2023</a:t>
            </a:fld>
            <a:endParaRPr lang="ru-RU"/>
          </a:p>
        </p:txBody>
      </p:sp>
      <p:sp>
        <p:nvSpPr>
          <p:cNvPr id="5" name="Нижний колонтитул 4">
            <a:extLst>
              <a:ext uri="{FF2B5EF4-FFF2-40B4-BE49-F238E27FC236}">
                <a16:creationId xmlns:a16="http://schemas.microsoft.com/office/drawing/2014/main" id="{DAAF7E3D-FBC8-4DE5-8324-D7B26E48331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ECE0C40-999D-4A22-AF1B-684ADC63C5DE}"/>
              </a:ext>
            </a:extLst>
          </p:cNvPr>
          <p:cNvSpPr>
            <a:spLocks noGrp="1"/>
          </p:cNvSpPr>
          <p:nvPr>
            <p:ph type="sldNum" sz="quarter" idx="12"/>
          </p:nvPr>
        </p:nvSpPr>
        <p:spPr/>
        <p:txBody>
          <a:bodyPr/>
          <a:lstStyle/>
          <a:p>
            <a:fld id="{B17DE8BB-BA76-4C2E-9B64-8474121A7153}" type="slidenum">
              <a:rPr lang="ru-RU" smtClean="0"/>
              <a:t>‹#›</a:t>
            </a:fld>
            <a:endParaRPr lang="ru-RU"/>
          </a:p>
        </p:txBody>
      </p:sp>
    </p:spTree>
    <p:extLst>
      <p:ext uri="{BB962C8B-B14F-4D97-AF65-F5344CB8AC3E}">
        <p14:creationId xmlns:p14="http://schemas.microsoft.com/office/powerpoint/2010/main" val="210313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B6830B-3181-4A74-A625-5242ED62D36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9D0FFF6-BEEE-40B0-B447-D3A2EF45AE70}"/>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0B92DBD-6859-4C45-A8A5-26DC16B8F7C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1EE3142B-83A7-44FE-805D-935FDC39991F}"/>
              </a:ext>
            </a:extLst>
          </p:cNvPr>
          <p:cNvSpPr>
            <a:spLocks noGrp="1"/>
          </p:cNvSpPr>
          <p:nvPr>
            <p:ph type="dt" sz="half" idx="10"/>
          </p:nvPr>
        </p:nvSpPr>
        <p:spPr/>
        <p:txBody>
          <a:bodyPr/>
          <a:lstStyle/>
          <a:p>
            <a:fld id="{A9EB3CBC-3ED0-436A-9ACF-0EF46A2D5B7F}" type="datetimeFigureOut">
              <a:rPr lang="ru-RU" smtClean="0"/>
              <a:t>09.03.2023</a:t>
            </a:fld>
            <a:endParaRPr lang="ru-RU"/>
          </a:p>
        </p:txBody>
      </p:sp>
      <p:sp>
        <p:nvSpPr>
          <p:cNvPr id="6" name="Нижний колонтитул 5">
            <a:extLst>
              <a:ext uri="{FF2B5EF4-FFF2-40B4-BE49-F238E27FC236}">
                <a16:creationId xmlns:a16="http://schemas.microsoft.com/office/drawing/2014/main" id="{16B7B298-1864-44EF-A8FD-C912CF6801C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D876FD3-42BB-435A-81AE-6EC7DBD33FC7}"/>
              </a:ext>
            </a:extLst>
          </p:cNvPr>
          <p:cNvSpPr>
            <a:spLocks noGrp="1"/>
          </p:cNvSpPr>
          <p:nvPr>
            <p:ph type="sldNum" sz="quarter" idx="12"/>
          </p:nvPr>
        </p:nvSpPr>
        <p:spPr/>
        <p:txBody>
          <a:bodyPr/>
          <a:lstStyle/>
          <a:p>
            <a:fld id="{B17DE8BB-BA76-4C2E-9B64-8474121A7153}" type="slidenum">
              <a:rPr lang="ru-RU" smtClean="0"/>
              <a:t>‹#›</a:t>
            </a:fld>
            <a:endParaRPr lang="ru-RU"/>
          </a:p>
        </p:txBody>
      </p:sp>
    </p:spTree>
    <p:extLst>
      <p:ext uri="{BB962C8B-B14F-4D97-AF65-F5344CB8AC3E}">
        <p14:creationId xmlns:p14="http://schemas.microsoft.com/office/powerpoint/2010/main" val="2491367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E15367-4730-4228-837D-EE9BC81BA8B1}"/>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BFD8342B-586A-4583-99D5-D2A9EF669C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860547F8-2D8E-4FDF-BB9F-F018F6A478D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E003C94-0D77-4586-9230-EE6D0E1FB0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8854523A-BF4F-4ED6-BA4C-B5FACC0A7F71}"/>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0AA79342-8EF9-4C22-A930-9D86587EECB4}"/>
              </a:ext>
            </a:extLst>
          </p:cNvPr>
          <p:cNvSpPr>
            <a:spLocks noGrp="1"/>
          </p:cNvSpPr>
          <p:nvPr>
            <p:ph type="dt" sz="half" idx="10"/>
          </p:nvPr>
        </p:nvSpPr>
        <p:spPr/>
        <p:txBody>
          <a:bodyPr/>
          <a:lstStyle/>
          <a:p>
            <a:fld id="{A9EB3CBC-3ED0-436A-9ACF-0EF46A2D5B7F}" type="datetimeFigureOut">
              <a:rPr lang="ru-RU" smtClean="0"/>
              <a:t>09.03.2023</a:t>
            </a:fld>
            <a:endParaRPr lang="ru-RU"/>
          </a:p>
        </p:txBody>
      </p:sp>
      <p:sp>
        <p:nvSpPr>
          <p:cNvPr id="8" name="Нижний колонтитул 7">
            <a:extLst>
              <a:ext uri="{FF2B5EF4-FFF2-40B4-BE49-F238E27FC236}">
                <a16:creationId xmlns:a16="http://schemas.microsoft.com/office/drawing/2014/main" id="{AED65808-CC2C-4DC8-B1EA-D9994C0E585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1D24DF49-AEF2-4D52-B7E9-B7F63A7B074B}"/>
              </a:ext>
            </a:extLst>
          </p:cNvPr>
          <p:cNvSpPr>
            <a:spLocks noGrp="1"/>
          </p:cNvSpPr>
          <p:nvPr>
            <p:ph type="sldNum" sz="quarter" idx="12"/>
          </p:nvPr>
        </p:nvSpPr>
        <p:spPr/>
        <p:txBody>
          <a:bodyPr/>
          <a:lstStyle/>
          <a:p>
            <a:fld id="{B17DE8BB-BA76-4C2E-9B64-8474121A7153}" type="slidenum">
              <a:rPr lang="ru-RU" smtClean="0"/>
              <a:t>‹#›</a:t>
            </a:fld>
            <a:endParaRPr lang="ru-RU"/>
          </a:p>
        </p:txBody>
      </p:sp>
    </p:spTree>
    <p:extLst>
      <p:ext uri="{BB962C8B-B14F-4D97-AF65-F5344CB8AC3E}">
        <p14:creationId xmlns:p14="http://schemas.microsoft.com/office/powerpoint/2010/main" val="3189531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779DDF-023A-4F42-9E44-D14B20D3794B}"/>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FF549BDB-8B1C-402B-8A43-F32F73830264}"/>
              </a:ext>
            </a:extLst>
          </p:cNvPr>
          <p:cNvSpPr>
            <a:spLocks noGrp="1"/>
          </p:cNvSpPr>
          <p:nvPr>
            <p:ph type="dt" sz="half" idx="10"/>
          </p:nvPr>
        </p:nvSpPr>
        <p:spPr/>
        <p:txBody>
          <a:bodyPr/>
          <a:lstStyle/>
          <a:p>
            <a:fld id="{A9EB3CBC-3ED0-436A-9ACF-0EF46A2D5B7F}" type="datetimeFigureOut">
              <a:rPr lang="ru-RU" smtClean="0"/>
              <a:t>09.03.2023</a:t>
            </a:fld>
            <a:endParaRPr lang="ru-RU"/>
          </a:p>
        </p:txBody>
      </p:sp>
      <p:sp>
        <p:nvSpPr>
          <p:cNvPr id="4" name="Нижний колонтитул 3">
            <a:extLst>
              <a:ext uri="{FF2B5EF4-FFF2-40B4-BE49-F238E27FC236}">
                <a16:creationId xmlns:a16="http://schemas.microsoft.com/office/drawing/2014/main" id="{C7131D04-1B46-4DBF-80CD-574FF73E9651}"/>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00E5FF76-3C96-4D27-A411-0F81FF905A6C}"/>
              </a:ext>
            </a:extLst>
          </p:cNvPr>
          <p:cNvSpPr>
            <a:spLocks noGrp="1"/>
          </p:cNvSpPr>
          <p:nvPr>
            <p:ph type="sldNum" sz="quarter" idx="12"/>
          </p:nvPr>
        </p:nvSpPr>
        <p:spPr/>
        <p:txBody>
          <a:bodyPr/>
          <a:lstStyle/>
          <a:p>
            <a:fld id="{B17DE8BB-BA76-4C2E-9B64-8474121A7153}" type="slidenum">
              <a:rPr lang="ru-RU" smtClean="0"/>
              <a:t>‹#›</a:t>
            </a:fld>
            <a:endParaRPr lang="ru-RU"/>
          </a:p>
        </p:txBody>
      </p:sp>
    </p:spTree>
    <p:extLst>
      <p:ext uri="{BB962C8B-B14F-4D97-AF65-F5344CB8AC3E}">
        <p14:creationId xmlns:p14="http://schemas.microsoft.com/office/powerpoint/2010/main" val="3415466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7068647-1233-4E3B-A9D7-8F8A3FD176A6}"/>
              </a:ext>
            </a:extLst>
          </p:cNvPr>
          <p:cNvSpPr>
            <a:spLocks noGrp="1"/>
          </p:cNvSpPr>
          <p:nvPr>
            <p:ph type="dt" sz="half" idx="10"/>
          </p:nvPr>
        </p:nvSpPr>
        <p:spPr/>
        <p:txBody>
          <a:bodyPr/>
          <a:lstStyle/>
          <a:p>
            <a:fld id="{A9EB3CBC-3ED0-436A-9ACF-0EF46A2D5B7F}" type="datetimeFigureOut">
              <a:rPr lang="ru-RU" smtClean="0"/>
              <a:t>09.03.2023</a:t>
            </a:fld>
            <a:endParaRPr lang="ru-RU"/>
          </a:p>
        </p:txBody>
      </p:sp>
      <p:sp>
        <p:nvSpPr>
          <p:cNvPr id="3" name="Нижний колонтитул 2">
            <a:extLst>
              <a:ext uri="{FF2B5EF4-FFF2-40B4-BE49-F238E27FC236}">
                <a16:creationId xmlns:a16="http://schemas.microsoft.com/office/drawing/2014/main" id="{AAABBF06-F39A-44D3-8F8D-18265F61B7F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349E6F34-20CF-40E1-B8F1-FB6B68977E8A}"/>
              </a:ext>
            </a:extLst>
          </p:cNvPr>
          <p:cNvSpPr>
            <a:spLocks noGrp="1"/>
          </p:cNvSpPr>
          <p:nvPr>
            <p:ph type="sldNum" sz="quarter" idx="12"/>
          </p:nvPr>
        </p:nvSpPr>
        <p:spPr/>
        <p:txBody>
          <a:bodyPr/>
          <a:lstStyle/>
          <a:p>
            <a:fld id="{B17DE8BB-BA76-4C2E-9B64-8474121A7153}" type="slidenum">
              <a:rPr lang="ru-RU" smtClean="0"/>
              <a:t>‹#›</a:t>
            </a:fld>
            <a:endParaRPr lang="ru-RU"/>
          </a:p>
        </p:txBody>
      </p:sp>
    </p:spTree>
    <p:extLst>
      <p:ext uri="{BB962C8B-B14F-4D97-AF65-F5344CB8AC3E}">
        <p14:creationId xmlns:p14="http://schemas.microsoft.com/office/powerpoint/2010/main" val="626239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882CE4-22AD-4227-8CE6-11507253522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AE658E2-A09C-4A2F-A0E6-8A3DD88087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649FC761-B34E-4D29-BCA2-02A83E3340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3581E2C-5C5A-4F20-BF95-EA42F7C1EB68}"/>
              </a:ext>
            </a:extLst>
          </p:cNvPr>
          <p:cNvSpPr>
            <a:spLocks noGrp="1"/>
          </p:cNvSpPr>
          <p:nvPr>
            <p:ph type="dt" sz="half" idx="10"/>
          </p:nvPr>
        </p:nvSpPr>
        <p:spPr/>
        <p:txBody>
          <a:bodyPr/>
          <a:lstStyle/>
          <a:p>
            <a:fld id="{A9EB3CBC-3ED0-436A-9ACF-0EF46A2D5B7F}" type="datetimeFigureOut">
              <a:rPr lang="ru-RU" smtClean="0"/>
              <a:t>09.03.2023</a:t>
            </a:fld>
            <a:endParaRPr lang="ru-RU"/>
          </a:p>
        </p:txBody>
      </p:sp>
      <p:sp>
        <p:nvSpPr>
          <p:cNvPr id="6" name="Нижний колонтитул 5">
            <a:extLst>
              <a:ext uri="{FF2B5EF4-FFF2-40B4-BE49-F238E27FC236}">
                <a16:creationId xmlns:a16="http://schemas.microsoft.com/office/drawing/2014/main" id="{BC31FF66-8119-4DC3-8219-C1FFC712959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A830805-A64E-4163-B580-0921B5E12357}"/>
              </a:ext>
            </a:extLst>
          </p:cNvPr>
          <p:cNvSpPr>
            <a:spLocks noGrp="1"/>
          </p:cNvSpPr>
          <p:nvPr>
            <p:ph type="sldNum" sz="quarter" idx="12"/>
          </p:nvPr>
        </p:nvSpPr>
        <p:spPr/>
        <p:txBody>
          <a:bodyPr/>
          <a:lstStyle/>
          <a:p>
            <a:fld id="{B17DE8BB-BA76-4C2E-9B64-8474121A7153}" type="slidenum">
              <a:rPr lang="ru-RU" smtClean="0"/>
              <a:t>‹#›</a:t>
            </a:fld>
            <a:endParaRPr lang="ru-RU"/>
          </a:p>
        </p:txBody>
      </p:sp>
    </p:spTree>
    <p:extLst>
      <p:ext uri="{BB962C8B-B14F-4D97-AF65-F5344CB8AC3E}">
        <p14:creationId xmlns:p14="http://schemas.microsoft.com/office/powerpoint/2010/main" val="56774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4408324-A84C-4A45-93B6-78D079CCE772}" type="datetime1">
              <a:rPr lang="en-US" smtClean="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52099695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B19BD9-DFB0-4A47-8CBD-F96BA64B671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A84ADA1B-9ADC-4B49-AB4F-CF8AD178DB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DEDCA648-E959-4676-9C00-FF18D6F19C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A68C734-E92E-4CCA-9C77-FB8C8F21C864}"/>
              </a:ext>
            </a:extLst>
          </p:cNvPr>
          <p:cNvSpPr>
            <a:spLocks noGrp="1"/>
          </p:cNvSpPr>
          <p:nvPr>
            <p:ph type="dt" sz="half" idx="10"/>
          </p:nvPr>
        </p:nvSpPr>
        <p:spPr/>
        <p:txBody>
          <a:bodyPr/>
          <a:lstStyle/>
          <a:p>
            <a:fld id="{A9EB3CBC-3ED0-436A-9ACF-0EF46A2D5B7F}" type="datetimeFigureOut">
              <a:rPr lang="ru-RU" smtClean="0"/>
              <a:t>09.03.2023</a:t>
            </a:fld>
            <a:endParaRPr lang="ru-RU"/>
          </a:p>
        </p:txBody>
      </p:sp>
      <p:sp>
        <p:nvSpPr>
          <p:cNvPr id="6" name="Нижний колонтитул 5">
            <a:extLst>
              <a:ext uri="{FF2B5EF4-FFF2-40B4-BE49-F238E27FC236}">
                <a16:creationId xmlns:a16="http://schemas.microsoft.com/office/drawing/2014/main" id="{DCB91555-30A6-44DF-99B9-926485D7FE6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DF1D4EA-99A8-41D5-AE08-DA84BD20379E}"/>
              </a:ext>
            </a:extLst>
          </p:cNvPr>
          <p:cNvSpPr>
            <a:spLocks noGrp="1"/>
          </p:cNvSpPr>
          <p:nvPr>
            <p:ph type="sldNum" sz="quarter" idx="12"/>
          </p:nvPr>
        </p:nvSpPr>
        <p:spPr/>
        <p:txBody>
          <a:bodyPr/>
          <a:lstStyle/>
          <a:p>
            <a:fld id="{B17DE8BB-BA76-4C2E-9B64-8474121A7153}" type="slidenum">
              <a:rPr lang="ru-RU" smtClean="0"/>
              <a:t>‹#›</a:t>
            </a:fld>
            <a:endParaRPr lang="ru-RU"/>
          </a:p>
        </p:txBody>
      </p:sp>
    </p:spTree>
    <p:extLst>
      <p:ext uri="{BB962C8B-B14F-4D97-AF65-F5344CB8AC3E}">
        <p14:creationId xmlns:p14="http://schemas.microsoft.com/office/powerpoint/2010/main" val="1938077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4DDB38-43DC-485F-9558-1A55B381B7D4}"/>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D34368C4-509C-465E-9851-62FF0A208D39}"/>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22078F1-1965-40DB-A9A7-C5DA98591593}"/>
              </a:ext>
            </a:extLst>
          </p:cNvPr>
          <p:cNvSpPr>
            <a:spLocks noGrp="1"/>
          </p:cNvSpPr>
          <p:nvPr>
            <p:ph type="dt" sz="half" idx="10"/>
          </p:nvPr>
        </p:nvSpPr>
        <p:spPr/>
        <p:txBody>
          <a:bodyPr/>
          <a:lstStyle/>
          <a:p>
            <a:fld id="{A9EB3CBC-3ED0-436A-9ACF-0EF46A2D5B7F}" type="datetimeFigureOut">
              <a:rPr lang="ru-RU" smtClean="0"/>
              <a:t>09.03.2023</a:t>
            </a:fld>
            <a:endParaRPr lang="ru-RU"/>
          </a:p>
        </p:txBody>
      </p:sp>
      <p:sp>
        <p:nvSpPr>
          <p:cNvPr id="5" name="Нижний колонтитул 4">
            <a:extLst>
              <a:ext uri="{FF2B5EF4-FFF2-40B4-BE49-F238E27FC236}">
                <a16:creationId xmlns:a16="http://schemas.microsoft.com/office/drawing/2014/main" id="{BD50C533-2CC2-4E93-ADAB-EF7839370C6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1B03A76-D3E6-452C-BE40-D748AB1BDC8A}"/>
              </a:ext>
            </a:extLst>
          </p:cNvPr>
          <p:cNvSpPr>
            <a:spLocks noGrp="1"/>
          </p:cNvSpPr>
          <p:nvPr>
            <p:ph type="sldNum" sz="quarter" idx="12"/>
          </p:nvPr>
        </p:nvSpPr>
        <p:spPr/>
        <p:txBody>
          <a:bodyPr/>
          <a:lstStyle/>
          <a:p>
            <a:fld id="{B17DE8BB-BA76-4C2E-9B64-8474121A7153}" type="slidenum">
              <a:rPr lang="ru-RU" smtClean="0"/>
              <a:t>‹#›</a:t>
            </a:fld>
            <a:endParaRPr lang="ru-RU"/>
          </a:p>
        </p:txBody>
      </p:sp>
    </p:spTree>
    <p:extLst>
      <p:ext uri="{BB962C8B-B14F-4D97-AF65-F5344CB8AC3E}">
        <p14:creationId xmlns:p14="http://schemas.microsoft.com/office/powerpoint/2010/main" val="2185956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6ACA766-02D7-4CB8-8EB0-A530D9CDE82A}"/>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614F1AE-7471-4611-A8BE-24F9BDDCCFE7}"/>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9A7390F-8E5F-443D-8ED2-DAF2F53D9119}"/>
              </a:ext>
            </a:extLst>
          </p:cNvPr>
          <p:cNvSpPr>
            <a:spLocks noGrp="1"/>
          </p:cNvSpPr>
          <p:nvPr>
            <p:ph type="dt" sz="half" idx="10"/>
          </p:nvPr>
        </p:nvSpPr>
        <p:spPr/>
        <p:txBody>
          <a:bodyPr/>
          <a:lstStyle/>
          <a:p>
            <a:fld id="{A9EB3CBC-3ED0-436A-9ACF-0EF46A2D5B7F}" type="datetimeFigureOut">
              <a:rPr lang="ru-RU" smtClean="0"/>
              <a:t>09.03.2023</a:t>
            </a:fld>
            <a:endParaRPr lang="ru-RU"/>
          </a:p>
        </p:txBody>
      </p:sp>
      <p:sp>
        <p:nvSpPr>
          <p:cNvPr id="5" name="Нижний колонтитул 4">
            <a:extLst>
              <a:ext uri="{FF2B5EF4-FFF2-40B4-BE49-F238E27FC236}">
                <a16:creationId xmlns:a16="http://schemas.microsoft.com/office/drawing/2014/main" id="{2C26546C-48E6-4CB3-8426-81FB9113A58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71B6890-24ED-411C-8C38-DD3D18F10C7E}"/>
              </a:ext>
            </a:extLst>
          </p:cNvPr>
          <p:cNvSpPr>
            <a:spLocks noGrp="1"/>
          </p:cNvSpPr>
          <p:nvPr>
            <p:ph type="sldNum" sz="quarter" idx="12"/>
          </p:nvPr>
        </p:nvSpPr>
        <p:spPr/>
        <p:txBody>
          <a:bodyPr/>
          <a:lstStyle/>
          <a:p>
            <a:fld id="{B17DE8BB-BA76-4C2E-9B64-8474121A7153}" type="slidenum">
              <a:rPr lang="ru-RU" smtClean="0"/>
              <a:t>‹#›</a:t>
            </a:fld>
            <a:endParaRPr lang="ru-RU"/>
          </a:p>
        </p:txBody>
      </p:sp>
    </p:spTree>
    <p:extLst>
      <p:ext uri="{BB962C8B-B14F-4D97-AF65-F5344CB8AC3E}">
        <p14:creationId xmlns:p14="http://schemas.microsoft.com/office/powerpoint/2010/main" val="3170222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4408324-A84C-4A45-93B6-78D079CCE772}" type="datetime1">
              <a:rPr lang="en-US" smtClean="0"/>
              <a:t>3/9/2023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09300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4408324-A84C-4A45-93B6-78D079CCE772}" type="datetime1">
              <a:rPr lang="en-US" smtClean="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87793248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4408324-A84C-4A45-93B6-78D079CCE772}" type="datetime1">
              <a:rPr lang="en-US" smtClean="0"/>
              <a:t>3/9/2023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82839022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4408324-A84C-4A45-93B6-78D079CCE772}" type="datetime1">
              <a:rPr lang="en-US" smtClean="0"/>
              <a:t>3/9/2023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46318480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4408324-A84C-4A45-93B6-78D079CCE772}" type="datetime1">
              <a:rPr lang="en-US" smtClean="0"/>
              <a:t>3/9/2023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61202548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4408324-A84C-4A45-93B6-78D079CCE772}" type="datetime1">
              <a:rPr lang="en-US" smtClean="0"/>
              <a:t>3/9/2023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16449676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4408324-A84C-4A45-93B6-78D079CCE772}" type="datetime1">
              <a:rPr lang="en-US" smtClean="0"/>
              <a:t>3/9/2023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0452002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4408324-A84C-4A45-93B6-78D079CCE772}" type="datetime1">
              <a:rPr lang="en-US" smtClean="0"/>
              <a:t>3/9/2023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lgn="l"/>
            <a:fld id="{FAEF9944-A4F6-4C59-AEBD-678D6480B8EA}" type="slidenum">
              <a:rPr lang="en-US" smtClean="0"/>
              <a:pPr algn="l"/>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3972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C01D06-CD1A-4DDE-A86D-9C5684FF14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C840B6C-4B88-424C-A313-681B5F72C6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3F266E4-D617-49FC-BAB8-794F6854D7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B3CBC-3ED0-436A-9ACF-0EF46A2D5B7F}" type="datetimeFigureOut">
              <a:rPr lang="ru-RU" smtClean="0"/>
              <a:t>09.03.2023</a:t>
            </a:fld>
            <a:endParaRPr lang="ru-RU"/>
          </a:p>
        </p:txBody>
      </p:sp>
      <p:sp>
        <p:nvSpPr>
          <p:cNvPr id="5" name="Нижний колонтитул 4">
            <a:extLst>
              <a:ext uri="{FF2B5EF4-FFF2-40B4-BE49-F238E27FC236}">
                <a16:creationId xmlns:a16="http://schemas.microsoft.com/office/drawing/2014/main" id="{C07638A2-4EA0-47C6-BDE3-1009ED864E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BDCBC117-505D-427E-97E6-62B7283618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DE8BB-BA76-4C2E-9B64-8474121A7153}" type="slidenum">
              <a:rPr lang="ru-RU" smtClean="0"/>
              <a:t>‹#›</a:t>
            </a:fld>
            <a:endParaRPr lang="ru-RU"/>
          </a:p>
        </p:txBody>
      </p:sp>
    </p:spTree>
    <p:extLst>
      <p:ext uri="{BB962C8B-B14F-4D97-AF65-F5344CB8AC3E}">
        <p14:creationId xmlns:p14="http://schemas.microsoft.com/office/powerpoint/2010/main" val="14224076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iepgkh@mail.ru"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consultantplus://offline/ref=ABF80B7D9EE180209F8AA6C537B5C5074ED4B3AF3CE4D8A61EB087717801AF47CD4E1DC964DE5DB28C83120469430A5BDF937C437F69F667oAH0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Заголовок 1">
            <a:extLst>
              <a:ext uri="{FF2B5EF4-FFF2-40B4-BE49-F238E27FC236}">
                <a16:creationId xmlns:a16="http://schemas.microsoft.com/office/drawing/2014/main" id="{CCB9E92C-20F1-4206-B554-8D5489632A09}"/>
              </a:ext>
            </a:extLst>
          </p:cNvPr>
          <p:cNvSpPr>
            <a:spLocks noGrp="1"/>
          </p:cNvSpPr>
          <p:nvPr>
            <p:ph type="ctrTitle"/>
          </p:nvPr>
        </p:nvSpPr>
        <p:spPr>
          <a:xfrm>
            <a:off x="1524000" y="1293338"/>
            <a:ext cx="9144000" cy="3274592"/>
          </a:xfrm>
        </p:spPr>
        <p:txBody>
          <a:bodyPr vert="horz" lIns="91440" tIns="45720" rIns="91440" bIns="45720" rtlCol="0" anchor="ctr">
            <a:normAutofit/>
          </a:bodyPr>
          <a:lstStyle/>
          <a:p>
            <a:r>
              <a:rPr lang="ru-RU" sz="5400" b="1" dirty="0"/>
              <a:t>Отдельные вопросы изменения концессионного соглашения</a:t>
            </a:r>
            <a:endParaRPr lang="en-US" sz="5000" b="1" kern="1200" dirty="0">
              <a:latin typeface="+mj-lt"/>
              <a:ea typeface="+mj-ea"/>
              <a:cs typeface="+mj-cs"/>
            </a:endParaRPr>
          </a:p>
        </p:txBody>
      </p:sp>
      <p:sp>
        <p:nvSpPr>
          <p:cNvPr id="3" name="Подзаголовок 2">
            <a:extLst>
              <a:ext uri="{FF2B5EF4-FFF2-40B4-BE49-F238E27FC236}">
                <a16:creationId xmlns:a16="http://schemas.microsoft.com/office/drawing/2014/main" id="{46E5EF97-03CB-4F06-9214-399733F560C0}"/>
              </a:ext>
            </a:extLst>
          </p:cNvPr>
          <p:cNvSpPr>
            <a:spLocks noGrp="1"/>
          </p:cNvSpPr>
          <p:nvPr>
            <p:ph type="subTitle" idx="1"/>
          </p:nvPr>
        </p:nvSpPr>
        <p:spPr>
          <a:xfrm>
            <a:off x="1524000" y="5514052"/>
            <a:ext cx="9144000" cy="651910"/>
          </a:xfrm>
        </p:spPr>
        <p:txBody>
          <a:bodyPr anchor="ctr">
            <a:normAutofit/>
          </a:bodyPr>
          <a:lstStyle/>
          <a:p>
            <a:r>
              <a:rPr lang="ru-RU" sz="1500" dirty="0"/>
              <a:t>Минофьева Галина Алексеевна</a:t>
            </a:r>
          </a:p>
          <a:p>
            <a:r>
              <a:rPr lang="ru-RU" sz="1500" dirty="0"/>
              <a:t>директор ИЭП ЖКХ</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809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822889B-D663-426C-8C78-7245A5A44339}"/>
              </a:ext>
            </a:extLst>
          </p:cNvPr>
          <p:cNvSpPr>
            <a:spLocks noGrp="1"/>
          </p:cNvSpPr>
          <p:nvPr>
            <p:ph idx="1"/>
          </p:nvPr>
        </p:nvSpPr>
        <p:spPr>
          <a:xfrm>
            <a:off x="104775" y="152400"/>
            <a:ext cx="11839575" cy="6117771"/>
          </a:xfrm>
          <a:solidFill>
            <a:schemeClr val="bg1"/>
          </a:solidFill>
        </p:spPr>
        <p:txBody>
          <a:bodyPr>
            <a:normAutofit fontScale="77500" lnSpcReduction="20000"/>
          </a:bodyPr>
          <a:lstStyle/>
          <a:p>
            <a:pPr indent="269875" algn="just">
              <a:lnSpc>
                <a:spcPct val="120000"/>
              </a:lnSpc>
              <a:spcBef>
                <a:spcPts val="0"/>
              </a:spcBef>
            </a:pPr>
            <a:r>
              <a:rPr lang="ru-RU" sz="2000" b="1" dirty="0">
                <a:latin typeface="Calibri" panose="020F0502020204030204" pitchFamily="34" charset="0"/>
                <a:ea typeface="Calibri" panose="020F0502020204030204" pitchFamily="34" charset="0"/>
                <a:cs typeface="Calibri" panose="020F0502020204030204" pitchFamily="34" charset="0"/>
              </a:rPr>
              <a:t>Существенные условия КС</a:t>
            </a:r>
            <a:r>
              <a:rPr lang="ru-RU" sz="2000" dirty="0">
                <a:latin typeface="Calibri" panose="020F0502020204030204" pitchFamily="34" charset="0"/>
                <a:ea typeface="Calibri" panose="020F0502020204030204" pitchFamily="34" charset="0"/>
                <a:cs typeface="Calibri" panose="020F0502020204030204" pitchFamily="34" charset="0"/>
              </a:rPr>
              <a:t>:</a:t>
            </a:r>
          </a:p>
          <a:p>
            <a:pPr marL="228600" indent="-228600" algn="just">
              <a:lnSpc>
                <a:spcPct val="120000"/>
              </a:lnSpc>
              <a:spcBef>
                <a:spcPts val="0"/>
              </a:spcBef>
              <a:buFont typeface="+mj-lt"/>
              <a:buAutoNum type="arabicPeriod"/>
            </a:pPr>
            <a:r>
              <a:rPr lang="ru-RU" sz="2000" dirty="0">
                <a:latin typeface="Calibri" panose="020F0502020204030204" pitchFamily="34" charset="0"/>
              </a:rPr>
              <a:t>ДПР</a:t>
            </a:r>
          </a:p>
          <a:p>
            <a:pPr marL="228600" indent="-228600" algn="just">
              <a:lnSpc>
                <a:spcPct val="120000"/>
              </a:lnSpc>
              <a:spcBef>
                <a:spcPts val="0"/>
              </a:spcBef>
              <a:buFont typeface="+mj-lt"/>
              <a:buAutoNum type="arabicPeriod"/>
            </a:pPr>
            <a:r>
              <a:rPr lang="ru-RU" sz="2000" dirty="0">
                <a:latin typeface="Calibri" panose="020F0502020204030204" pitchFamily="34" charset="0"/>
              </a:rPr>
              <a:t>обязательства концессионера по созданию и (или) реконструкции объекта концессионного соглашения, соблюдению сроков его создания и (или) реконструкции;</a:t>
            </a:r>
          </a:p>
          <a:p>
            <a:pPr marL="228600" indent="-228600" algn="just">
              <a:lnSpc>
                <a:spcPct val="120000"/>
              </a:lnSpc>
              <a:spcBef>
                <a:spcPts val="0"/>
              </a:spcBef>
              <a:buFont typeface="+mj-lt"/>
              <a:buAutoNum type="arabicPeriod"/>
            </a:pPr>
            <a:r>
              <a:rPr lang="ru-RU" sz="2000" dirty="0">
                <a:latin typeface="Calibri" panose="020F0502020204030204" pitchFamily="34" charset="0"/>
              </a:rPr>
              <a:t>обязательства концессионера по осуществлению деятельности, предусмотренной концессионным соглашением;</a:t>
            </a:r>
          </a:p>
          <a:p>
            <a:pPr marL="228600" indent="-228600" algn="just">
              <a:lnSpc>
                <a:spcPct val="120000"/>
              </a:lnSpc>
              <a:spcBef>
                <a:spcPts val="0"/>
              </a:spcBef>
              <a:buFont typeface="+mj-lt"/>
              <a:buAutoNum type="arabicPeriod"/>
            </a:pPr>
            <a:r>
              <a:rPr lang="ru-RU" sz="2000" dirty="0">
                <a:latin typeface="Calibri" panose="020F0502020204030204" pitchFamily="34" charset="0"/>
              </a:rPr>
              <a:t>срок действия концессионного соглашения;</a:t>
            </a:r>
          </a:p>
          <a:p>
            <a:pPr marL="228600" indent="-228600" algn="just">
              <a:lnSpc>
                <a:spcPct val="120000"/>
              </a:lnSpc>
              <a:spcBef>
                <a:spcPts val="0"/>
              </a:spcBef>
              <a:buFont typeface="+mj-lt"/>
              <a:buAutoNum type="arabicPeriod"/>
            </a:pPr>
            <a:r>
              <a:rPr lang="ru-RU" sz="2000" dirty="0">
                <a:latin typeface="Calibri" panose="020F0502020204030204" pitchFamily="34" charset="0"/>
              </a:rPr>
              <a:t>описание, в том числе технико-экономические показатели, объекта концессионного соглашения </a:t>
            </a:r>
            <a:r>
              <a:rPr lang="ru-RU" sz="2000" i="1" dirty="0">
                <a:solidFill>
                  <a:srgbClr val="0070C0"/>
                </a:solidFill>
                <a:latin typeface="Calibri" panose="020F0502020204030204" pitchFamily="34" charset="0"/>
              </a:rPr>
              <a:t>(Письмо ФАС России от 06.10.2020 N ВК/86374/20; п.3 Письма Минстроя России от 10.04.2015 № 10371-АЧ/04)</a:t>
            </a:r>
          </a:p>
          <a:p>
            <a:pPr marL="228600" indent="-228600" algn="just">
              <a:lnSpc>
                <a:spcPct val="120000"/>
              </a:lnSpc>
              <a:spcBef>
                <a:spcPts val="0"/>
              </a:spcBef>
              <a:buFont typeface="+mj-lt"/>
              <a:buAutoNum type="arabicPeriod"/>
            </a:pPr>
            <a:r>
              <a:rPr lang="ru-RU" sz="2000" dirty="0">
                <a:latin typeface="Calibri" panose="020F0502020204030204" pitchFamily="34" charset="0"/>
              </a:rPr>
              <a:t>срок передачи концессионеру объекта концессионного соглашения;</a:t>
            </a:r>
          </a:p>
          <a:p>
            <a:pPr marL="228600" indent="-228600" algn="just">
              <a:lnSpc>
                <a:spcPct val="120000"/>
              </a:lnSpc>
              <a:spcBef>
                <a:spcPts val="0"/>
              </a:spcBef>
              <a:buFont typeface="+mj-lt"/>
              <a:buAutoNum type="arabicPeriod"/>
            </a:pPr>
            <a:r>
              <a:rPr lang="ru-RU" sz="2000" dirty="0">
                <a:latin typeface="Calibri" panose="020F0502020204030204" pitchFamily="34" charset="0"/>
              </a:rPr>
              <a:t>порядок предоставления концессионеру земельных участков</a:t>
            </a:r>
          </a:p>
          <a:p>
            <a:pPr marL="228600" indent="-228600" algn="just">
              <a:lnSpc>
                <a:spcPct val="120000"/>
              </a:lnSpc>
              <a:spcBef>
                <a:spcPts val="0"/>
              </a:spcBef>
              <a:buFont typeface="+mj-lt"/>
              <a:buAutoNum type="arabicPeriod"/>
            </a:pPr>
            <a:r>
              <a:rPr lang="ru-RU" sz="2000" dirty="0">
                <a:latin typeface="Calibri" panose="020F0502020204030204" pitchFamily="34" charset="0"/>
              </a:rPr>
              <a:t>цели и срок использования (эксплуатации) объекта концессионного соглашения;</a:t>
            </a:r>
          </a:p>
          <a:p>
            <a:pPr marL="228600" indent="-228600" algn="just">
              <a:lnSpc>
                <a:spcPct val="120000"/>
              </a:lnSpc>
              <a:spcBef>
                <a:spcPts val="0"/>
              </a:spcBef>
              <a:buFont typeface="+mj-lt"/>
              <a:buAutoNum type="arabicPeriod"/>
            </a:pPr>
            <a:r>
              <a:rPr lang="ru-RU" sz="2000" dirty="0">
                <a:latin typeface="Calibri" panose="020F0502020204030204" pitchFamily="34" charset="0"/>
              </a:rPr>
              <a:t>способы обеспечения исполнения концессионером обязательств</a:t>
            </a:r>
          </a:p>
          <a:p>
            <a:pPr marL="228600" indent="-228600" algn="just">
              <a:lnSpc>
                <a:spcPct val="120000"/>
              </a:lnSpc>
              <a:spcBef>
                <a:spcPts val="0"/>
              </a:spcBef>
              <a:buFont typeface="+mj-lt"/>
              <a:buAutoNum type="arabicPeriod"/>
            </a:pPr>
            <a:r>
              <a:rPr lang="ru-RU" sz="2000" dirty="0">
                <a:latin typeface="Calibri" panose="020F0502020204030204" pitchFamily="34" charset="0"/>
              </a:rPr>
              <a:t>размер концессионной платы</a:t>
            </a:r>
          </a:p>
          <a:p>
            <a:pPr marL="228600" indent="-228600" algn="just">
              <a:lnSpc>
                <a:spcPct val="120000"/>
              </a:lnSpc>
              <a:spcBef>
                <a:spcPts val="0"/>
              </a:spcBef>
              <a:buFont typeface="+mj-lt"/>
              <a:buAutoNum type="arabicPeriod"/>
            </a:pPr>
            <a:r>
              <a:rPr lang="ru-RU" sz="2000" dirty="0">
                <a:latin typeface="Calibri" panose="020F0502020204030204" pitchFamily="34" charset="0"/>
              </a:rPr>
              <a:t>порядок возмещения расходов сторон в случае досрочного расторжения концессионного соглашения</a:t>
            </a:r>
          </a:p>
          <a:p>
            <a:pPr marL="228600" indent="-228600" algn="just">
              <a:lnSpc>
                <a:spcPct val="120000"/>
              </a:lnSpc>
              <a:spcBef>
                <a:spcPts val="0"/>
              </a:spcBef>
              <a:buFont typeface="+mj-lt"/>
              <a:buAutoNum type="arabicPeriod"/>
            </a:pPr>
            <a:r>
              <a:rPr lang="ru-RU" sz="2000" dirty="0">
                <a:latin typeface="Calibri" panose="020F0502020204030204" pitchFamily="34" charset="0"/>
              </a:rPr>
              <a:t>обязательства </a:t>
            </a:r>
            <a:r>
              <a:rPr lang="ru-RU" sz="2000" dirty="0" err="1">
                <a:latin typeface="Calibri" panose="020F0502020204030204" pitchFamily="34" charset="0"/>
              </a:rPr>
              <a:t>концедента</a:t>
            </a:r>
            <a:r>
              <a:rPr lang="ru-RU" sz="2000" dirty="0">
                <a:latin typeface="Calibri" panose="020F0502020204030204" pitchFamily="34" charset="0"/>
              </a:rPr>
              <a:t> и (или) концессионера по подготовке территории, необходимой для создания и (или) реконструкции</a:t>
            </a:r>
          </a:p>
          <a:p>
            <a:pPr marL="228600" indent="-228600" algn="just">
              <a:lnSpc>
                <a:spcPct val="120000"/>
              </a:lnSpc>
              <a:spcBef>
                <a:spcPts val="0"/>
              </a:spcBef>
              <a:buFont typeface="+mj-lt"/>
              <a:buAutoNum type="arabicPeriod"/>
            </a:pPr>
            <a:r>
              <a:rPr lang="ru-RU" sz="2000" dirty="0">
                <a:latin typeface="Calibri" panose="020F0502020204030204" pitchFamily="34" charset="0"/>
              </a:rPr>
              <a:t>объем валовой выручки, получаемой концессионером в рамках реализации концессионного соглашения</a:t>
            </a:r>
          </a:p>
          <a:p>
            <a:pPr marL="228600" indent="-228600" algn="just">
              <a:lnSpc>
                <a:spcPct val="120000"/>
              </a:lnSpc>
              <a:spcBef>
                <a:spcPts val="0"/>
              </a:spcBef>
              <a:buFont typeface="+mj-lt"/>
              <a:buAutoNum type="arabicPeriod"/>
            </a:pPr>
            <a:r>
              <a:rPr lang="ru-RU" sz="2000" dirty="0">
                <a:latin typeface="Calibri" panose="020F0502020204030204" pitchFamily="34" charset="0"/>
                <a:ea typeface="Calibri" panose="020F0502020204030204" pitchFamily="34" charset="0"/>
              </a:rPr>
              <a:t>задание и основные мероприятия с описанием основных характеристик таких мероприятий</a:t>
            </a:r>
          </a:p>
          <a:p>
            <a:pPr marL="228600" indent="-228600" algn="just">
              <a:lnSpc>
                <a:spcPct val="120000"/>
              </a:lnSpc>
              <a:spcBef>
                <a:spcPts val="0"/>
              </a:spcBef>
              <a:buFont typeface="+mj-lt"/>
              <a:buAutoNum type="arabicPeriod"/>
            </a:pPr>
            <a:r>
              <a:rPr lang="ru-RU" sz="2000" dirty="0">
                <a:latin typeface="Calibri" panose="020F0502020204030204" pitchFamily="34" charset="0"/>
                <a:ea typeface="Calibri" panose="020F0502020204030204" pitchFamily="34" charset="0"/>
              </a:rPr>
              <a:t>порядок возмещения фактически понесенных расходов концессионера</a:t>
            </a:r>
          </a:p>
          <a:p>
            <a:pPr marL="228600" indent="-228600" algn="just">
              <a:lnSpc>
                <a:spcPct val="120000"/>
              </a:lnSpc>
              <a:spcBef>
                <a:spcPts val="0"/>
              </a:spcBef>
              <a:buFont typeface="+mj-lt"/>
              <a:buAutoNum type="arabicPeriod"/>
            </a:pPr>
            <a:r>
              <a:rPr lang="ru-RU" sz="2000" dirty="0">
                <a:latin typeface="Calibri" panose="020F0502020204030204" pitchFamily="34" charset="0"/>
                <a:ea typeface="Calibri" panose="020F0502020204030204" pitchFamily="34" charset="0"/>
              </a:rPr>
              <a:t>обязательства концессионера в отношении всего незарегистрированного недвижимого имущества по обеспечению государственной регистрации права собственности </a:t>
            </a:r>
            <a:r>
              <a:rPr lang="ru-RU" sz="2000" dirty="0" err="1">
                <a:latin typeface="Calibri" panose="020F0502020204030204" pitchFamily="34" charset="0"/>
                <a:ea typeface="Calibri" panose="020F0502020204030204" pitchFamily="34" charset="0"/>
              </a:rPr>
              <a:t>концедента</a:t>
            </a:r>
            <a:r>
              <a:rPr lang="ru-RU" sz="2000" dirty="0">
                <a:latin typeface="Calibri" panose="020F0502020204030204" pitchFamily="34" charset="0"/>
                <a:ea typeface="Calibri" panose="020F0502020204030204" pitchFamily="34" charset="0"/>
              </a:rPr>
              <a:t> </a:t>
            </a:r>
          </a:p>
          <a:p>
            <a:pPr marL="228600" indent="-228600" algn="just">
              <a:lnSpc>
                <a:spcPct val="120000"/>
              </a:lnSpc>
              <a:spcBef>
                <a:spcPts val="0"/>
              </a:spcBef>
              <a:buFont typeface="+mj-lt"/>
              <a:buAutoNum type="arabicPeriod"/>
            </a:pPr>
            <a:r>
              <a:rPr lang="ru-RU" sz="2000" dirty="0">
                <a:latin typeface="Calibri" panose="020F0502020204030204" pitchFamily="34" charset="0"/>
                <a:ea typeface="Calibri" panose="020F0502020204030204" pitchFamily="34" charset="0"/>
              </a:rPr>
              <a:t>возможность переноса сроков реализации инвестиционных обязательств концессионера в связи с существенным ухудшением экономической конъюнктуры</a:t>
            </a:r>
            <a:endParaRPr lang="ru-RU" sz="2000" dirty="0"/>
          </a:p>
        </p:txBody>
      </p:sp>
    </p:spTree>
    <p:extLst>
      <p:ext uri="{BB962C8B-B14F-4D97-AF65-F5344CB8AC3E}">
        <p14:creationId xmlns:p14="http://schemas.microsoft.com/office/powerpoint/2010/main" val="1756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062EC2FE-864B-4CA8-93B7-41BAAB2767D3}"/>
              </a:ext>
            </a:extLst>
          </p:cNvPr>
          <p:cNvSpPr>
            <a:spLocks noGrp="1"/>
          </p:cNvSpPr>
          <p:nvPr>
            <p:ph type="title"/>
          </p:nvPr>
        </p:nvSpPr>
        <p:spPr>
          <a:xfrm>
            <a:off x="285157" y="1844333"/>
            <a:ext cx="8306393" cy="917447"/>
          </a:xfrm>
        </p:spPr>
        <p:txBody>
          <a:bodyPr vert="horz" lIns="91440" tIns="45720" rIns="91440" bIns="45720" rtlCol="0" anchor="b">
            <a:normAutofit fontScale="90000"/>
          </a:bodyPr>
          <a:lstStyle/>
          <a:p>
            <a:br>
              <a:rPr lang="en-US" sz="5400" dirty="0"/>
            </a:br>
            <a:r>
              <a:rPr lang="en-US" sz="5400" b="1" dirty="0" err="1"/>
              <a:t>Спасибо</a:t>
            </a:r>
            <a:r>
              <a:rPr lang="en-US" sz="5400" b="1" dirty="0"/>
              <a:t> </a:t>
            </a:r>
            <a:r>
              <a:rPr lang="en-US" sz="5400" b="1" dirty="0" err="1"/>
              <a:t>за</a:t>
            </a:r>
            <a:r>
              <a:rPr lang="en-US" sz="5400" b="1" dirty="0"/>
              <a:t> </a:t>
            </a:r>
            <a:r>
              <a:rPr lang="en-US" sz="5400" b="1" dirty="0" err="1"/>
              <a:t>внимание</a:t>
            </a:r>
            <a:r>
              <a:rPr lang="en-US" sz="5400" b="1" dirty="0"/>
              <a:t>!</a:t>
            </a:r>
            <a:endParaRPr lang="en-US" sz="5400" dirty="0"/>
          </a:p>
        </p:txBody>
      </p:sp>
      <p:sp>
        <p:nvSpPr>
          <p:cNvPr id="2" name="Текст 1">
            <a:extLst>
              <a:ext uri="{FF2B5EF4-FFF2-40B4-BE49-F238E27FC236}">
                <a16:creationId xmlns:a16="http://schemas.microsoft.com/office/drawing/2014/main" id="{C8E0428D-6DEB-42C5-908D-5F31A939C308}"/>
              </a:ext>
            </a:extLst>
          </p:cNvPr>
          <p:cNvSpPr>
            <a:spLocks noGrp="1"/>
          </p:cNvSpPr>
          <p:nvPr>
            <p:ph type="body" idx="1"/>
          </p:nvPr>
        </p:nvSpPr>
        <p:spPr>
          <a:xfrm>
            <a:off x="1100051" y="5324474"/>
            <a:ext cx="7491499" cy="1043765"/>
          </a:xfrm>
        </p:spPr>
        <p:txBody>
          <a:bodyPr vert="horz" lIns="91440" tIns="45720" rIns="91440" bIns="45720" rtlCol="0">
            <a:normAutofit/>
          </a:bodyPr>
          <a:lstStyle/>
          <a:p>
            <a:r>
              <a:rPr lang="en-US" dirty="0">
                <a:solidFill>
                  <a:schemeClr val="bg1"/>
                </a:solidFill>
                <a:hlinkClick r:id="rId2">
                  <a:extLst>
                    <a:ext uri="{A12FA001-AC4F-418D-AE19-62706E023703}">
                      <ahyp:hlinkClr xmlns:ahyp="http://schemas.microsoft.com/office/drawing/2018/hyperlinkcolor" val="tx"/>
                    </a:ext>
                  </a:extLst>
                </a:hlinkClick>
              </a:rPr>
              <a:t>iepgkh@mail.ru</a:t>
            </a:r>
            <a:r>
              <a:rPr lang="en-US" dirty="0">
                <a:solidFill>
                  <a:schemeClr val="bg1"/>
                </a:solidFill>
              </a:rPr>
              <a:t> </a:t>
            </a:r>
          </a:p>
        </p:txBody>
      </p:sp>
      <p:sp>
        <p:nvSpPr>
          <p:cNvPr id="3" name="Номер слайда 2">
            <a:extLst>
              <a:ext uri="{FF2B5EF4-FFF2-40B4-BE49-F238E27FC236}">
                <a16:creationId xmlns:a16="http://schemas.microsoft.com/office/drawing/2014/main" id="{0B9565CB-004F-4342-BE96-0032026E7B5E}"/>
              </a:ext>
            </a:extLst>
          </p:cNvPr>
          <p:cNvSpPr>
            <a:spLocks noGrp="1"/>
          </p:cNvSpPr>
          <p:nvPr>
            <p:ph type="sldNum" sz="quarter" idx="12"/>
          </p:nvPr>
        </p:nvSpPr>
        <p:spPr>
          <a:xfrm>
            <a:off x="10993582" y="6446838"/>
            <a:ext cx="78001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3A98EE3D-8CD1-4C3F-BD1C-C98C9596463C}" type="slidenum">
              <a:rPr kumimoji="0" lang="en-US" sz="1050" b="0" i="0" u="none" strike="noStrike" kern="1200" cap="none" spc="0" normalizeH="0" baseline="0" noProof="0" smtClean="0">
                <a:ln>
                  <a:noFill/>
                </a:ln>
                <a:solidFill>
                  <a:srgbClr val="FFFFFF"/>
                </a:solidFill>
                <a:effectLst/>
                <a:uLnTx/>
                <a:uFillTx/>
                <a:latin typeface="Garamond"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11</a:t>
            </a:fld>
            <a:endParaRPr kumimoji="0" lang="en-US" sz="1050" b="0" i="0" u="none" strike="noStrike" kern="1200" cap="none" spc="0" normalizeH="0" baseline="0" noProof="0">
              <a:ln>
                <a:noFill/>
              </a:ln>
              <a:solidFill>
                <a:srgbClr val="FFFFFF"/>
              </a:solidFill>
              <a:effectLst/>
              <a:uLnTx/>
              <a:uFillTx/>
              <a:latin typeface="Garamond" panose="020F0502020204030204"/>
              <a:ea typeface="+mn-ea"/>
              <a:cs typeface="+mn-cs"/>
            </a:endParaRPr>
          </a:p>
        </p:txBody>
      </p:sp>
      <p:sp>
        <p:nvSpPr>
          <p:cNvPr id="43" name="Заголовок 6">
            <a:extLst>
              <a:ext uri="{FF2B5EF4-FFF2-40B4-BE49-F238E27FC236}">
                <a16:creationId xmlns:a16="http://schemas.microsoft.com/office/drawing/2014/main" id="{920196EE-5B4F-48AA-85A7-4F288FF03095}"/>
              </a:ext>
            </a:extLst>
          </p:cNvPr>
          <p:cNvSpPr txBox="1">
            <a:spLocks/>
          </p:cNvSpPr>
          <p:nvPr/>
        </p:nvSpPr>
        <p:spPr>
          <a:xfrm>
            <a:off x="142282" y="3588381"/>
            <a:ext cx="5776585" cy="652620"/>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8000" b="0" kern="1200" spc="-50" baseline="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50" normalizeH="0" baseline="0" noProof="0" dirty="0">
                <a:ln>
                  <a:noFill/>
                </a:ln>
                <a:solidFill>
                  <a:srgbClr val="000000"/>
                </a:solidFill>
                <a:effectLst/>
                <a:uLnTx/>
                <a:uFillTx/>
                <a:latin typeface="Garamond" panose="020F0302020204030204"/>
                <a:ea typeface="+mj-ea"/>
                <a:cs typeface="+mj-cs"/>
              </a:rPr>
              <a:t>Минофьева Галина </a:t>
            </a:r>
            <a:r>
              <a:rPr kumimoji="0" lang="en-US" sz="2800" b="1" i="0" u="none" strike="noStrike" kern="1200" cap="none" spc="-50" normalizeH="0" baseline="0" noProof="0" dirty="0" err="1">
                <a:ln>
                  <a:noFill/>
                </a:ln>
                <a:solidFill>
                  <a:srgbClr val="000000"/>
                </a:solidFill>
                <a:effectLst/>
                <a:uLnTx/>
                <a:uFillTx/>
                <a:latin typeface="Garamond" panose="020F0302020204030204"/>
                <a:ea typeface="+mj-ea"/>
                <a:cs typeface="+mj-cs"/>
              </a:rPr>
              <a:t>Алексеевна</a:t>
            </a:r>
            <a:endParaRPr kumimoji="0" lang="en-US" sz="2800" b="0" i="0" u="none" strike="noStrike" kern="1200" cap="none" spc="-50" normalizeH="0" baseline="0" noProof="0" dirty="0">
              <a:ln>
                <a:noFill/>
              </a:ln>
              <a:solidFill>
                <a:srgbClr val="000000"/>
              </a:solidFill>
              <a:effectLst/>
              <a:uLnTx/>
              <a:uFillTx/>
              <a:latin typeface="Garamond" panose="020F0302020204030204"/>
              <a:ea typeface="+mj-ea"/>
              <a:cs typeface="+mj-cs"/>
            </a:endParaRPr>
          </a:p>
        </p:txBody>
      </p:sp>
      <p:sp>
        <p:nvSpPr>
          <p:cNvPr id="45" name="TextBox 44">
            <a:extLst>
              <a:ext uri="{FF2B5EF4-FFF2-40B4-BE49-F238E27FC236}">
                <a16:creationId xmlns:a16="http://schemas.microsoft.com/office/drawing/2014/main" id="{8276F155-093C-4978-AB6D-66E3D75F4113}"/>
              </a:ext>
            </a:extLst>
          </p:cNvPr>
          <p:cNvSpPr txBox="1"/>
          <p:nvPr/>
        </p:nvSpPr>
        <p:spPr>
          <a:xfrm>
            <a:off x="368833" y="4325857"/>
            <a:ext cx="6794911" cy="1631216"/>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ru-RU" sz="2000" b="0" i="0" u="none" strike="noStrike" kern="1200" cap="none" spc="0" normalizeH="0" baseline="0" noProof="0" dirty="0">
                <a:ln>
                  <a:noFill/>
                </a:ln>
                <a:solidFill>
                  <a:srgbClr val="000000"/>
                </a:solidFill>
                <a:effectLst/>
                <a:uLnTx/>
                <a:uFillTx/>
                <a:latin typeface="Garamond" panose="020F0502020204030204"/>
                <a:ea typeface="+mn-ea"/>
                <a:cs typeface="+mn-cs"/>
              </a:rPr>
              <a:t>судебный эксперт по финансово-экономическим вопросам в административных, арбитражных, гражданских, уголовных спорах</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ru-RU" sz="2000" b="0" i="0" u="none" strike="noStrike" kern="1200" cap="none" spc="0" normalizeH="0" baseline="0" noProof="0" dirty="0">
                <a:ln>
                  <a:noFill/>
                </a:ln>
                <a:solidFill>
                  <a:srgbClr val="000000"/>
                </a:solidFill>
                <a:effectLst/>
                <a:uLnTx/>
                <a:uFillTx/>
                <a:latin typeface="Garamond" panose="020F0502020204030204"/>
                <a:ea typeface="+mn-ea"/>
                <a:cs typeface="+mn-cs"/>
              </a:rPr>
              <a:t>консультант по вопросам ЖКХ</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err="1">
                <a:ln>
                  <a:noFill/>
                </a:ln>
                <a:solidFill>
                  <a:srgbClr val="000000"/>
                </a:solidFill>
                <a:effectLst/>
                <a:uLnTx/>
                <a:uFillTx/>
                <a:latin typeface="Garamond" panose="020F0502020204030204"/>
                <a:ea typeface="+mn-ea"/>
                <a:cs typeface="+mn-cs"/>
              </a:rPr>
              <a:t>директор</a:t>
            </a:r>
            <a:r>
              <a:rPr kumimoji="0" lang="en-US" sz="2000" b="0" i="0" u="none" strike="noStrike" kern="1200" cap="none" spc="0" normalizeH="0" baseline="0" noProof="0" dirty="0">
                <a:ln>
                  <a:noFill/>
                </a:ln>
                <a:solidFill>
                  <a:srgbClr val="000000"/>
                </a:solidFill>
                <a:effectLst/>
                <a:uLnTx/>
                <a:uFillTx/>
                <a:latin typeface="Garamond" panose="020F0502020204030204"/>
                <a:ea typeface="+mn-ea"/>
                <a:cs typeface="+mn-cs"/>
              </a:rPr>
              <a:t> </a:t>
            </a:r>
            <a:r>
              <a:rPr kumimoji="0" lang="en-US" sz="2000" b="0" i="0" u="none" strike="noStrike" kern="1200" cap="none" spc="0" normalizeH="0" baseline="0" noProof="0" dirty="0" err="1">
                <a:ln>
                  <a:noFill/>
                </a:ln>
                <a:solidFill>
                  <a:srgbClr val="000000"/>
                </a:solidFill>
                <a:effectLst/>
                <a:uLnTx/>
                <a:uFillTx/>
                <a:latin typeface="Garamond" panose="020F0502020204030204"/>
                <a:ea typeface="+mn-ea"/>
                <a:cs typeface="+mn-cs"/>
              </a:rPr>
              <a:t>Института</a:t>
            </a:r>
            <a:r>
              <a:rPr kumimoji="0" lang="en-US" sz="2000" b="0" i="0" u="none" strike="noStrike" kern="1200" cap="none" spc="0" normalizeH="0" baseline="0" noProof="0" dirty="0">
                <a:ln>
                  <a:noFill/>
                </a:ln>
                <a:solidFill>
                  <a:srgbClr val="000000"/>
                </a:solidFill>
                <a:effectLst/>
                <a:uLnTx/>
                <a:uFillTx/>
                <a:latin typeface="Garamond" panose="020F0502020204030204"/>
                <a:ea typeface="+mn-ea"/>
                <a:cs typeface="+mn-cs"/>
              </a:rPr>
              <a:t> экономики и права ЖКХ</a:t>
            </a:r>
            <a:endParaRPr kumimoji="0" lang="ru-RU" sz="2000" b="0" i="0" u="none" strike="noStrike" kern="1200" cap="none" spc="0" normalizeH="0" baseline="0" noProof="0" dirty="0">
              <a:ln>
                <a:noFill/>
              </a:ln>
              <a:solidFill>
                <a:srgbClr val="000000"/>
              </a:solidFill>
              <a:effectLst/>
              <a:uLnTx/>
              <a:uFillTx/>
              <a:latin typeface="Garamond" panose="020F0502020204030204"/>
              <a:ea typeface="+mn-ea"/>
              <a:cs typeface="+mn-cs"/>
            </a:endParaRPr>
          </a:p>
        </p:txBody>
      </p:sp>
      <p:pic>
        <p:nvPicPr>
          <p:cNvPr id="5" name="Рисунок 4">
            <a:extLst>
              <a:ext uri="{FF2B5EF4-FFF2-40B4-BE49-F238E27FC236}">
                <a16:creationId xmlns:a16="http://schemas.microsoft.com/office/drawing/2014/main" id="{726EE853-B135-84FB-40B5-E2BBF3E69319}"/>
              </a:ext>
            </a:extLst>
          </p:cNvPr>
          <p:cNvPicPr>
            <a:picLocks noChangeAspect="1"/>
          </p:cNvPicPr>
          <p:nvPr/>
        </p:nvPicPr>
        <p:blipFill>
          <a:blip r:embed="rId3"/>
          <a:stretch>
            <a:fillRect/>
          </a:stretch>
        </p:blipFill>
        <p:spPr>
          <a:xfrm>
            <a:off x="7905750" y="0"/>
            <a:ext cx="4326372" cy="6858000"/>
          </a:xfrm>
          <a:prstGeom prst="rect">
            <a:avLst/>
          </a:prstGeom>
        </p:spPr>
      </p:pic>
    </p:spTree>
    <p:extLst>
      <p:ext uri="{BB962C8B-B14F-4D97-AF65-F5344CB8AC3E}">
        <p14:creationId xmlns:p14="http://schemas.microsoft.com/office/powerpoint/2010/main" val="119068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EAC26A-8E0D-411E-AFFD-BF9E8064E972}"/>
              </a:ext>
            </a:extLst>
          </p:cNvPr>
          <p:cNvSpPr>
            <a:spLocks noGrp="1"/>
          </p:cNvSpPr>
          <p:nvPr>
            <p:ph type="title"/>
          </p:nvPr>
        </p:nvSpPr>
        <p:spPr/>
        <p:txBody>
          <a:bodyPr>
            <a:normAutofit fontScale="90000"/>
          </a:bodyPr>
          <a:lstStyle/>
          <a:p>
            <a:r>
              <a:rPr lang="ru-RU" b="1" dirty="0"/>
              <a:t>Возможные  экономические причины для изменения концессионного соглашения</a:t>
            </a:r>
          </a:p>
        </p:txBody>
      </p:sp>
      <p:sp>
        <p:nvSpPr>
          <p:cNvPr id="3" name="Объект 2">
            <a:extLst>
              <a:ext uri="{FF2B5EF4-FFF2-40B4-BE49-F238E27FC236}">
                <a16:creationId xmlns:a16="http://schemas.microsoft.com/office/drawing/2014/main" id="{A1FDE21F-0DF3-4BE2-80FB-31403D56293C}"/>
              </a:ext>
            </a:extLst>
          </p:cNvPr>
          <p:cNvSpPr>
            <a:spLocks noGrp="1"/>
          </p:cNvSpPr>
          <p:nvPr>
            <p:ph idx="1"/>
          </p:nvPr>
        </p:nvSpPr>
        <p:spPr>
          <a:xfrm>
            <a:off x="354562" y="1978089"/>
            <a:ext cx="11346025" cy="4133461"/>
          </a:xfrm>
        </p:spPr>
        <p:txBody>
          <a:bodyPr>
            <a:normAutofit/>
          </a:bodyPr>
          <a:lstStyle/>
          <a:p>
            <a:pPr marL="541338" indent="-187325">
              <a:buFont typeface="Wingdings" panose="05000000000000000000" pitchFamily="2" charset="2"/>
              <a:buChar char="Ø"/>
            </a:pPr>
            <a:r>
              <a:rPr lang="ru-RU" dirty="0"/>
              <a:t>Изменить величину операционных расходов (увеличить (не учли мероприятия, расходы) или уменьшить (выведены их эксплуатации объекты))</a:t>
            </a:r>
          </a:p>
          <a:p>
            <a:pPr marL="541338" indent="-187325">
              <a:buFont typeface="Wingdings" panose="05000000000000000000" pitchFamily="2" charset="2"/>
              <a:buChar char="Ø"/>
            </a:pPr>
            <a:r>
              <a:rPr lang="ru-RU" dirty="0"/>
              <a:t>Изменить величину удельных расходов топлива, электрической энергии, потерь</a:t>
            </a:r>
          </a:p>
          <a:p>
            <a:pPr marL="541338" indent="-187325">
              <a:buFont typeface="Wingdings" panose="05000000000000000000" pitchFamily="2" charset="2"/>
              <a:buChar char="Ø"/>
            </a:pPr>
            <a:r>
              <a:rPr lang="ru-RU" dirty="0"/>
              <a:t>Изменить величину нормативной прибыли</a:t>
            </a:r>
          </a:p>
          <a:p>
            <a:pPr marL="541338" indent="-187325">
              <a:buFont typeface="Wingdings" panose="05000000000000000000" pitchFamily="2" charset="2"/>
              <a:buChar char="Ø"/>
            </a:pPr>
            <a:r>
              <a:rPr lang="ru-RU" dirty="0"/>
              <a:t>Изменить виды и сроки исполнения мероприятий по концессионному соглашению</a:t>
            </a:r>
          </a:p>
          <a:p>
            <a:pPr marL="541338" indent="-187325">
              <a:buFont typeface="Wingdings" panose="05000000000000000000" pitchFamily="2" charset="2"/>
              <a:buChar char="Ø"/>
            </a:pPr>
            <a:r>
              <a:rPr lang="ru-RU" dirty="0"/>
              <a:t>Изменить показатели надежности и энергетической эффективности</a:t>
            </a:r>
          </a:p>
          <a:p>
            <a:pPr marL="541338" indent="-187325">
              <a:buFont typeface="Wingdings" panose="05000000000000000000" pitchFamily="2" charset="2"/>
              <a:buChar char="Ø"/>
            </a:pPr>
            <a:r>
              <a:rPr lang="ru-RU" dirty="0"/>
              <a:t>Изменить величину расходов </a:t>
            </a:r>
            <a:r>
              <a:rPr lang="ru-RU" dirty="0" err="1"/>
              <a:t>концедента</a:t>
            </a:r>
            <a:endParaRPr lang="ru-RU" dirty="0"/>
          </a:p>
          <a:p>
            <a:pPr marL="541338" indent="-187325">
              <a:buFont typeface="Wingdings" panose="05000000000000000000" pitchFamily="2" charset="2"/>
              <a:buChar char="Ø"/>
            </a:pPr>
            <a:r>
              <a:rPr lang="ru-RU" dirty="0"/>
              <a:t>Изменить величину и (или) сроки выплаты концессионной платы</a:t>
            </a:r>
          </a:p>
        </p:txBody>
      </p:sp>
    </p:spTree>
    <p:extLst>
      <p:ext uri="{BB962C8B-B14F-4D97-AF65-F5344CB8AC3E}">
        <p14:creationId xmlns:p14="http://schemas.microsoft.com/office/powerpoint/2010/main" val="2059335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7CA804-4BD9-43BC-A3F7-9B80817AA12D}"/>
              </a:ext>
            </a:extLst>
          </p:cNvPr>
          <p:cNvSpPr>
            <a:spLocks noGrp="1"/>
          </p:cNvSpPr>
          <p:nvPr>
            <p:ph type="title"/>
          </p:nvPr>
        </p:nvSpPr>
        <p:spPr>
          <a:xfrm>
            <a:off x="1097280" y="286604"/>
            <a:ext cx="10058400" cy="1066336"/>
          </a:xfrm>
        </p:spPr>
        <p:txBody>
          <a:bodyPr/>
          <a:lstStyle/>
          <a:p>
            <a:r>
              <a:rPr lang="ru-RU" b="1" dirty="0"/>
              <a:t>Процедура внесения изменений в КС</a:t>
            </a:r>
          </a:p>
        </p:txBody>
      </p:sp>
      <p:sp>
        <p:nvSpPr>
          <p:cNvPr id="3" name="Объект 2">
            <a:extLst>
              <a:ext uri="{FF2B5EF4-FFF2-40B4-BE49-F238E27FC236}">
                <a16:creationId xmlns:a16="http://schemas.microsoft.com/office/drawing/2014/main" id="{9733F51C-A4BB-4D6A-B1C9-FA85F61B239D}"/>
              </a:ext>
            </a:extLst>
          </p:cNvPr>
          <p:cNvSpPr>
            <a:spLocks noGrp="1"/>
          </p:cNvSpPr>
          <p:nvPr>
            <p:ph idx="1"/>
          </p:nvPr>
        </p:nvSpPr>
        <p:spPr>
          <a:xfrm>
            <a:off x="690465" y="1845734"/>
            <a:ext cx="10465215" cy="4023360"/>
          </a:xfrm>
        </p:spPr>
        <p:txBody>
          <a:bodyPr>
            <a:normAutofit/>
          </a:bodyPr>
          <a:lstStyle/>
          <a:p>
            <a:r>
              <a:rPr lang="ru-RU" dirty="0"/>
              <a:t>1. Инициатива концессионера или </a:t>
            </a:r>
            <a:r>
              <a:rPr lang="ru-RU" dirty="0" err="1"/>
              <a:t>концедента</a:t>
            </a:r>
            <a:r>
              <a:rPr lang="ru-RU" dirty="0"/>
              <a:t>, направляемая стороне КС (ч.ч.3.4. – 3.7. ст.13 Закона №115-ФЗ);</a:t>
            </a:r>
          </a:p>
          <a:p>
            <a:r>
              <a:rPr lang="ru-RU" dirty="0"/>
              <a:t>2. Получение согласия стороны КС (принятие решение </a:t>
            </a:r>
            <a:r>
              <a:rPr lang="ru-RU" dirty="0" err="1"/>
              <a:t>концедента</a:t>
            </a:r>
            <a:r>
              <a:rPr lang="ru-RU" dirty="0"/>
              <a:t>);</a:t>
            </a:r>
          </a:p>
          <a:p>
            <a:r>
              <a:rPr lang="ru-RU" dirty="0"/>
              <a:t>3. Подготовка проекта дополнительного соглашения к КС;</a:t>
            </a:r>
          </a:p>
          <a:p>
            <a:pPr algn="just"/>
            <a:r>
              <a:rPr lang="ru-RU" dirty="0"/>
              <a:t>4. Получение согласования ДПР у рег. органа, если о них </a:t>
            </a:r>
            <a:r>
              <a:rPr lang="ru-RU" sz="2100" dirty="0"/>
              <a:t>испрашивается (</a:t>
            </a:r>
            <a:r>
              <a:rPr lang="ru-RU" sz="2100" dirty="0" err="1"/>
              <a:t>пп.з</a:t>
            </a:r>
            <a:r>
              <a:rPr lang="ru-RU" sz="2100" dirty="0"/>
              <a:t> п.5 Правил N 368);</a:t>
            </a:r>
          </a:p>
          <a:p>
            <a:r>
              <a:rPr lang="ru-RU" dirty="0"/>
              <a:t>5. Получение согласования в </a:t>
            </a:r>
            <a:r>
              <a:rPr lang="ru-RU" dirty="0" err="1"/>
              <a:t>тер.орган</a:t>
            </a:r>
            <a:r>
              <a:rPr lang="ru-RU" dirty="0"/>
              <a:t> ФАС (ч.3.8, 3.9 ст.13, ч.3 ст.43 Закона №115-ФЗ);</a:t>
            </a:r>
          </a:p>
          <a:p>
            <a:r>
              <a:rPr lang="ru-RU" dirty="0"/>
              <a:t>6. Регистрация изменений в ранее учтенных права на объект КС на основании дополнительного соглашения к КС (ч.15 ст.3 Закона №115-ФЗ)</a:t>
            </a:r>
          </a:p>
        </p:txBody>
      </p:sp>
    </p:spTree>
    <p:extLst>
      <p:ext uri="{BB962C8B-B14F-4D97-AF65-F5344CB8AC3E}">
        <p14:creationId xmlns:p14="http://schemas.microsoft.com/office/powerpoint/2010/main" val="4267509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CCE875-E5EC-42DC-91E0-6607C058F699}"/>
              </a:ext>
            </a:extLst>
          </p:cNvPr>
          <p:cNvSpPr>
            <a:spLocks noGrp="1"/>
          </p:cNvSpPr>
          <p:nvPr>
            <p:ph type="title"/>
          </p:nvPr>
        </p:nvSpPr>
        <p:spPr/>
        <p:txBody>
          <a:bodyPr/>
          <a:lstStyle/>
          <a:p>
            <a:r>
              <a:rPr lang="ru-RU" b="1" dirty="0"/>
              <a:t>Способы изменения условий концессионного соглашения</a:t>
            </a:r>
          </a:p>
        </p:txBody>
      </p:sp>
      <p:sp>
        <p:nvSpPr>
          <p:cNvPr id="3" name="Объект 2">
            <a:extLst>
              <a:ext uri="{FF2B5EF4-FFF2-40B4-BE49-F238E27FC236}">
                <a16:creationId xmlns:a16="http://schemas.microsoft.com/office/drawing/2014/main" id="{A8B1B96F-5CE8-4E66-A4CE-CB1607FF9817}"/>
              </a:ext>
            </a:extLst>
          </p:cNvPr>
          <p:cNvSpPr>
            <a:spLocks noGrp="1"/>
          </p:cNvSpPr>
          <p:nvPr>
            <p:ph idx="1"/>
          </p:nvPr>
        </p:nvSpPr>
        <p:spPr>
          <a:xfrm>
            <a:off x="727787" y="1950098"/>
            <a:ext cx="10664891" cy="4310743"/>
          </a:xfrm>
        </p:spPr>
        <p:txBody>
          <a:bodyPr>
            <a:noAutofit/>
          </a:bodyPr>
          <a:lstStyle/>
          <a:p>
            <a:r>
              <a:rPr lang="ru-RU" sz="1800" dirty="0"/>
              <a:t>1) по согласию сторон</a:t>
            </a:r>
          </a:p>
          <a:p>
            <a:r>
              <a:rPr lang="ru-RU" sz="1800" dirty="0"/>
              <a:t>2) по требования концессионера</a:t>
            </a:r>
          </a:p>
          <a:p>
            <a:r>
              <a:rPr lang="ru-RU" sz="1800" dirty="0"/>
              <a:t>3) в судебном порядке</a:t>
            </a:r>
          </a:p>
          <a:p>
            <a:pPr algn="r"/>
            <a:r>
              <a:rPr lang="ru-RU" sz="1800" i="1" dirty="0">
                <a:solidFill>
                  <a:srgbClr val="002060"/>
                </a:solidFill>
              </a:rPr>
              <a:t>(ст.450 ГК, ст.13 Закона №115-ФЗ)</a:t>
            </a:r>
          </a:p>
          <a:p>
            <a:pPr marL="0" indent="0" algn="r">
              <a:buNone/>
            </a:pPr>
            <a:endParaRPr lang="ru-RU" sz="1800" i="1" dirty="0">
              <a:solidFill>
                <a:srgbClr val="002060"/>
              </a:solidFill>
            </a:endParaRPr>
          </a:p>
        </p:txBody>
      </p:sp>
    </p:spTree>
    <p:extLst>
      <p:ext uri="{BB962C8B-B14F-4D97-AF65-F5344CB8AC3E}">
        <p14:creationId xmlns:p14="http://schemas.microsoft.com/office/powerpoint/2010/main" val="3157241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DF9BF4-0BB4-45A9-BB1A-D1D913C6390D}"/>
              </a:ext>
            </a:extLst>
          </p:cNvPr>
          <p:cNvSpPr>
            <a:spLocks noGrp="1"/>
          </p:cNvSpPr>
          <p:nvPr>
            <p:ph type="title"/>
          </p:nvPr>
        </p:nvSpPr>
        <p:spPr>
          <a:xfrm>
            <a:off x="1066800" y="263527"/>
            <a:ext cx="10058400" cy="955673"/>
          </a:xfrm>
        </p:spPr>
        <p:txBody>
          <a:bodyPr/>
          <a:lstStyle/>
          <a:p>
            <a:r>
              <a:rPr lang="ru-RU" b="1" dirty="0"/>
              <a:t>Согласие на внесение изменений в КС</a:t>
            </a:r>
          </a:p>
        </p:txBody>
      </p:sp>
      <p:sp>
        <p:nvSpPr>
          <p:cNvPr id="3" name="Объект 2">
            <a:extLst>
              <a:ext uri="{FF2B5EF4-FFF2-40B4-BE49-F238E27FC236}">
                <a16:creationId xmlns:a16="http://schemas.microsoft.com/office/drawing/2014/main" id="{BC2F24E3-DE75-4456-9278-165F19C84376}"/>
              </a:ext>
            </a:extLst>
          </p:cNvPr>
          <p:cNvSpPr>
            <a:spLocks noGrp="1"/>
          </p:cNvSpPr>
          <p:nvPr>
            <p:ph idx="1"/>
          </p:nvPr>
        </p:nvSpPr>
        <p:spPr>
          <a:xfrm>
            <a:off x="85724" y="1800225"/>
            <a:ext cx="12106275" cy="4495800"/>
          </a:xfrm>
        </p:spPr>
        <p:txBody>
          <a:bodyPr>
            <a:normAutofit fontScale="92500" lnSpcReduction="20000"/>
          </a:bodyPr>
          <a:lstStyle/>
          <a:p>
            <a:pPr algn="just"/>
            <a:r>
              <a:rPr lang="ru-RU" sz="2000" dirty="0">
                <a:effectLst/>
                <a:latin typeface="Calibri" panose="020F0502020204030204" pitchFamily="34" charset="0"/>
                <a:ea typeface="Calibri" panose="020F0502020204030204" pitchFamily="34" charset="0"/>
              </a:rPr>
              <a:t>Правительство Российской Федерации </a:t>
            </a:r>
            <a:r>
              <a:rPr lang="ru-RU" sz="2000" dirty="0">
                <a:latin typeface="Calibri" panose="020F0502020204030204" pitchFamily="34" charset="0"/>
              </a:rPr>
              <a:t>определяет основания, по которым могут быть изменены </a:t>
            </a:r>
            <a:r>
              <a:rPr lang="ru-RU" sz="2000" b="1" u="sng" dirty="0">
                <a:latin typeface="Calibri" panose="020F0502020204030204" pitchFamily="34" charset="0"/>
              </a:rPr>
              <a:t>существенные условия </a:t>
            </a:r>
            <a:r>
              <a:rPr lang="ru-RU" sz="2000" dirty="0">
                <a:latin typeface="Calibri" panose="020F0502020204030204" pitchFamily="34" charset="0"/>
              </a:rPr>
              <a:t>концессионного соглашения, а также порядок согласования </a:t>
            </a:r>
            <a:r>
              <a:rPr lang="ru-RU" sz="2000" dirty="0">
                <a:effectLst/>
                <a:latin typeface="Calibri" panose="020F0502020204030204" pitchFamily="34" charset="0"/>
                <a:ea typeface="Calibri" panose="020F0502020204030204" pitchFamily="34" charset="0"/>
              </a:rPr>
              <a:t>антимонопольным органом таких изменений </a:t>
            </a:r>
            <a:r>
              <a:rPr lang="ru-RU" sz="2000" i="1" dirty="0">
                <a:effectLst/>
                <a:latin typeface="Calibri" panose="020F0502020204030204" pitchFamily="34" charset="0"/>
                <a:ea typeface="Calibri" panose="020F0502020204030204" pitchFamily="34" charset="0"/>
              </a:rPr>
              <a:t>(ч.3.9 ст.13 Закона №115-ФЗ)</a:t>
            </a:r>
            <a:endParaRPr lang="ru-RU" sz="2000" b="0" i="1" u="none" strike="noStrike" baseline="0" dirty="0">
              <a:latin typeface="Calibri" panose="020F0502020204030204" pitchFamily="34" charset="0"/>
            </a:endParaRPr>
          </a:p>
          <a:p>
            <a:pPr algn="just"/>
            <a:r>
              <a:rPr lang="ru-RU" sz="2000" b="0" i="0" u="none" strike="noStrike" baseline="0" dirty="0">
                <a:latin typeface="Calibri" panose="020F0502020204030204" pitchFamily="34" charset="0"/>
              </a:rPr>
              <a:t>Для изменения </a:t>
            </a:r>
            <a:r>
              <a:rPr lang="ru-RU" sz="2000" b="1" i="0" u="sng" strike="noStrike" baseline="0" dirty="0">
                <a:latin typeface="Calibri" panose="020F0502020204030204" pitchFamily="34" charset="0"/>
              </a:rPr>
              <a:t>условий</a:t>
            </a:r>
            <a:r>
              <a:rPr lang="ru-RU" sz="2000" b="0" i="0" u="none" strike="noStrike" baseline="0" dirty="0">
                <a:latin typeface="Calibri" panose="020F0502020204030204" pitchFamily="34" charset="0"/>
              </a:rPr>
              <a:t> концессионного соглашения необходимо согласие антимонопольного органа, полученное </a:t>
            </a:r>
            <a:r>
              <a:rPr lang="ru-RU" sz="2000" dirty="0">
                <a:latin typeface="Calibri" panose="020F0502020204030204" pitchFamily="34" charset="0"/>
              </a:rPr>
              <a:t>в порядке и на условиях, которые установлены Постановление Правительства РФ от 24.04.2014 N 368 </a:t>
            </a:r>
            <a:r>
              <a:rPr lang="ru-RU" sz="2000" i="1" dirty="0">
                <a:latin typeface="Calibri" panose="020F0502020204030204" pitchFamily="34" charset="0"/>
              </a:rPr>
              <a:t>(ч.1 ст.43 Закона №115-ФЗ)</a:t>
            </a:r>
          </a:p>
          <a:p>
            <a:pPr marL="0" indent="0" algn="just">
              <a:buNone/>
            </a:pPr>
            <a:r>
              <a:rPr lang="ru-RU" b="1" dirty="0">
                <a:solidFill>
                  <a:srgbClr val="FF0000"/>
                </a:solidFill>
                <a:latin typeface="Calibri" panose="020F0502020204030204" pitchFamily="34" charset="0"/>
              </a:rPr>
              <a:t>Таким образом, изменение любого условия концессионного соглашения в сфере тепло-, водоснабжения и водоотведения подлежит согласования с </a:t>
            </a:r>
            <a:r>
              <a:rPr lang="ru-RU" b="1" dirty="0" err="1">
                <a:solidFill>
                  <a:srgbClr val="FF0000"/>
                </a:solidFill>
                <a:latin typeface="Calibri" panose="020F0502020204030204" pitchFamily="34" charset="0"/>
              </a:rPr>
              <a:t>тер.органом</a:t>
            </a:r>
            <a:r>
              <a:rPr lang="ru-RU" b="1" dirty="0">
                <a:solidFill>
                  <a:srgbClr val="FF0000"/>
                </a:solidFill>
                <a:latin typeface="Calibri" panose="020F0502020204030204" pitchFamily="34" charset="0"/>
              </a:rPr>
              <a:t> ФАС</a:t>
            </a:r>
          </a:p>
          <a:p>
            <a:pPr marL="0" indent="0" algn="just">
              <a:buNone/>
            </a:pPr>
            <a:endParaRPr lang="ru-RU" dirty="0">
              <a:latin typeface="Calibri" panose="020F0502020204030204" pitchFamily="34" charset="0"/>
            </a:endParaRPr>
          </a:p>
          <a:p>
            <a:pPr algn="just"/>
            <a:r>
              <a:rPr lang="ru-RU" dirty="0">
                <a:latin typeface="Calibri" panose="020F0502020204030204" pitchFamily="34" charset="0"/>
              </a:rPr>
              <a:t>Исключение (</a:t>
            </a:r>
            <a:r>
              <a:rPr lang="ru-RU" i="1" dirty="0">
                <a:solidFill>
                  <a:srgbClr val="0070C0"/>
                </a:solidFill>
                <a:latin typeface="Calibri" panose="020F0502020204030204" pitchFamily="34" charset="0"/>
              </a:rPr>
              <a:t>ч.1, 2 ст.43, Информация ФАС России «О некоторых вопросах, возникающих в связи с заключением и изменением концессионных соглашений в отношении объектов жилищно-коммунального хозяйства»</a:t>
            </a:r>
            <a:r>
              <a:rPr lang="ru-RU" dirty="0">
                <a:latin typeface="Calibri" panose="020F0502020204030204" pitchFamily="34" charset="0"/>
              </a:rPr>
              <a:t>):</a:t>
            </a:r>
          </a:p>
          <a:p>
            <a:pPr algn="just"/>
            <a:r>
              <a:rPr lang="ru-RU" dirty="0">
                <a:latin typeface="Calibri" panose="020F0502020204030204" pitchFamily="34" charset="0"/>
              </a:rPr>
              <a:t> </a:t>
            </a:r>
            <a:r>
              <a:rPr lang="ru-RU" sz="1800" dirty="0">
                <a:latin typeface="Calibri" panose="020F0502020204030204" pitchFamily="34" charset="0"/>
              </a:rPr>
              <a:t>по </a:t>
            </a:r>
            <a:r>
              <a:rPr lang="ru-RU" sz="1800" dirty="0" err="1">
                <a:latin typeface="Calibri" panose="020F0502020204030204" pitchFamily="34" charset="0"/>
              </a:rPr>
              <a:t>инвест.проектам</a:t>
            </a:r>
            <a:r>
              <a:rPr lang="ru-RU" sz="1800" dirty="0">
                <a:latin typeface="Calibri" panose="020F0502020204030204" pitchFamily="34" charset="0"/>
              </a:rPr>
              <a:t>, имеющим общегосударственное значения </a:t>
            </a:r>
            <a:r>
              <a:rPr lang="ru-RU" sz="1800" i="1" dirty="0">
                <a:solidFill>
                  <a:srgbClr val="0070C0"/>
                </a:solidFill>
                <a:latin typeface="Calibri" panose="020F0502020204030204" pitchFamily="34" charset="0"/>
              </a:rPr>
              <a:t>(ч.3.1. ст.13)</a:t>
            </a:r>
          </a:p>
          <a:p>
            <a:pPr algn="just">
              <a:spcBef>
                <a:spcPts val="0"/>
              </a:spcBef>
              <a:spcAft>
                <a:spcPts val="0"/>
              </a:spcAft>
              <a:buFontTx/>
              <a:buChar char="-"/>
            </a:pPr>
            <a:r>
              <a:rPr lang="ru-RU" sz="1800" dirty="0">
                <a:latin typeface="Calibri" panose="020F0502020204030204" pitchFamily="34" charset="0"/>
              </a:rPr>
              <a:t>при замене лица по КС </a:t>
            </a:r>
            <a:r>
              <a:rPr lang="ru-RU" sz="1800" i="1" dirty="0">
                <a:solidFill>
                  <a:srgbClr val="0070C0"/>
                </a:solidFill>
                <a:latin typeface="Calibri" panose="020F0502020204030204" pitchFamily="34" charset="0"/>
              </a:rPr>
              <a:t>(ч.7 ст.5, Письмо ФАС России от 31.07.2019 N ВК/66003/19)</a:t>
            </a:r>
            <a:r>
              <a:rPr lang="ru-RU" sz="1800" dirty="0">
                <a:latin typeface="Calibri" panose="020F0502020204030204" pitchFamily="34" charset="0"/>
              </a:rPr>
              <a:t>;</a:t>
            </a:r>
          </a:p>
          <a:p>
            <a:pPr algn="just">
              <a:spcBef>
                <a:spcPts val="0"/>
              </a:spcBef>
              <a:spcAft>
                <a:spcPts val="0"/>
              </a:spcAft>
              <a:buFontTx/>
              <a:buChar char="-"/>
            </a:pPr>
            <a:r>
              <a:rPr lang="ru-RU" sz="1800" dirty="0">
                <a:latin typeface="Calibri" panose="020F0502020204030204" pitchFamily="34" charset="0"/>
              </a:rPr>
              <a:t>при переходе на </a:t>
            </a:r>
            <a:r>
              <a:rPr lang="ru-RU" sz="1800" dirty="0" err="1">
                <a:latin typeface="Calibri" panose="020F0502020204030204" pitchFamily="34" charset="0"/>
              </a:rPr>
              <a:t>двухставочный</a:t>
            </a:r>
            <a:r>
              <a:rPr lang="ru-RU" sz="1800" dirty="0">
                <a:latin typeface="Calibri" panose="020F0502020204030204" pitchFamily="34" charset="0"/>
              </a:rPr>
              <a:t> тариф в ценовой зоне </a:t>
            </a:r>
            <a:r>
              <a:rPr lang="ru-RU" sz="1800" i="1" dirty="0">
                <a:solidFill>
                  <a:srgbClr val="0070C0"/>
                </a:solidFill>
                <a:latin typeface="Calibri" panose="020F0502020204030204" pitchFamily="34" charset="0"/>
              </a:rPr>
              <a:t>(ч.3.1. ст.44)</a:t>
            </a:r>
          </a:p>
          <a:p>
            <a:pPr algn="just">
              <a:spcBef>
                <a:spcPts val="0"/>
              </a:spcBef>
              <a:spcAft>
                <a:spcPts val="0"/>
              </a:spcAft>
              <a:buFontTx/>
              <a:buChar char="-"/>
            </a:pPr>
            <a:r>
              <a:rPr lang="ru-RU" sz="1800" dirty="0">
                <a:latin typeface="Calibri" panose="020F0502020204030204" pitchFamily="34" charset="0"/>
              </a:rPr>
              <a:t>изменение по КС, заключенным до 31.12.2008 </a:t>
            </a:r>
            <a:r>
              <a:rPr lang="ru-RU" sz="1800" i="1" dirty="0">
                <a:solidFill>
                  <a:srgbClr val="0070C0"/>
                </a:solidFill>
                <a:latin typeface="Calibri" panose="020F0502020204030204" pitchFamily="34" charset="0"/>
              </a:rPr>
              <a:t>(ст.54)</a:t>
            </a:r>
          </a:p>
          <a:p>
            <a:pPr algn="just">
              <a:spcBef>
                <a:spcPts val="0"/>
              </a:spcBef>
              <a:spcAft>
                <a:spcPts val="0"/>
              </a:spcAft>
              <a:buFontTx/>
              <a:buChar char="-"/>
            </a:pPr>
            <a:r>
              <a:rPr lang="ru-RU" sz="1800" dirty="0">
                <a:latin typeface="Calibri" panose="020F0502020204030204" pitchFamily="34" charset="0"/>
              </a:rPr>
              <a:t>при принятии Правительством РФ решения о возможности переноса срока действия КС </a:t>
            </a:r>
            <a:r>
              <a:rPr lang="ru-RU" sz="1800" i="1" dirty="0">
                <a:solidFill>
                  <a:srgbClr val="0070C0"/>
                </a:solidFill>
                <a:latin typeface="Calibri" panose="020F0502020204030204" pitchFamily="34" charset="0"/>
              </a:rPr>
              <a:t>(ч.4 ст.44)</a:t>
            </a:r>
            <a:endParaRPr lang="ru-RU" i="1" dirty="0">
              <a:solidFill>
                <a:srgbClr val="0070C0"/>
              </a:solidFill>
            </a:endParaRPr>
          </a:p>
        </p:txBody>
      </p:sp>
    </p:spTree>
    <p:extLst>
      <p:ext uri="{BB962C8B-B14F-4D97-AF65-F5344CB8AC3E}">
        <p14:creationId xmlns:p14="http://schemas.microsoft.com/office/powerpoint/2010/main" val="3811932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540B62-F270-4F16-A9EE-BE99F9FCC4F3}"/>
              </a:ext>
            </a:extLst>
          </p:cNvPr>
          <p:cNvSpPr>
            <a:spLocks noGrp="1"/>
          </p:cNvSpPr>
          <p:nvPr>
            <p:ph type="title"/>
          </p:nvPr>
        </p:nvSpPr>
        <p:spPr>
          <a:xfrm>
            <a:off x="690465" y="191279"/>
            <a:ext cx="11381725" cy="685800"/>
          </a:xfrm>
          <a:solidFill>
            <a:schemeClr val="bg1"/>
          </a:solidFill>
        </p:spPr>
        <p:txBody>
          <a:bodyPr>
            <a:normAutofit/>
          </a:bodyPr>
          <a:lstStyle/>
          <a:p>
            <a:r>
              <a:rPr lang="ru-RU" sz="3600" b="1" dirty="0">
                <a:solidFill>
                  <a:schemeClr val="accent1">
                    <a:lumMod val="75000"/>
                  </a:schemeClr>
                </a:solidFill>
              </a:rPr>
              <a:t>Основания для отказа в согласовании </a:t>
            </a:r>
            <a:r>
              <a:rPr lang="ru-RU" sz="3600" b="1" i="1" dirty="0">
                <a:solidFill>
                  <a:srgbClr val="C00000"/>
                </a:solidFill>
              </a:rPr>
              <a:t>(п.14 ПП №368)</a:t>
            </a:r>
          </a:p>
        </p:txBody>
      </p:sp>
      <p:sp>
        <p:nvSpPr>
          <p:cNvPr id="3" name="Объект 2">
            <a:extLst>
              <a:ext uri="{FF2B5EF4-FFF2-40B4-BE49-F238E27FC236}">
                <a16:creationId xmlns:a16="http://schemas.microsoft.com/office/drawing/2014/main" id="{07E71741-C743-4FB7-B769-609E1B9A6846}"/>
              </a:ext>
            </a:extLst>
          </p:cNvPr>
          <p:cNvSpPr>
            <a:spLocks noGrp="1"/>
          </p:cNvSpPr>
          <p:nvPr>
            <p:ph idx="1"/>
          </p:nvPr>
        </p:nvSpPr>
        <p:spPr>
          <a:xfrm>
            <a:off x="130629" y="1175657"/>
            <a:ext cx="11941561" cy="5682343"/>
          </a:xfrm>
          <a:solidFill>
            <a:schemeClr val="bg1"/>
          </a:solidFill>
        </p:spPr>
        <p:txBody>
          <a:bodyPr>
            <a:normAutofit/>
          </a:bodyPr>
          <a:lstStyle/>
          <a:p>
            <a:pPr marL="457200" indent="-457200">
              <a:buFont typeface="+mj-lt"/>
              <a:buAutoNum type="arabicPeriod"/>
            </a:pPr>
            <a:r>
              <a:rPr lang="ru-RU" dirty="0"/>
              <a:t>если представленные документы не подтверждают возникновение оснований для согласования;</a:t>
            </a:r>
          </a:p>
          <a:p>
            <a:pPr marL="457200" indent="-457200">
              <a:buFont typeface="+mj-lt"/>
              <a:buAutoNum type="arabicPeriod"/>
            </a:pPr>
            <a:r>
              <a:rPr lang="ru-RU" dirty="0"/>
              <a:t>если предлагаемые изменения не связаны с наличием оснований для согласования</a:t>
            </a:r>
            <a:endParaRPr lang="ru-RU" dirty="0">
              <a:hlinkClick r:id="rId2"/>
            </a:endParaRPr>
          </a:p>
          <a:p>
            <a:pPr marL="457200" indent="-457200">
              <a:buFont typeface="+mj-lt"/>
              <a:buAutoNum type="arabicPeriod"/>
            </a:pPr>
            <a:r>
              <a:rPr lang="ru-RU" b="1" dirty="0">
                <a:solidFill>
                  <a:srgbClr val="C00000"/>
                </a:solidFill>
              </a:rPr>
              <a:t>если размер расходов концессионера на создание и (или) реконструкцию объекта концессионного соглашения, установленный в концессионном соглашении, </a:t>
            </a:r>
            <a:r>
              <a:rPr lang="ru-RU" b="1" u="sng" dirty="0">
                <a:solidFill>
                  <a:srgbClr val="C00000"/>
                </a:solidFill>
              </a:rPr>
              <a:t>подлежит уменьшению</a:t>
            </a:r>
            <a:r>
              <a:rPr lang="ru-RU" b="1" dirty="0">
                <a:solidFill>
                  <a:srgbClr val="C00000"/>
                </a:solidFill>
              </a:rPr>
              <a:t>;</a:t>
            </a:r>
          </a:p>
          <a:p>
            <a:pPr marL="457200" indent="-457200">
              <a:buFont typeface="+mj-lt"/>
              <a:buAutoNum type="arabicPeriod"/>
            </a:pPr>
            <a:r>
              <a:rPr lang="ru-RU" dirty="0"/>
              <a:t> </a:t>
            </a:r>
            <a:r>
              <a:rPr lang="ru-RU" b="1" dirty="0">
                <a:solidFill>
                  <a:srgbClr val="C00000"/>
                </a:solidFill>
              </a:rPr>
              <a:t>в случае если объем расходов, финансируемых за счет средств </a:t>
            </a:r>
            <a:r>
              <a:rPr lang="ru-RU" b="1" dirty="0" err="1">
                <a:solidFill>
                  <a:srgbClr val="C00000"/>
                </a:solidFill>
              </a:rPr>
              <a:t>концедента</a:t>
            </a:r>
            <a:r>
              <a:rPr lang="ru-RU" b="1" dirty="0">
                <a:solidFill>
                  <a:srgbClr val="C00000"/>
                </a:solidFill>
              </a:rPr>
              <a:t>, </a:t>
            </a:r>
            <a:r>
              <a:rPr lang="ru-RU" b="1" u="sng" dirty="0">
                <a:solidFill>
                  <a:srgbClr val="C00000"/>
                </a:solidFill>
              </a:rPr>
              <a:t>на использование (эксплуатацию) объекта концессионного соглашения </a:t>
            </a:r>
            <a:r>
              <a:rPr lang="ru-RU" b="1" dirty="0">
                <a:solidFill>
                  <a:srgbClr val="C00000"/>
                </a:solidFill>
              </a:rPr>
              <a:t>на каждый год срока действия концессионного соглашения, предусмотренный концессионным соглашением, подлежит увеличению</a:t>
            </a:r>
            <a:r>
              <a:rPr lang="ru-RU" dirty="0"/>
              <a:t> (за исключением согласования изменений при наличии основания «НПА»). </a:t>
            </a:r>
            <a:r>
              <a:rPr lang="ru-RU" sz="2400" b="1" dirty="0">
                <a:solidFill>
                  <a:srgbClr val="C00000"/>
                </a:solidFill>
              </a:rPr>
              <a:t>!!!</a:t>
            </a:r>
            <a:r>
              <a:rPr lang="ru-RU" dirty="0"/>
              <a:t>Внесение изменений в КС в связи с увеличением расходов </a:t>
            </a:r>
            <a:r>
              <a:rPr lang="ru-RU" dirty="0" err="1"/>
              <a:t>концедента</a:t>
            </a:r>
            <a:r>
              <a:rPr lang="ru-RU" dirty="0"/>
              <a:t> на реконструкцию и развитие возможно;</a:t>
            </a:r>
          </a:p>
          <a:p>
            <a:pPr marL="457200" indent="-457200">
              <a:buFont typeface="+mj-lt"/>
              <a:buAutoNum type="arabicPeriod"/>
            </a:pPr>
            <a:r>
              <a:rPr lang="ru-RU" dirty="0"/>
              <a:t>если ухудшаются плановые значения показателей надежности, качества, энергетической эффективности</a:t>
            </a:r>
          </a:p>
          <a:p>
            <a:pPr marL="0" indent="0">
              <a:buNone/>
            </a:pPr>
            <a:endParaRPr lang="ru-RU" i="1" dirty="0"/>
          </a:p>
          <a:p>
            <a:pPr marL="0" indent="0">
              <a:buNone/>
            </a:pPr>
            <a:r>
              <a:rPr lang="ru-RU" b="1" dirty="0">
                <a:solidFill>
                  <a:srgbClr val="FF0000"/>
                </a:solidFill>
              </a:rPr>
              <a:t>!!!</a:t>
            </a:r>
            <a:r>
              <a:rPr lang="ru-RU" i="1" dirty="0"/>
              <a:t>Если изменения в КС связаны с изменением ДПР, то перед обращением в УФАС обязательно согласование ДПР с </a:t>
            </a:r>
            <a:r>
              <a:rPr lang="ru-RU" i="1" dirty="0" err="1"/>
              <a:t>рег.органом</a:t>
            </a:r>
            <a:r>
              <a:rPr lang="ru-RU" i="1" dirty="0"/>
              <a:t> (</a:t>
            </a:r>
            <a:r>
              <a:rPr lang="ru-RU" i="1" dirty="0" err="1">
                <a:solidFill>
                  <a:srgbClr val="FF0000"/>
                </a:solidFill>
              </a:rPr>
              <a:t>пп.з</a:t>
            </a:r>
            <a:r>
              <a:rPr lang="ru-RU" i="1" dirty="0">
                <a:solidFill>
                  <a:srgbClr val="FF0000"/>
                </a:solidFill>
              </a:rPr>
              <a:t> п.5 ПП №368</a:t>
            </a:r>
            <a:r>
              <a:rPr lang="ru-RU" i="1" dirty="0"/>
              <a:t>)</a:t>
            </a:r>
          </a:p>
          <a:p>
            <a:pPr marL="0" indent="0">
              <a:buNone/>
            </a:pPr>
            <a:endParaRPr lang="ru-RU" dirty="0"/>
          </a:p>
        </p:txBody>
      </p:sp>
    </p:spTree>
    <p:extLst>
      <p:ext uri="{BB962C8B-B14F-4D97-AF65-F5344CB8AC3E}">
        <p14:creationId xmlns:p14="http://schemas.microsoft.com/office/powerpoint/2010/main" val="453379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266C8D-DBB8-D3C2-021F-7C91DDF84317}"/>
              </a:ext>
            </a:extLst>
          </p:cNvPr>
          <p:cNvSpPr>
            <a:spLocks noGrp="1"/>
          </p:cNvSpPr>
          <p:nvPr>
            <p:ph type="title"/>
          </p:nvPr>
        </p:nvSpPr>
        <p:spPr>
          <a:xfrm>
            <a:off x="438149" y="286604"/>
            <a:ext cx="11610975" cy="1056422"/>
          </a:xfrm>
        </p:spPr>
        <p:txBody>
          <a:bodyPr>
            <a:normAutofit/>
          </a:bodyPr>
          <a:lstStyle/>
          <a:p>
            <a:r>
              <a:rPr lang="ru-RU" sz="3600" b="1" dirty="0">
                <a:solidFill>
                  <a:schemeClr val="accent1">
                    <a:lumMod val="75000"/>
                  </a:schemeClr>
                </a:solidFill>
              </a:rPr>
              <a:t>Основания для согласования изменения КС </a:t>
            </a:r>
            <a:r>
              <a:rPr lang="ru-RU" sz="3600" b="0" dirty="0">
                <a:solidFill>
                  <a:srgbClr val="C00000"/>
                </a:solidFill>
              </a:rPr>
              <a:t>(</a:t>
            </a:r>
            <a:r>
              <a:rPr lang="ru-RU" sz="3600" b="0" i="1" dirty="0">
                <a:solidFill>
                  <a:srgbClr val="C00000"/>
                </a:solidFill>
              </a:rPr>
              <a:t>п.2 ПП №368</a:t>
            </a:r>
            <a:r>
              <a:rPr lang="ru-RU" sz="3600" b="0" dirty="0">
                <a:solidFill>
                  <a:srgbClr val="C00000"/>
                </a:solidFill>
              </a:rPr>
              <a:t>), </a:t>
            </a:r>
            <a:r>
              <a:rPr lang="ru-RU" sz="3600" b="1" dirty="0">
                <a:solidFill>
                  <a:schemeClr val="accent1">
                    <a:lumMod val="75000"/>
                  </a:schemeClr>
                </a:solidFill>
              </a:rPr>
              <a:t>изменения ДПР </a:t>
            </a:r>
            <a:r>
              <a:rPr lang="ru-RU" sz="3600" b="0" i="1" dirty="0">
                <a:solidFill>
                  <a:srgbClr val="C00000"/>
                </a:solidFill>
              </a:rPr>
              <a:t>(п.75 Правил №406, п.104 Правил №1075)</a:t>
            </a:r>
            <a:endParaRPr lang="ru-RU" sz="3600" dirty="0"/>
          </a:p>
        </p:txBody>
      </p:sp>
      <p:graphicFrame>
        <p:nvGraphicFramePr>
          <p:cNvPr id="4" name="Таблица 4">
            <a:extLst>
              <a:ext uri="{FF2B5EF4-FFF2-40B4-BE49-F238E27FC236}">
                <a16:creationId xmlns:a16="http://schemas.microsoft.com/office/drawing/2014/main" id="{EF68959D-9A75-C0DF-CD27-A4A24F3384EF}"/>
              </a:ext>
            </a:extLst>
          </p:cNvPr>
          <p:cNvGraphicFramePr>
            <a:graphicFrameLocks noGrp="1"/>
          </p:cNvGraphicFramePr>
          <p:nvPr>
            <p:ph idx="1"/>
            <p:extLst>
              <p:ext uri="{D42A27DB-BD31-4B8C-83A1-F6EECF244321}">
                <p14:modId xmlns:p14="http://schemas.microsoft.com/office/powerpoint/2010/main" val="4110174362"/>
              </p:ext>
            </p:extLst>
          </p:nvPr>
        </p:nvGraphicFramePr>
        <p:xfrm>
          <a:off x="0" y="1427480"/>
          <a:ext cx="12192000" cy="5186680"/>
        </p:xfrm>
        <a:graphic>
          <a:graphicData uri="http://schemas.openxmlformats.org/drawingml/2006/table">
            <a:tbl>
              <a:tblPr firstRow="1" bandRow="1">
                <a:tableStyleId>{5C22544A-7EE6-4342-B048-85BDC9FD1C3A}</a:tableStyleId>
              </a:tblPr>
              <a:tblGrid>
                <a:gridCol w="905681">
                  <a:extLst>
                    <a:ext uri="{9D8B030D-6E8A-4147-A177-3AD203B41FA5}">
                      <a16:colId xmlns:a16="http://schemas.microsoft.com/office/drawing/2014/main" val="3074943901"/>
                    </a:ext>
                  </a:extLst>
                </a:gridCol>
                <a:gridCol w="3847294">
                  <a:extLst>
                    <a:ext uri="{9D8B030D-6E8A-4147-A177-3AD203B41FA5}">
                      <a16:colId xmlns:a16="http://schemas.microsoft.com/office/drawing/2014/main" val="1634991503"/>
                    </a:ext>
                  </a:extLst>
                </a:gridCol>
                <a:gridCol w="7439025">
                  <a:extLst>
                    <a:ext uri="{9D8B030D-6E8A-4147-A177-3AD203B41FA5}">
                      <a16:colId xmlns:a16="http://schemas.microsoft.com/office/drawing/2014/main" val="3032682975"/>
                    </a:ext>
                  </a:extLst>
                </a:gridCol>
              </a:tblGrid>
              <a:tr h="370840">
                <a:tc>
                  <a:txBody>
                    <a:bodyPr/>
                    <a:lstStyle/>
                    <a:p>
                      <a:pPr algn="ctr"/>
                      <a:r>
                        <a:rPr lang="ru-RU" sz="1600" dirty="0">
                          <a:solidFill>
                            <a:schemeClr val="tx1"/>
                          </a:solidFill>
                        </a:rPr>
                        <a:t>№ п/п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dirty="0">
                          <a:solidFill>
                            <a:schemeClr val="tx1"/>
                          </a:solidFill>
                        </a:rPr>
                        <a:t>Основания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dirty="0">
                          <a:solidFill>
                            <a:schemeClr val="tx1"/>
                          </a:solidFill>
                        </a:rPr>
                        <a:t>Примечание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16593"/>
                  </a:ext>
                </a:extLst>
              </a:tr>
              <a:tr h="0">
                <a:tc>
                  <a:txBody>
                    <a:bodyPr/>
                    <a:lstStyle/>
                    <a:p>
                      <a:pPr algn="ctr"/>
                      <a:r>
                        <a:rPr lang="ru-RU" sz="160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a:solidFill>
                            <a:schemeClr val="tx1"/>
                          </a:solidFill>
                        </a:rPr>
                        <a:t>обстоятельства непреодолимой силы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0" i="0" u="none" strike="noStrike" kern="1200" baseline="0" dirty="0">
                          <a:solidFill>
                            <a:schemeClr val="dk1"/>
                          </a:solidFill>
                          <a:latin typeface="+mn-lt"/>
                          <a:ea typeface="+mn-ea"/>
                          <a:cs typeface="+mn-cs"/>
                        </a:rPr>
                        <a:t>должны обладать признаками чрезвычайности и </a:t>
                      </a:r>
                      <a:r>
                        <a:rPr lang="ru-RU" sz="1600" b="0" i="0" u="none" strike="noStrike" kern="1200" baseline="0" dirty="0" err="1">
                          <a:solidFill>
                            <a:schemeClr val="dk1"/>
                          </a:solidFill>
                          <a:latin typeface="+mn-lt"/>
                          <a:ea typeface="+mn-ea"/>
                          <a:cs typeface="+mn-cs"/>
                        </a:rPr>
                        <a:t>непредотвратимости</a:t>
                      </a:r>
                      <a:r>
                        <a:rPr lang="ru-RU" sz="1600" b="0" i="0" u="none" strike="noStrike" kern="1200" baseline="0" dirty="0">
                          <a:solidFill>
                            <a:schemeClr val="dk1"/>
                          </a:solidFill>
                          <a:latin typeface="+mn-lt"/>
                          <a:ea typeface="+mn-ea"/>
                          <a:cs typeface="+mn-cs"/>
                        </a:rPr>
                        <a:t> </a:t>
                      </a:r>
                      <a:r>
                        <a:rPr lang="ru-RU" sz="1600" b="0" i="1" u="none" strike="noStrike" kern="1200" baseline="0" dirty="0">
                          <a:solidFill>
                            <a:srgbClr val="0070C0"/>
                          </a:solidFill>
                          <a:latin typeface="+mn-lt"/>
                          <a:ea typeface="+mn-ea"/>
                          <a:cs typeface="+mn-cs"/>
                        </a:rPr>
                        <a:t>(п.3 ст.401 ГК, п.8 Постановления Пленума ВС РФ от 24.03.2016 N 7, постановление АС Волго-Вятского округа от 19.08.2021 N Ф01-3870/2021 по делу N А43-22969/2020 </a:t>
                      </a:r>
                      <a:r>
                        <a:rPr lang="ru-RU" sz="1600" b="0" i="1" u="none" strike="noStrike" kern="1200" baseline="0" dirty="0">
                          <a:solidFill>
                            <a:srgbClr val="C00000"/>
                          </a:solidFill>
                          <a:latin typeface="+mn-lt"/>
                          <a:ea typeface="+mn-ea"/>
                          <a:cs typeface="+mn-cs"/>
                        </a:rPr>
                        <a:t>(ОТРИЦАТЕЛЬНОЕ)</a:t>
                      </a:r>
                      <a:r>
                        <a:rPr lang="ru-RU" sz="1600" b="0" i="1" u="none" strike="noStrike" kern="1200" baseline="0" dirty="0">
                          <a:solidFill>
                            <a:srgbClr val="0070C0"/>
                          </a:solidFill>
                          <a:latin typeface="+mn-lt"/>
                          <a:ea typeface="+mn-ea"/>
                          <a:cs typeface="+mn-cs"/>
                        </a:rPr>
                        <a:t>, Постановление Восьмого арбитражного апелляционного суда от 17.03.2022 N 08АП-15531/2021 по делу N А75-13482/2021 </a:t>
                      </a:r>
                      <a:r>
                        <a:rPr lang="ru-RU" sz="1600" b="0" i="1" u="none" strike="noStrike" kern="1200" baseline="0" dirty="0">
                          <a:solidFill>
                            <a:srgbClr val="C00000"/>
                          </a:solidFill>
                          <a:latin typeface="+mn-lt"/>
                          <a:ea typeface="+mn-ea"/>
                          <a:cs typeface="+mn-cs"/>
                        </a:rPr>
                        <a:t>(ПОЛОЖИТЕЛЬНОЕ)</a:t>
                      </a:r>
                      <a:r>
                        <a:rPr lang="ru-RU" sz="1600" b="0" i="1" u="none" strike="noStrike" kern="1200" baseline="0" dirty="0">
                          <a:solidFill>
                            <a:srgbClr val="0070C0"/>
                          </a:solidFill>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8174847"/>
                  </a:ext>
                </a:extLst>
              </a:tr>
              <a:tr h="411162">
                <a:tc>
                  <a:txBody>
                    <a:bodyPr/>
                    <a:lstStyle/>
                    <a:p>
                      <a:pPr algn="ctr"/>
                      <a:r>
                        <a:rPr lang="ru-RU" sz="16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54013" indent="-354013">
                        <a:spcBef>
                          <a:spcPts val="0"/>
                        </a:spcBef>
                        <a:buNone/>
                      </a:pPr>
                      <a:r>
                        <a:rPr lang="ru-RU" sz="1600" dirty="0">
                          <a:solidFill>
                            <a:schemeClr val="tx1"/>
                          </a:solidFill>
                        </a:rPr>
                        <a:t>НПА при которых (</a:t>
                      </a:r>
                      <a:r>
                        <a:rPr lang="ru-RU" sz="1600" b="1" dirty="0">
                          <a:solidFill>
                            <a:srgbClr val="0070C0"/>
                          </a:solidFill>
                        </a:rPr>
                        <a:t>далее – НПА</a:t>
                      </a:r>
                      <a:r>
                        <a:rPr lang="ru-RU" sz="1600" dirty="0">
                          <a:solidFill>
                            <a:schemeClr val="tx1"/>
                          </a:solidFill>
                        </a:rPr>
                        <a:t>):</a:t>
                      </a:r>
                    </a:p>
                    <a:p>
                      <a:pPr marL="968375" indent="-342900">
                        <a:spcBef>
                          <a:spcPts val="0"/>
                        </a:spcBef>
                        <a:buFont typeface="Wingdings" panose="05000000000000000000" pitchFamily="2" charset="2"/>
                        <a:buChar char="Ø"/>
                      </a:pPr>
                      <a:r>
                        <a:rPr lang="ru-RU" sz="1600" dirty="0">
                          <a:solidFill>
                            <a:schemeClr val="tx1"/>
                          </a:solidFill>
                        </a:rPr>
                        <a:t>стороны КС оказываются неспособными выполнить принятые на себя обязательства;</a:t>
                      </a:r>
                    </a:p>
                    <a:p>
                      <a:pPr marL="968375" indent="-342900">
                        <a:spcBef>
                          <a:spcPts val="0"/>
                        </a:spcBef>
                        <a:buFont typeface="Wingdings" panose="05000000000000000000" pitchFamily="2" charset="2"/>
                        <a:buChar char="Ø"/>
                      </a:pPr>
                      <a:r>
                        <a:rPr lang="ru-RU" sz="1600" dirty="0">
                          <a:solidFill>
                            <a:schemeClr val="tx1"/>
                          </a:solidFill>
                        </a:rPr>
                        <a:t>ухудшается положение концессионера по сравнению с тем положением, в котором он находился на момент заключения КС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solidFill>
                            <a:schemeClr val="tx1"/>
                          </a:solidFill>
                        </a:rPr>
                        <a:t>например, вывод из эксплуатации котельной </a:t>
                      </a:r>
                      <a:r>
                        <a:rPr lang="ru-RU" sz="1600" b="0" i="1" u="none" strike="noStrike" kern="1200" baseline="0" dirty="0">
                          <a:solidFill>
                            <a:srgbClr val="0070C0"/>
                          </a:solidFill>
                          <a:latin typeface="+mn-lt"/>
                          <a:ea typeface="+mn-ea"/>
                          <a:cs typeface="+mn-cs"/>
                        </a:rPr>
                        <a:t>(Постановление АС Уральского округа от 16.04.2021 N Ф09-1878/21 по делу N А60-16461/2020), </a:t>
                      </a:r>
                      <a:r>
                        <a:rPr lang="ru-RU" sz="1600" kern="1200" dirty="0">
                          <a:solidFill>
                            <a:schemeClr val="tx1"/>
                          </a:solidFill>
                          <a:latin typeface="+mn-lt"/>
                          <a:ea typeface="+mn-ea"/>
                          <a:cs typeface="+mn-cs"/>
                        </a:rPr>
                        <a:t>принятие НПА субъекта по правилам планировки территории</a:t>
                      </a:r>
                      <a:r>
                        <a:rPr lang="ru-RU" sz="1600" b="0" i="1" u="none" strike="noStrike" kern="1200" baseline="0" dirty="0">
                          <a:solidFill>
                            <a:srgbClr val="0070C0"/>
                          </a:solidFill>
                          <a:latin typeface="+mn-lt"/>
                          <a:ea typeface="+mn-ea"/>
                          <a:cs typeface="+mn-cs"/>
                        </a:rPr>
                        <a:t> (Постановление Десятого ААС от 18.08.2021 N 10АП-12487/2021, 10АП-15170/2021 по делу N А41-84657/2020)</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600" b="0" i="1" u="none" strike="noStrike" kern="1200" baseline="0" dirty="0">
                          <a:solidFill>
                            <a:srgbClr val="C00000"/>
                          </a:solidFill>
                          <a:latin typeface="+mn-lt"/>
                          <a:ea typeface="+mn-ea"/>
                          <a:cs typeface="+mn-cs"/>
                        </a:rPr>
                        <a:t>Выявление фактического состояния объектов, их состава не является существенным изменением обстоятельств </a:t>
                      </a:r>
                      <a:r>
                        <a:rPr lang="ru-RU" sz="1600" b="0" i="1" u="none" strike="noStrike" kern="1200" baseline="0" dirty="0">
                          <a:solidFill>
                            <a:srgbClr val="0070C0"/>
                          </a:solidFill>
                          <a:latin typeface="+mn-lt"/>
                          <a:ea typeface="+mn-ea"/>
                          <a:cs typeface="+mn-cs"/>
                        </a:rPr>
                        <a:t>(Определение Верховного Суда РФ от 12.09.2022 N 302-ЭС22-15369 по делу N А74-4724/2021, Постановление Семнадцатого ААС от 10.11.2017 N 17АП-14720/2017-ГК по делу N А60-27753/2017; Постановление Четырнадцатого ААС от 17.12.2019 N 14АП-11135/2019 по делу N А52-65/2019; Постановление АС Западно-Сибирского округа от 21.01.2019 N Ф04-6239/2018 по делу N А75-1399/2018);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600" b="0" i="1" u="none" strike="noStrike" kern="1200" baseline="0" dirty="0">
                          <a:solidFill>
                            <a:srgbClr val="C00000"/>
                          </a:solidFill>
                          <a:latin typeface="+mn-lt"/>
                          <a:ea typeface="+mn-ea"/>
                          <a:cs typeface="+mn-cs"/>
                        </a:rPr>
                        <a:t>«Концессионера обманули» </a:t>
                      </a:r>
                      <a:r>
                        <a:rPr lang="ru-RU" sz="1600" b="0" i="1" u="none" strike="noStrike" kern="1200" baseline="0" dirty="0">
                          <a:solidFill>
                            <a:srgbClr val="0070C0"/>
                          </a:solidFill>
                          <a:latin typeface="+mn-lt"/>
                          <a:ea typeface="+mn-ea"/>
                          <a:cs typeface="+mn-cs"/>
                        </a:rPr>
                        <a:t>(Постановление Арбитражного суда Центрального округа от 05.06.2020 N Ф10-1282/2020 по делу N А48-11419/2018)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2414962"/>
                  </a:ext>
                </a:extLst>
              </a:tr>
            </a:tbl>
          </a:graphicData>
        </a:graphic>
      </p:graphicFrame>
    </p:spTree>
    <p:extLst>
      <p:ext uri="{BB962C8B-B14F-4D97-AF65-F5344CB8AC3E}">
        <p14:creationId xmlns:p14="http://schemas.microsoft.com/office/powerpoint/2010/main" val="1349113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266C8D-DBB8-D3C2-021F-7C91DDF84317}"/>
              </a:ext>
            </a:extLst>
          </p:cNvPr>
          <p:cNvSpPr>
            <a:spLocks noGrp="1"/>
          </p:cNvSpPr>
          <p:nvPr>
            <p:ph type="title"/>
          </p:nvPr>
        </p:nvSpPr>
        <p:spPr>
          <a:xfrm>
            <a:off x="438149" y="286604"/>
            <a:ext cx="11610975" cy="1056422"/>
          </a:xfrm>
        </p:spPr>
        <p:txBody>
          <a:bodyPr>
            <a:normAutofit/>
          </a:bodyPr>
          <a:lstStyle/>
          <a:p>
            <a:r>
              <a:rPr lang="ru-RU" sz="3600" b="1" dirty="0">
                <a:solidFill>
                  <a:schemeClr val="accent1">
                    <a:lumMod val="75000"/>
                  </a:schemeClr>
                </a:solidFill>
              </a:rPr>
              <a:t>Основания для согласования изменения КС </a:t>
            </a:r>
            <a:r>
              <a:rPr lang="ru-RU" sz="3600" b="0" dirty="0">
                <a:solidFill>
                  <a:srgbClr val="C00000"/>
                </a:solidFill>
              </a:rPr>
              <a:t>(</a:t>
            </a:r>
            <a:r>
              <a:rPr lang="ru-RU" sz="3600" b="0" i="1" dirty="0">
                <a:solidFill>
                  <a:srgbClr val="C00000"/>
                </a:solidFill>
              </a:rPr>
              <a:t>п.2 ПП №368</a:t>
            </a:r>
            <a:r>
              <a:rPr lang="ru-RU" sz="3600" b="0" dirty="0">
                <a:solidFill>
                  <a:srgbClr val="C00000"/>
                </a:solidFill>
              </a:rPr>
              <a:t>), </a:t>
            </a:r>
            <a:r>
              <a:rPr lang="ru-RU" sz="3600" b="1" dirty="0">
                <a:solidFill>
                  <a:schemeClr val="accent1">
                    <a:lumMod val="75000"/>
                  </a:schemeClr>
                </a:solidFill>
              </a:rPr>
              <a:t>изменения ДПР </a:t>
            </a:r>
            <a:r>
              <a:rPr lang="ru-RU" sz="3600" b="0" i="1" dirty="0">
                <a:solidFill>
                  <a:srgbClr val="C00000"/>
                </a:solidFill>
              </a:rPr>
              <a:t>(п.75 Правил №406, п.104 Правил №1075)</a:t>
            </a:r>
            <a:endParaRPr lang="ru-RU" sz="3600" dirty="0"/>
          </a:p>
        </p:txBody>
      </p:sp>
      <p:graphicFrame>
        <p:nvGraphicFramePr>
          <p:cNvPr id="4" name="Таблица 4">
            <a:extLst>
              <a:ext uri="{FF2B5EF4-FFF2-40B4-BE49-F238E27FC236}">
                <a16:creationId xmlns:a16="http://schemas.microsoft.com/office/drawing/2014/main" id="{EF68959D-9A75-C0DF-CD27-A4A24F3384EF}"/>
              </a:ext>
            </a:extLst>
          </p:cNvPr>
          <p:cNvGraphicFramePr>
            <a:graphicFrameLocks noGrp="1"/>
          </p:cNvGraphicFramePr>
          <p:nvPr>
            <p:ph idx="1"/>
            <p:extLst>
              <p:ext uri="{D42A27DB-BD31-4B8C-83A1-F6EECF244321}">
                <p14:modId xmlns:p14="http://schemas.microsoft.com/office/powerpoint/2010/main" val="1809385135"/>
              </p:ext>
            </p:extLst>
          </p:nvPr>
        </p:nvGraphicFramePr>
        <p:xfrm>
          <a:off x="0" y="1823720"/>
          <a:ext cx="12192000" cy="5034280"/>
        </p:xfrm>
        <a:graphic>
          <a:graphicData uri="http://schemas.openxmlformats.org/drawingml/2006/table">
            <a:tbl>
              <a:tblPr firstRow="1" bandRow="1">
                <a:tableStyleId>{5C22544A-7EE6-4342-B048-85BDC9FD1C3A}</a:tableStyleId>
              </a:tblPr>
              <a:tblGrid>
                <a:gridCol w="905681">
                  <a:extLst>
                    <a:ext uri="{9D8B030D-6E8A-4147-A177-3AD203B41FA5}">
                      <a16:colId xmlns:a16="http://schemas.microsoft.com/office/drawing/2014/main" val="3074943901"/>
                    </a:ext>
                  </a:extLst>
                </a:gridCol>
                <a:gridCol w="5818968">
                  <a:extLst>
                    <a:ext uri="{9D8B030D-6E8A-4147-A177-3AD203B41FA5}">
                      <a16:colId xmlns:a16="http://schemas.microsoft.com/office/drawing/2014/main" val="1634991503"/>
                    </a:ext>
                  </a:extLst>
                </a:gridCol>
                <a:gridCol w="5467351">
                  <a:extLst>
                    <a:ext uri="{9D8B030D-6E8A-4147-A177-3AD203B41FA5}">
                      <a16:colId xmlns:a16="http://schemas.microsoft.com/office/drawing/2014/main" val="3032682975"/>
                    </a:ext>
                  </a:extLst>
                </a:gridCol>
              </a:tblGrid>
              <a:tr h="370840">
                <a:tc>
                  <a:txBody>
                    <a:bodyPr/>
                    <a:lstStyle/>
                    <a:p>
                      <a:pPr algn="ctr"/>
                      <a:r>
                        <a:rPr lang="ru-RU" sz="1600" dirty="0">
                          <a:solidFill>
                            <a:schemeClr val="tx1"/>
                          </a:solidFill>
                        </a:rPr>
                        <a:t>№ п/п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dirty="0">
                          <a:solidFill>
                            <a:schemeClr val="tx1"/>
                          </a:solidFill>
                        </a:rPr>
                        <a:t>Основания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dirty="0">
                          <a:solidFill>
                            <a:schemeClr val="tx1"/>
                          </a:solidFill>
                        </a:rPr>
                        <a:t>Примечание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16593"/>
                  </a:ext>
                </a:extLst>
              </a:tr>
              <a:tr h="0">
                <a:tc>
                  <a:txBody>
                    <a:bodyPr/>
                    <a:lstStyle/>
                    <a:p>
                      <a:pPr algn="ctr"/>
                      <a:r>
                        <a:rPr lang="ru-RU" sz="16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a:solidFill>
                            <a:schemeClr val="tx1"/>
                          </a:solidFill>
                        </a:rPr>
                        <a:t>вступление в законную силу решения суда или ФАС, которым установлена невозможность исполнения концессионером или </a:t>
                      </a:r>
                      <a:r>
                        <a:rPr lang="ru-RU" sz="1600" dirty="0" err="1">
                          <a:solidFill>
                            <a:schemeClr val="tx1"/>
                          </a:solidFill>
                        </a:rPr>
                        <a:t>концедентом</a:t>
                      </a:r>
                      <a:r>
                        <a:rPr lang="ru-RU" sz="1600" dirty="0">
                          <a:solidFill>
                            <a:schemeClr val="tx1"/>
                          </a:solidFill>
                        </a:rPr>
                        <a:t> установленных КС обязательств вследствие решений, действий (бездействия) государственных органов, органов местного самоуправления и (или) их должностных лиц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err="1"/>
                        <a:t>Концедент</a:t>
                      </a:r>
                      <a:r>
                        <a:rPr lang="ru-RU" sz="1600" dirty="0"/>
                        <a:t> признал положения КС о возмещении убытков ничтожными </a:t>
                      </a:r>
                      <a:r>
                        <a:rPr lang="ru-RU" sz="1600" i="1" dirty="0">
                          <a:solidFill>
                            <a:srgbClr val="0070C0"/>
                          </a:solidFill>
                        </a:rPr>
                        <a:t>(</a:t>
                      </a:r>
                      <a:r>
                        <a:rPr lang="ru-RU" sz="1600" b="0" i="1" u="none" strike="noStrike" kern="1200" baseline="0" dirty="0">
                          <a:solidFill>
                            <a:srgbClr val="0070C0"/>
                          </a:solidFill>
                          <a:latin typeface="+mn-lt"/>
                          <a:ea typeface="+mn-ea"/>
                          <a:cs typeface="+mn-cs"/>
                        </a:rPr>
                        <a:t>Постановление АС Центрального округа от 10.12.2020 N Ф10-4899/2020 по делу N А64-1993/2019)</a:t>
                      </a:r>
                      <a:endParaRPr lang="ru-RU" sz="1600" i="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8174847"/>
                  </a:ext>
                </a:extLst>
              </a:tr>
              <a:tr h="319405">
                <a:tc>
                  <a:txBody>
                    <a:bodyPr/>
                    <a:lstStyle/>
                    <a:p>
                      <a:pPr algn="ctr"/>
                      <a:r>
                        <a:rPr lang="ru-RU" sz="16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0"/>
                        </a:spcBef>
                        <a:buNone/>
                      </a:pPr>
                      <a:r>
                        <a:rPr lang="ru-RU" sz="1600" dirty="0">
                          <a:solidFill>
                            <a:schemeClr val="tx1"/>
                          </a:solidFill>
                        </a:rPr>
                        <a:t>утверждение схем теплоснабжения, водоснабжения, водоотведения или внесение изменений в схемы теплоснабжения, водоснабжения, водоотведения, утвержденные в установленном порядке, в связи с которыми стороны оказываются </a:t>
                      </a:r>
                      <a:r>
                        <a:rPr lang="ru-RU" sz="1600" b="1" u="sng" dirty="0">
                          <a:solidFill>
                            <a:schemeClr val="tx1"/>
                          </a:solidFill>
                        </a:rPr>
                        <a:t>не способными выполнить принятые обязательства</a:t>
                      </a:r>
                      <a:r>
                        <a:rPr lang="ru-RU" sz="1600"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0" i="1" u="none" strike="noStrike" baseline="0" dirty="0">
                          <a:solidFill>
                            <a:srgbClr val="0070C0"/>
                          </a:solidFill>
                          <a:latin typeface="Times New Roman" panose="02020603050405020304" pitchFamily="18" charset="0"/>
                        </a:rPr>
                        <a:t>Постановление Семнадцатого арбитражного апелляционного суда от 28.12.2020 N 17АП-12778/2020-АК по делу N А60-16461/2020, </a:t>
                      </a:r>
                      <a:r>
                        <a:rPr lang="ru-RU" sz="1600" b="0" i="1" dirty="0">
                          <a:solidFill>
                            <a:srgbClr val="0070C0"/>
                          </a:solidFill>
                          <a:latin typeface="Times New Roman" panose="02020603050405020304" pitchFamily="18" charset="0"/>
                        </a:rPr>
                        <a:t>Постановление Арбитражного суда Восточно-Сибирского округа от 12.10.2020 N Ф02-4722/2020 по делу N </a:t>
                      </a:r>
                      <a:r>
                        <a:rPr lang="ru-RU" sz="1600" b="0" i="1" u="none" strike="noStrike" kern="1200" baseline="0" dirty="0">
                          <a:solidFill>
                            <a:srgbClr val="0070C0"/>
                          </a:solidFill>
                          <a:latin typeface="Times New Roman" panose="02020603050405020304" pitchFamily="18" charset="0"/>
                          <a:ea typeface="+mn-ea"/>
                          <a:cs typeface="+mn-cs"/>
                        </a:rPr>
                        <a:t>А19-26238/2019, Постановление Семнадцатого арбитражного апелляционного суда от 07.02.2023 N 17АП-16372/2022-АК по делу N А60-34755/2022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2414962"/>
                  </a:ext>
                </a:extLst>
              </a:tr>
              <a:tr h="273050">
                <a:tc>
                  <a:txBody>
                    <a:bodyPr/>
                    <a:lstStyle/>
                    <a:p>
                      <a:pPr algn="ctr"/>
                      <a:r>
                        <a:rPr lang="ru-RU" sz="160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a:solidFill>
                            <a:schemeClr val="tx1"/>
                          </a:solidFill>
                        </a:rPr>
                        <a:t>установление регулируемых цен (тарифов), надбавок к ценам (тарифам), по которым концессионер предоставляет потребителям товары, работы, услуги, с применением долгосрочных параметров регулирования деятельности концессионера, которые не соответствуют таким параметрам, предусмотренным концессионным соглашением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0" i="1" u="none" strike="noStrike" kern="1200" baseline="0" dirty="0">
                          <a:solidFill>
                            <a:srgbClr val="0070C0"/>
                          </a:solidFill>
                          <a:latin typeface="Times New Roman" panose="02020603050405020304" pitchFamily="18" charset="0"/>
                          <a:ea typeface="+mn-ea"/>
                          <a:cs typeface="+mn-cs"/>
                        </a:rPr>
                        <a:t>Постановление Восемнадцатого арбитражного апелляционного суда от 09.01.2023 N 18АП-17326/2022 по делу N А76-6259/2021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4498447"/>
                  </a:ext>
                </a:extLst>
              </a:tr>
            </a:tbl>
          </a:graphicData>
        </a:graphic>
      </p:graphicFrame>
    </p:spTree>
    <p:extLst>
      <p:ext uri="{BB962C8B-B14F-4D97-AF65-F5344CB8AC3E}">
        <p14:creationId xmlns:p14="http://schemas.microsoft.com/office/powerpoint/2010/main" val="2617294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266C8D-DBB8-D3C2-021F-7C91DDF84317}"/>
              </a:ext>
            </a:extLst>
          </p:cNvPr>
          <p:cNvSpPr>
            <a:spLocks noGrp="1"/>
          </p:cNvSpPr>
          <p:nvPr>
            <p:ph type="title"/>
          </p:nvPr>
        </p:nvSpPr>
        <p:spPr>
          <a:xfrm>
            <a:off x="438149" y="286604"/>
            <a:ext cx="11610975" cy="1056422"/>
          </a:xfrm>
        </p:spPr>
        <p:txBody>
          <a:bodyPr>
            <a:normAutofit/>
          </a:bodyPr>
          <a:lstStyle/>
          <a:p>
            <a:r>
              <a:rPr lang="ru-RU" sz="3600" b="1" dirty="0">
                <a:solidFill>
                  <a:schemeClr val="accent1">
                    <a:lumMod val="75000"/>
                  </a:schemeClr>
                </a:solidFill>
              </a:rPr>
              <a:t>Основания для согласования изменения КС </a:t>
            </a:r>
            <a:r>
              <a:rPr lang="ru-RU" sz="3600" b="0" dirty="0">
                <a:solidFill>
                  <a:srgbClr val="C00000"/>
                </a:solidFill>
              </a:rPr>
              <a:t>(</a:t>
            </a:r>
            <a:r>
              <a:rPr lang="ru-RU" sz="3600" b="0" i="1" dirty="0">
                <a:solidFill>
                  <a:srgbClr val="C00000"/>
                </a:solidFill>
              </a:rPr>
              <a:t>п.2 ПП №368</a:t>
            </a:r>
            <a:r>
              <a:rPr lang="ru-RU" sz="3600" b="0" dirty="0">
                <a:solidFill>
                  <a:srgbClr val="C00000"/>
                </a:solidFill>
              </a:rPr>
              <a:t>), </a:t>
            </a:r>
            <a:r>
              <a:rPr lang="ru-RU" sz="3600" b="1" dirty="0">
                <a:solidFill>
                  <a:schemeClr val="accent1">
                    <a:lumMod val="75000"/>
                  </a:schemeClr>
                </a:solidFill>
              </a:rPr>
              <a:t>изменения ДПР </a:t>
            </a:r>
            <a:r>
              <a:rPr lang="ru-RU" sz="3600" b="0" i="1" dirty="0">
                <a:solidFill>
                  <a:srgbClr val="C00000"/>
                </a:solidFill>
              </a:rPr>
              <a:t>(п.75 Правил №406, п.104 Правил №1075)</a:t>
            </a:r>
            <a:endParaRPr lang="ru-RU" sz="3600" dirty="0"/>
          </a:p>
        </p:txBody>
      </p:sp>
      <p:graphicFrame>
        <p:nvGraphicFramePr>
          <p:cNvPr id="4" name="Таблица 4">
            <a:extLst>
              <a:ext uri="{FF2B5EF4-FFF2-40B4-BE49-F238E27FC236}">
                <a16:creationId xmlns:a16="http://schemas.microsoft.com/office/drawing/2014/main" id="{EF68959D-9A75-C0DF-CD27-A4A24F3384EF}"/>
              </a:ext>
            </a:extLst>
          </p:cNvPr>
          <p:cNvGraphicFramePr>
            <a:graphicFrameLocks noGrp="1"/>
          </p:cNvGraphicFramePr>
          <p:nvPr>
            <p:ph idx="1"/>
            <p:extLst>
              <p:ext uri="{D42A27DB-BD31-4B8C-83A1-F6EECF244321}">
                <p14:modId xmlns:p14="http://schemas.microsoft.com/office/powerpoint/2010/main" val="2215593982"/>
              </p:ext>
            </p:extLst>
          </p:nvPr>
        </p:nvGraphicFramePr>
        <p:xfrm>
          <a:off x="0" y="1884363"/>
          <a:ext cx="12192000" cy="4759960"/>
        </p:xfrm>
        <a:graphic>
          <a:graphicData uri="http://schemas.openxmlformats.org/drawingml/2006/table">
            <a:tbl>
              <a:tblPr firstRow="1" bandRow="1">
                <a:tableStyleId>{5C22544A-7EE6-4342-B048-85BDC9FD1C3A}</a:tableStyleId>
              </a:tblPr>
              <a:tblGrid>
                <a:gridCol w="905681">
                  <a:extLst>
                    <a:ext uri="{9D8B030D-6E8A-4147-A177-3AD203B41FA5}">
                      <a16:colId xmlns:a16="http://schemas.microsoft.com/office/drawing/2014/main" val="3074943901"/>
                    </a:ext>
                  </a:extLst>
                </a:gridCol>
                <a:gridCol w="7666819">
                  <a:extLst>
                    <a:ext uri="{9D8B030D-6E8A-4147-A177-3AD203B41FA5}">
                      <a16:colId xmlns:a16="http://schemas.microsoft.com/office/drawing/2014/main" val="1634991503"/>
                    </a:ext>
                  </a:extLst>
                </a:gridCol>
                <a:gridCol w="3619500">
                  <a:extLst>
                    <a:ext uri="{9D8B030D-6E8A-4147-A177-3AD203B41FA5}">
                      <a16:colId xmlns:a16="http://schemas.microsoft.com/office/drawing/2014/main" val="3032682975"/>
                    </a:ext>
                  </a:extLst>
                </a:gridCol>
              </a:tblGrid>
              <a:tr h="370840">
                <a:tc>
                  <a:txBody>
                    <a:bodyPr/>
                    <a:lstStyle/>
                    <a:p>
                      <a:pPr algn="ctr"/>
                      <a:r>
                        <a:rPr lang="ru-RU" sz="1600" dirty="0">
                          <a:solidFill>
                            <a:schemeClr val="tx1"/>
                          </a:solidFill>
                        </a:rPr>
                        <a:t>№ п/п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dirty="0">
                          <a:solidFill>
                            <a:schemeClr val="tx1"/>
                          </a:solidFill>
                        </a:rPr>
                        <a:t>Основания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dirty="0">
                          <a:solidFill>
                            <a:schemeClr val="tx1"/>
                          </a:solidFill>
                        </a:rPr>
                        <a:t>Примечание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16593"/>
                  </a:ext>
                </a:extLst>
              </a:tr>
              <a:tr h="226695">
                <a:tc>
                  <a:txBody>
                    <a:bodyPr/>
                    <a:lstStyle/>
                    <a:p>
                      <a:pPr algn="ctr"/>
                      <a:r>
                        <a:rPr lang="ru-RU" sz="160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a:solidFill>
                            <a:schemeClr val="tx1"/>
                          </a:solidFill>
                        </a:rPr>
                        <a:t>выявление </a:t>
                      </a:r>
                      <a:r>
                        <a:rPr lang="ru-RU" sz="1600" dirty="0" err="1">
                          <a:solidFill>
                            <a:schemeClr val="tx1"/>
                          </a:solidFill>
                        </a:rPr>
                        <a:t>безхозяйных</a:t>
                      </a:r>
                      <a:r>
                        <a:rPr lang="ru-RU" sz="1600" dirty="0">
                          <a:solidFill>
                            <a:schemeClr val="tx1"/>
                          </a:solidFill>
                        </a:rPr>
                        <a:t> объектов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8035925"/>
                  </a:ext>
                </a:extLst>
              </a:tr>
              <a:tr h="180340">
                <a:tc>
                  <a:txBody>
                    <a:bodyPr/>
                    <a:lstStyle/>
                    <a:p>
                      <a:pPr algn="ctr"/>
                      <a:r>
                        <a:rPr lang="ru-RU" sz="160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a:solidFill>
                            <a:schemeClr val="tx1"/>
                          </a:solidFill>
                        </a:rPr>
                        <a:t>вывод в течение срока реализации КС объектов из эксплуатации в случае, если такой вывод ранее не был предусмотрен условиями концессионного соглашения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4451219"/>
                  </a:ext>
                </a:extLst>
              </a:tr>
              <a:tr h="133985">
                <a:tc>
                  <a:txBody>
                    <a:bodyPr/>
                    <a:lstStyle/>
                    <a:p>
                      <a:pPr algn="ctr"/>
                      <a:r>
                        <a:rPr lang="ru-RU" sz="160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dirty="0">
                          <a:solidFill>
                            <a:schemeClr val="tx1"/>
                          </a:solidFill>
                        </a:rPr>
                        <a:t>осуществление возмещения фактически понесенных расходов концессионера  не возмещенных ему на момент окончания срока действия концессионного соглашения при продлении срока действия концессионного соглашения на период, достаточный для возмещения указанных расходов концессионера, но не более чем на пять лет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0216583"/>
                  </a:ext>
                </a:extLst>
              </a:tr>
              <a:tr h="0">
                <a:tc>
                  <a:txBody>
                    <a:bodyPr/>
                    <a:lstStyle/>
                    <a:p>
                      <a:pPr algn="ctr"/>
                      <a:r>
                        <a:rPr lang="ru-RU" sz="160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kern="1200" dirty="0">
                          <a:solidFill>
                            <a:schemeClr val="tx1"/>
                          </a:solidFill>
                          <a:latin typeface="+mn-lt"/>
                          <a:ea typeface="+mn-ea"/>
                          <a:cs typeface="+mn-cs"/>
                        </a:rPr>
                        <a:t>существенное изменение обстоятельств, из которых стороны концессионного соглашения исходили при его заключении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ru-RU"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7074544"/>
                  </a:ext>
                </a:extLst>
              </a:tr>
              <a:tr h="0">
                <a:tc>
                  <a:txBody>
                    <a:bodyPr/>
                    <a:lstStyle/>
                    <a:p>
                      <a:pPr algn="ctr"/>
                      <a:r>
                        <a:rPr lang="ru-RU" sz="160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ru-RU" sz="1600" kern="1200" dirty="0">
                          <a:solidFill>
                            <a:schemeClr val="tx1"/>
                          </a:solidFill>
                          <a:latin typeface="+mn-lt"/>
                          <a:ea typeface="+mn-ea"/>
                          <a:cs typeface="+mn-cs"/>
                        </a:rPr>
                        <a:t>создание в течение срока реализации концессионного соглашения новых объектов</a:t>
                      </a:r>
                    </a:p>
                    <a:p>
                      <a:r>
                        <a:rPr lang="ru-RU" sz="1600" kern="1200" dirty="0">
                          <a:solidFill>
                            <a:schemeClr val="tx1"/>
                          </a:solidFill>
                          <a:latin typeface="+mn-lt"/>
                          <a:ea typeface="+mn-ea"/>
                          <a:cs typeface="+mn-cs"/>
                        </a:rPr>
                        <a:t>технологически связанных с объектами</a:t>
                      </a:r>
                    </a:p>
                    <a:p>
                      <a:r>
                        <a:rPr lang="ru-RU" sz="1600" kern="1200" dirty="0">
                          <a:solidFill>
                            <a:schemeClr val="tx1"/>
                          </a:solidFill>
                          <a:latin typeface="+mn-lt"/>
                          <a:ea typeface="+mn-ea"/>
                          <a:cs typeface="+mn-cs"/>
                        </a:rPr>
                        <a:t>являющимися объектом концессионного соглашения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dirty="0">
                          <a:solidFill>
                            <a:schemeClr val="tx1"/>
                          </a:solidFill>
                        </a:rPr>
                        <a:t>ч.7 ст.51 З-на №115-ФЗ </a:t>
                      </a:r>
                      <a:r>
                        <a:rPr lang="ru-RU" sz="1400" kern="1200" dirty="0">
                          <a:solidFill>
                            <a:schemeClr val="tx1"/>
                          </a:solidFill>
                          <a:latin typeface="+mn-lt"/>
                          <a:ea typeface="+mn-ea"/>
                          <a:cs typeface="+mn-cs"/>
                        </a:rPr>
                        <a:t>(Стоимость указанных новых объектов в совокупности не должна превышать 25% балансовой стоимости всего включаемого в объект концессионного соглашения имущества, определенной на последнюю отчетную дату по данным бухгалтерской (финансовой) отчетности)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968430"/>
                  </a:ext>
                </a:extLst>
              </a:tr>
            </a:tbl>
          </a:graphicData>
        </a:graphic>
      </p:graphicFrame>
    </p:spTree>
    <p:extLst>
      <p:ext uri="{BB962C8B-B14F-4D97-AF65-F5344CB8AC3E}">
        <p14:creationId xmlns:p14="http://schemas.microsoft.com/office/powerpoint/2010/main" val="4026866768"/>
      </p:ext>
    </p:extLst>
  </p:cSld>
  <p:clrMapOvr>
    <a:masterClrMapping/>
  </p:clrMapOvr>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901</TotalTime>
  <Words>1532</Words>
  <Application>Microsoft Office PowerPoint</Application>
  <PresentationFormat>Широкоэкранный</PresentationFormat>
  <Paragraphs>111</Paragraphs>
  <Slides>11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11</vt:i4>
      </vt:variant>
    </vt:vector>
  </HeadingPairs>
  <TitlesOfParts>
    <vt:vector size="19" baseType="lpstr">
      <vt:lpstr>Arial</vt:lpstr>
      <vt:lpstr>Calibri</vt:lpstr>
      <vt:lpstr>Calibri Light</vt:lpstr>
      <vt:lpstr>Garamond</vt:lpstr>
      <vt:lpstr>Times New Roman</vt:lpstr>
      <vt:lpstr>Wingdings</vt:lpstr>
      <vt:lpstr>Ретро</vt:lpstr>
      <vt:lpstr>Тема Office</vt:lpstr>
      <vt:lpstr>Отдельные вопросы изменения концессионного соглашения</vt:lpstr>
      <vt:lpstr>Возможные  экономические причины для изменения концессионного соглашения</vt:lpstr>
      <vt:lpstr>Процедура внесения изменений в КС</vt:lpstr>
      <vt:lpstr>Способы изменения условий концессионного соглашения</vt:lpstr>
      <vt:lpstr>Согласие на внесение изменений в КС</vt:lpstr>
      <vt:lpstr>Основания для отказа в согласовании (п.14 ПП №368)</vt:lpstr>
      <vt:lpstr>Основания для согласования изменения КС (п.2 ПП №368), изменения ДПР (п.75 Правил №406, п.104 Правил №1075)</vt:lpstr>
      <vt:lpstr>Основания для согласования изменения КС (п.2 ПП №368), изменения ДПР (п.75 Правил №406, п.104 Правил №1075)</vt:lpstr>
      <vt:lpstr>Основания для согласования изменения КС (п.2 ПП №368), изменения ДПР (п.75 Правил №406, п.104 Правил №1075)</vt:lpstr>
      <vt:lpstr>Презентация PowerPoint</vt:lpstr>
      <vt:lpstr> 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Отдельные вопросы заключения, исполнения, изменения и расторжения концессионного соглашения</dc:title>
  <dc:creator>Галина Минофьева</dc:creator>
  <cp:lastModifiedBy>Галина Минофьева</cp:lastModifiedBy>
  <cp:revision>34</cp:revision>
  <dcterms:created xsi:type="dcterms:W3CDTF">2022-04-19T04:13:04Z</dcterms:created>
  <dcterms:modified xsi:type="dcterms:W3CDTF">2023-03-10T06:14:37Z</dcterms:modified>
</cp:coreProperties>
</file>