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15"/>
  </p:notesMasterIdLst>
  <p:handoutMasterIdLst>
    <p:handoutMasterId r:id="rId16"/>
  </p:handoutMasterIdLst>
  <p:sldIdLst>
    <p:sldId id="272" r:id="rId5"/>
    <p:sldId id="273" r:id="rId6"/>
    <p:sldId id="274" r:id="rId7"/>
    <p:sldId id="297" r:id="rId8"/>
    <p:sldId id="276" r:id="rId9"/>
    <p:sldId id="275" r:id="rId10"/>
    <p:sldId id="302" r:id="rId11"/>
    <p:sldId id="309" r:id="rId12"/>
    <p:sldId id="310" r:id="rId13"/>
    <p:sldId id="311" r:id="rId14"/>
  </p:sldIdLst>
  <p:sldSz cx="9144000" cy="6858000" type="screen4x3"/>
  <p:notesSz cx="6797675" cy="9926638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8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66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706" autoAdjust="0"/>
  </p:normalViewPr>
  <p:slideViewPr>
    <p:cSldViewPr showGuides="1">
      <p:cViewPr varScale="1">
        <p:scale>
          <a:sx n="73" d="100"/>
          <a:sy n="73" d="100"/>
        </p:scale>
        <p:origin x="-99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88" d="100"/>
          <a:sy n="88" d="100"/>
        </p:scale>
        <p:origin x="307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AC4CEA-EEEF-4963-8CC5-B1455E9492B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132569F-1760-4CDD-9FE1-8B77D3268ED3}">
      <dgm:prSet custT="1"/>
      <dgm:spPr>
        <a:ln>
          <a:solidFill>
            <a:schemeClr val="accent4">
              <a:lumMod val="50000"/>
            </a:schemeClr>
          </a:solidFill>
        </a:ln>
      </dgm:spPr>
      <dgm:t>
        <a:bodyPr/>
        <a:lstStyle/>
        <a:p>
          <a:r>
            <a:rPr lang="ru-RU" sz="1400" b="1" dirty="0" smtClean="0"/>
            <a:t> </a:t>
          </a:r>
          <a:r>
            <a:rPr lang="ru-RU" sz="1600" b="1" dirty="0" smtClean="0"/>
            <a:t>базовый уровень операционных расходов, который устанавливается на первый год действия концессионного соглашения</a:t>
          </a:r>
          <a:endParaRPr lang="ru-RU" sz="1600" b="1" dirty="0"/>
        </a:p>
      </dgm:t>
    </dgm:pt>
    <dgm:pt modelId="{36549127-925F-4CD5-8EB4-3003D22576AB}" type="parTrans" cxnId="{F65014B5-9E0B-43F6-AE52-6E1CED22A055}">
      <dgm:prSet/>
      <dgm:spPr/>
      <dgm:t>
        <a:bodyPr/>
        <a:lstStyle/>
        <a:p>
          <a:endParaRPr lang="ru-RU"/>
        </a:p>
      </dgm:t>
    </dgm:pt>
    <dgm:pt modelId="{35427DC2-A212-473A-A561-74ABD8575ED8}" type="sibTrans" cxnId="{F65014B5-9E0B-43F6-AE52-6E1CED22A055}">
      <dgm:prSet/>
      <dgm:spPr/>
      <dgm:t>
        <a:bodyPr/>
        <a:lstStyle/>
        <a:p>
          <a:endParaRPr lang="ru-RU"/>
        </a:p>
      </dgm:t>
    </dgm:pt>
    <dgm:pt modelId="{035C74FC-C39F-4391-A5D6-33C53CC141C6}">
      <dgm:prSet custT="1"/>
      <dgm:spPr>
        <a:ln>
          <a:solidFill>
            <a:schemeClr val="accent4">
              <a:lumMod val="50000"/>
            </a:schemeClr>
          </a:solidFill>
        </a:ln>
      </dgm:spPr>
      <dgm:t>
        <a:bodyPr/>
        <a:lstStyle/>
        <a:p>
          <a:endParaRPr lang="ru-RU" sz="1400" b="1" dirty="0" smtClean="0"/>
        </a:p>
        <a:p>
          <a:r>
            <a:rPr lang="ru-RU" sz="1600" b="1" dirty="0" smtClean="0"/>
            <a:t>показатели энергосбережения и энергетической эффективности</a:t>
          </a:r>
        </a:p>
        <a:p>
          <a:endParaRPr lang="ru-RU" sz="1400" b="1" dirty="0"/>
        </a:p>
      </dgm:t>
    </dgm:pt>
    <dgm:pt modelId="{695D0E2C-5873-4482-86BB-394415068D87}" type="parTrans" cxnId="{21035ADC-9F21-4E85-B535-FDD35DBD71D0}">
      <dgm:prSet/>
      <dgm:spPr/>
      <dgm:t>
        <a:bodyPr/>
        <a:lstStyle/>
        <a:p>
          <a:endParaRPr lang="ru-RU"/>
        </a:p>
      </dgm:t>
    </dgm:pt>
    <dgm:pt modelId="{3EF74235-8393-4E92-88AF-6F081519BA64}" type="sibTrans" cxnId="{21035ADC-9F21-4E85-B535-FDD35DBD71D0}">
      <dgm:prSet/>
      <dgm:spPr/>
      <dgm:t>
        <a:bodyPr/>
        <a:lstStyle/>
        <a:p>
          <a:endParaRPr lang="ru-RU"/>
        </a:p>
      </dgm:t>
    </dgm:pt>
    <dgm:pt modelId="{1342EED4-1C86-4637-8B79-4D73653AF923}">
      <dgm:prSet custT="1"/>
      <dgm:spPr>
        <a:ln>
          <a:solidFill>
            <a:schemeClr val="accent4">
              <a:lumMod val="50000"/>
            </a:schemeClr>
          </a:solidFill>
        </a:ln>
      </dgm:spPr>
      <dgm:t>
        <a:bodyPr/>
        <a:lstStyle/>
        <a:p>
          <a:endParaRPr lang="ru-RU" sz="500" b="1" dirty="0" smtClean="0"/>
        </a:p>
        <a:p>
          <a:r>
            <a:rPr lang="ru-RU" sz="1600" b="1" dirty="0" smtClean="0"/>
            <a:t>норма доходности инвестированного капитала, норматив чистого оборотного капитала в случае, если конкурсной документацией предусмотрен метод обеспечения доходности инвестированного капитала или метод доходности инвестированного капитала</a:t>
          </a:r>
        </a:p>
        <a:p>
          <a:endParaRPr lang="ru-RU" sz="1000" b="1" dirty="0"/>
        </a:p>
      </dgm:t>
    </dgm:pt>
    <dgm:pt modelId="{2566A078-270B-4D02-BB5D-D596A5376E89}" type="parTrans" cxnId="{A36B5F0B-0FD2-4A07-885C-0F38D941B837}">
      <dgm:prSet/>
      <dgm:spPr/>
      <dgm:t>
        <a:bodyPr/>
        <a:lstStyle/>
        <a:p>
          <a:endParaRPr lang="ru-RU"/>
        </a:p>
      </dgm:t>
    </dgm:pt>
    <dgm:pt modelId="{E35125D8-1FBA-47AA-8B10-EF4796D74BC9}" type="sibTrans" cxnId="{A36B5F0B-0FD2-4A07-885C-0F38D941B837}">
      <dgm:prSet/>
      <dgm:spPr/>
      <dgm:t>
        <a:bodyPr/>
        <a:lstStyle/>
        <a:p>
          <a:endParaRPr lang="ru-RU"/>
        </a:p>
      </dgm:t>
    </dgm:pt>
    <dgm:pt modelId="{2CCDC860-7941-4703-AB96-E419B3768F9C}">
      <dgm:prSet custT="1"/>
      <dgm:spPr>
        <a:ln>
          <a:solidFill>
            <a:schemeClr val="accent4">
              <a:lumMod val="50000"/>
            </a:schemeClr>
          </a:solidFill>
        </a:ln>
      </dgm:spPr>
      <dgm:t>
        <a:bodyPr/>
        <a:lstStyle/>
        <a:p>
          <a:r>
            <a:rPr lang="ru-RU" sz="1400" b="1" dirty="0" smtClean="0"/>
            <a:t> </a:t>
          </a:r>
          <a:r>
            <a:rPr lang="ru-RU" sz="1600" b="1" dirty="0" smtClean="0"/>
            <a:t>нормативный уровень прибыли в случае, если конкурсной документацией предусмотрен метод индексации установленных тарифов или метод индексации</a:t>
          </a:r>
        </a:p>
        <a:p>
          <a:endParaRPr lang="ru-RU" sz="500" b="1" dirty="0"/>
        </a:p>
      </dgm:t>
    </dgm:pt>
    <dgm:pt modelId="{E384747E-0EA4-4434-8026-26003C58A238}" type="parTrans" cxnId="{F092C3FC-EE97-4D62-82CB-DE1AC6D75E46}">
      <dgm:prSet/>
      <dgm:spPr/>
      <dgm:t>
        <a:bodyPr/>
        <a:lstStyle/>
        <a:p>
          <a:endParaRPr lang="ru-RU"/>
        </a:p>
      </dgm:t>
    </dgm:pt>
    <dgm:pt modelId="{73A7A328-1F9B-4518-A147-D2EB59B7B0FE}" type="sibTrans" cxnId="{F092C3FC-EE97-4D62-82CB-DE1AC6D75E46}">
      <dgm:prSet/>
      <dgm:spPr/>
      <dgm:t>
        <a:bodyPr/>
        <a:lstStyle/>
        <a:p>
          <a:endParaRPr lang="ru-RU"/>
        </a:p>
      </dgm:t>
    </dgm:pt>
    <dgm:pt modelId="{99885F55-0BF3-4AB2-8D18-F7FCF6DEFD88}" type="pres">
      <dgm:prSet presAssocID="{B3AC4CEA-EEEF-4963-8CC5-B1455E9492B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4B2DD732-682E-4ECF-82CB-C2FFBC525F99}" type="pres">
      <dgm:prSet presAssocID="{B3AC4CEA-EEEF-4963-8CC5-B1455E9492B0}" presName="pyramid" presStyleLbl="node1" presStyleIdx="0" presStyleCnt="1" custScaleX="82248" custLinFactNeighborY="1176"/>
      <dgm:spPr>
        <a:solidFill>
          <a:schemeClr val="accent4">
            <a:lumMod val="50000"/>
          </a:schemeClr>
        </a:solidFill>
      </dgm:spPr>
      <dgm:t>
        <a:bodyPr/>
        <a:lstStyle/>
        <a:p>
          <a:endParaRPr lang="ru-RU"/>
        </a:p>
      </dgm:t>
    </dgm:pt>
    <dgm:pt modelId="{B99CD89C-181B-434F-9BB5-F3779C93BFFF}" type="pres">
      <dgm:prSet presAssocID="{B3AC4CEA-EEEF-4963-8CC5-B1455E9492B0}" presName="theList" presStyleCnt="0"/>
      <dgm:spPr/>
      <dgm:t>
        <a:bodyPr/>
        <a:lstStyle/>
        <a:p>
          <a:endParaRPr lang="ru-RU"/>
        </a:p>
      </dgm:t>
    </dgm:pt>
    <dgm:pt modelId="{C310BDF1-C871-4E81-8735-307429BC6AA7}" type="pres">
      <dgm:prSet presAssocID="{B132569F-1760-4CDD-9FE1-8B77D3268ED3}" presName="aNode" presStyleLbl="fgAcc1" presStyleIdx="0" presStyleCnt="4" custScaleX="199592" custScaleY="94958" custLinFactY="-22564" custLinFactNeighborX="-1265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221A04-6C1D-41A0-A35C-0DB965591745}" type="pres">
      <dgm:prSet presAssocID="{B132569F-1760-4CDD-9FE1-8B77D3268ED3}" presName="aSpace" presStyleCnt="0"/>
      <dgm:spPr/>
      <dgm:t>
        <a:bodyPr/>
        <a:lstStyle/>
        <a:p>
          <a:endParaRPr lang="ru-RU"/>
        </a:p>
      </dgm:t>
    </dgm:pt>
    <dgm:pt modelId="{1C942866-F091-4314-9004-31470AC52989}" type="pres">
      <dgm:prSet presAssocID="{035C74FC-C39F-4391-A5D6-33C53CC141C6}" presName="aNode" presStyleLbl="fgAcc1" presStyleIdx="1" presStyleCnt="4" custScaleX="202862" custScaleY="67794" custLinFactNeighborX="370" custLinFactNeighborY="177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F777AB-DDB7-40C3-A643-882FCA244885}" type="pres">
      <dgm:prSet presAssocID="{035C74FC-C39F-4391-A5D6-33C53CC141C6}" presName="aSpace" presStyleCnt="0"/>
      <dgm:spPr/>
      <dgm:t>
        <a:bodyPr/>
        <a:lstStyle/>
        <a:p>
          <a:endParaRPr lang="ru-RU"/>
        </a:p>
      </dgm:t>
    </dgm:pt>
    <dgm:pt modelId="{189BDD5A-5629-46F4-83E5-71E33019B077}" type="pres">
      <dgm:prSet presAssocID="{1342EED4-1C86-4637-8B79-4D73653AF923}" presName="aNode" presStyleLbl="fgAcc1" presStyleIdx="2" presStyleCnt="4" custScaleX="202862" custScaleY="192913" custLinFactY="3114" custLinFactNeighborX="3088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FFDCDF-A93F-4D5A-8ECD-85B90D94B9C3}" type="pres">
      <dgm:prSet presAssocID="{1342EED4-1C86-4637-8B79-4D73653AF923}" presName="aSpace" presStyleCnt="0"/>
      <dgm:spPr/>
    </dgm:pt>
    <dgm:pt modelId="{88BB460E-13C5-40BF-B1C9-31133D2810DF}" type="pres">
      <dgm:prSet presAssocID="{2CCDC860-7941-4703-AB96-E419B3768F9C}" presName="aNode" presStyleLbl="fgAcc1" presStyleIdx="3" presStyleCnt="4" custScaleX="202862" custScaleY="144598" custLinFactY="5932" custLinFactNeighborX="3088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8A8D82-D973-4F78-9343-7B0097684065}" type="pres">
      <dgm:prSet presAssocID="{2CCDC860-7941-4703-AB96-E419B3768F9C}" presName="aSpace" presStyleCnt="0"/>
      <dgm:spPr/>
    </dgm:pt>
  </dgm:ptLst>
  <dgm:cxnLst>
    <dgm:cxn modelId="{B578142E-94AD-46D1-A650-6DD8D15FEFBD}" type="presOf" srcId="{B3AC4CEA-EEEF-4963-8CC5-B1455E9492B0}" destId="{99885F55-0BF3-4AB2-8D18-F7FCF6DEFD88}" srcOrd="0" destOrd="0" presId="urn:microsoft.com/office/officeart/2005/8/layout/pyramid2"/>
    <dgm:cxn modelId="{21035ADC-9F21-4E85-B535-FDD35DBD71D0}" srcId="{B3AC4CEA-EEEF-4963-8CC5-B1455E9492B0}" destId="{035C74FC-C39F-4391-A5D6-33C53CC141C6}" srcOrd="1" destOrd="0" parTransId="{695D0E2C-5873-4482-86BB-394415068D87}" sibTransId="{3EF74235-8393-4E92-88AF-6F081519BA64}"/>
    <dgm:cxn modelId="{F65014B5-9E0B-43F6-AE52-6E1CED22A055}" srcId="{B3AC4CEA-EEEF-4963-8CC5-B1455E9492B0}" destId="{B132569F-1760-4CDD-9FE1-8B77D3268ED3}" srcOrd="0" destOrd="0" parTransId="{36549127-925F-4CD5-8EB4-3003D22576AB}" sibTransId="{35427DC2-A212-473A-A561-74ABD8575ED8}"/>
    <dgm:cxn modelId="{F092C3FC-EE97-4D62-82CB-DE1AC6D75E46}" srcId="{B3AC4CEA-EEEF-4963-8CC5-B1455E9492B0}" destId="{2CCDC860-7941-4703-AB96-E419B3768F9C}" srcOrd="3" destOrd="0" parTransId="{E384747E-0EA4-4434-8026-26003C58A238}" sibTransId="{73A7A328-1F9B-4518-A147-D2EB59B7B0FE}"/>
    <dgm:cxn modelId="{F3A9FB2B-C41F-4943-AC29-EBF89158A120}" type="presOf" srcId="{035C74FC-C39F-4391-A5D6-33C53CC141C6}" destId="{1C942866-F091-4314-9004-31470AC52989}" srcOrd="0" destOrd="0" presId="urn:microsoft.com/office/officeart/2005/8/layout/pyramid2"/>
    <dgm:cxn modelId="{C3B76CE7-12B9-405B-8B6D-D9C600C10CB9}" type="presOf" srcId="{1342EED4-1C86-4637-8B79-4D73653AF923}" destId="{189BDD5A-5629-46F4-83E5-71E33019B077}" srcOrd="0" destOrd="0" presId="urn:microsoft.com/office/officeart/2005/8/layout/pyramid2"/>
    <dgm:cxn modelId="{A36B5F0B-0FD2-4A07-885C-0F38D941B837}" srcId="{B3AC4CEA-EEEF-4963-8CC5-B1455E9492B0}" destId="{1342EED4-1C86-4637-8B79-4D73653AF923}" srcOrd="2" destOrd="0" parTransId="{2566A078-270B-4D02-BB5D-D596A5376E89}" sibTransId="{E35125D8-1FBA-47AA-8B10-EF4796D74BC9}"/>
    <dgm:cxn modelId="{94EA46AE-D76A-49B9-BF5C-7B075F1C79EB}" type="presOf" srcId="{2CCDC860-7941-4703-AB96-E419B3768F9C}" destId="{88BB460E-13C5-40BF-B1C9-31133D2810DF}" srcOrd="0" destOrd="0" presId="urn:microsoft.com/office/officeart/2005/8/layout/pyramid2"/>
    <dgm:cxn modelId="{BAF032F4-CD2A-4226-8B3B-DCDAE75883B5}" type="presOf" srcId="{B132569F-1760-4CDD-9FE1-8B77D3268ED3}" destId="{C310BDF1-C871-4E81-8735-307429BC6AA7}" srcOrd="0" destOrd="0" presId="urn:microsoft.com/office/officeart/2005/8/layout/pyramid2"/>
    <dgm:cxn modelId="{D03CE601-0A2F-4F6B-AC2B-83DBA5FCDB56}" type="presParOf" srcId="{99885F55-0BF3-4AB2-8D18-F7FCF6DEFD88}" destId="{4B2DD732-682E-4ECF-82CB-C2FFBC525F99}" srcOrd="0" destOrd="0" presId="urn:microsoft.com/office/officeart/2005/8/layout/pyramid2"/>
    <dgm:cxn modelId="{DA295702-F178-4751-B54F-CA551B86E829}" type="presParOf" srcId="{99885F55-0BF3-4AB2-8D18-F7FCF6DEFD88}" destId="{B99CD89C-181B-434F-9BB5-F3779C93BFFF}" srcOrd="1" destOrd="0" presId="urn:microsoft.com/office/officeart/2005/8/layout/pyramid2"/>
    <dgm:cxn modelId="{00656A4F-B144-4DF8-A0F5-41BDDE063D20}" type="presParOf" srcId="{B99CD89C-181B-434F-9BB5-F3779C93BFFF}" destId="{C310BDF1-C871-4E81-8735-307429BC6AA7}" srcOrd="0" destOrd="0" presId="urn:microsoft.com/office/officeart/2005/8/layout/pyramid2"/>
    <dgm:cxn modelId="{E4BBD068-AE74-4B09-A89E-8B6760A5B487}" type="presParOf" srcId="{B99CD89C-181B-434F-9BB5-F3779C93BFFF}" destId="{4E221A04-6C1D-41A0-A35C-0DB965591745}" srcOrd="1" destOrd="0" presId="urn:microsoft.com/office/officeart/2005/8/layout/pyramid2"/>
    <dgm:cxn modelId="{51357160-928E-411E-912A-3261655784BA}" type="presParOf" srcId="{B99CD89C-181B-434F-9BB5-F3779C93BFFF}" destId="{1C942866-F091-4314-9004-31470AC52989}" srcOrd="2" destOrd="0" presId="urn:microsoft.com/office/officeart/2005/8/layout/pyramid2"/>
    <dgm:cxn modelId="{263817D0-F496-4091-9C66-4A719A497FCA}" type="presParOf" srcId="{B99CD89C-181B-434F-9BB5-F3779C93BFFF}" destId="{51F777AB-DDB7-40C3-A643-882FCA244885}" srcOrd="3" destOrd="0" presId="urn:microsoft.com/office/officeart/2005/8/layout/pyramid2"/>
    <dgm:cxn modelId="{BCAEA657-5A8E-419A-AB9E-328A3A7D89FC}" type="presParOf" srcId="{B99CD89C-181B-434F-9BB5-F3779C93BFFF}" destId="{189BDD5A-5629-46F4-83E5-71E33019B077}" srcOrd="4" destOrd="0" presId="urn:microsoft.com/office/officeart/2005/8/layout/pyramid2"/>
    <dgm:cxn modelId="{A58E26B4-7647-4749-954C-90A240DB8B9B}" type="presParOf" srcId="{B99CD89C-181B-434F-9BB5-F3779C93BFFF}" destId="{B0FFDCDF-A93F-4D5A-8ECD-85B90D94B9C3}" srcOrd="5" destOrd="0" presId="urn:microsoft.com/office/officeart/2005/8/layout/pyramid2"/>
    <dgm:cxn modelId="{BDD84EC9-E3B6-4DBD-BD0C-8FEDC1F60359}" type="presParOf" srcId="{B99CD89C-181B-434F-9BB5-F3779C93BFFF}" destId="{88BB460E-13C5-40BF-B1C9-31133D2810DF}" srcOrd="6" destOrd="0" presId="urn:microsoft.com/office/officeart/2005/8/layout/pyramid2"/>
    <dgm:cxn modelId="{772F71E3-5BE1-4EFE-BAAE-738B3DD3A8E1}" type="presParOf" srcId="{B99CD89C-181B-434F-9BB5-F3779C93BFFF}" destId="{AF8A8D82-D973-4F78-9343-7B0097684065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3AC4CEA-EEEF-4963-8CC5-B1455E9492B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132569F-1760-4CDD-9FE1-8B77D3268ED3}">
      <dgm:prSet custT="1"/>
      <dgm:spPr>
        <a:ln>
          <a:solidFill>
            <a:schemeClr val="accent4">
              <a:lumMod val="50000"/>
            </a:schemeClr>
          </a:solidFill>
        </a:ln>
      </dgm:spPr>
      <dgm:t>
        <a:bodyPr/>
        <a:lstStyle/>
        <a:p>
          <a:endParaRPr lang="ru-RU" sz="1400" b="1" dirty="0" smtClean="0"/>
        </a:p>
        <a:p>
          <a:r>
            <a:rPr lang="ru-RU" sz="1400" b="1" dirty="0" smtClean="0"/>
            <a:t>предельный размер расходов на создание и (или) реконструкцию объекта концессионного соглашения, которые предполагается осуществить концессионером, без учета расходов, источником финансирования которых является плата за подключение (технологическое присоединение)</a:t>
          </a:r>
        </a:p>
        <a:p>
          <a:endParaRPr lang="ru-RU" sz="1400" b="1" dirty="0"/>
        </a:p>
      </dgm:t>
    </dgm:pt>
    <dgm:pt modelId="{36549127-925F-4CD5-8EB4-3003D22576AB}" type="parTrans" cxnId="{F65014B5-9E0B-43F6-AE52-6E1CED22A055}">
      <dgm:prSet/>
      <dgm:spPr/>
      <dgm:t>
        <a:bodyPr/>
        <a:lstStyle/>
        <a:p>
          <a:endParaRPr lang="ru-RU"/>
        </a:p>
      </dgm:t>
    </dgm:pt>
    <dgm:pt modelId="{35427DC2-A212-473A-A561-74ABD8575ED8}" type="sibTrans" cxnId="{F65014B5-9E0B-43F6-AE52-6E1CED22A055}">
      <dgm:prSet/>
      <dgm:spPr/>
      <dgm:t>
        <a:bodyPr/>
        <a:lstStyle/>
        <a:p>
          <a:endParaRPr lang="ru-RU"/>
        </a:p>
      </dgm:t>
    </dgm:pt>
    <dgm:pt modelId="{035C74FC-C39F-4391-A5D6-33C53CC141C6}">
      <dgm:prSet custT="1"/>
      <dgm:spPr>
        <a:ln>
          <a:solidFill>
            <a:schemeClr val="accent4">
              <a:lumMod val="50000"/>
            </a:schemeClr>
          </a:solidFill>
        </a:ln>
      </dgm:spPr>
      <dgm:t>
        <a:bodyPr/>
        <a:lstStyle/>
        <a:p>
          <a:endParaRPr lang="ru-RU" sz="1400" b="1" dirty="0" smtClean="0"/>
        </a:p>
        <a:p>
          <a:r>
            <a:rPr lang="ru-RU" sz="1400" b="1" dirty="0" smtClean="0"/>
            <a:t>объем расходов, финансируемых за счет средств </a:t>
          </a:r>
          <a:r>
            <a:rPr lang="ru-RU" sz="1400" b="1" dirty="0" err="1" smtClean="0"/>
            <a:t>концедента</a:t>
          </a:r>
          <a:r>
            <a:rPr lang="ru-RU" sz="1400" b="1" dirty="0" smtClean="0"/>
            <a:t>, на создание и (или) реконструкцию объекта концессионного соглашения на каждый год срока действия концессионного соглашения в случае, если решением предусмотрено принятие </a:t>
          </a:r>
          <a:r>
            <a:rPr lang="ru-RU" sz="1400" b="1" dirty="0" err="1" smtClean="0"/>
            <a:t>концедентом</a:t>
          </a:r>
          <a:r>
            <a:rPr lang="ru-RU" sz="1400" b="1" dirty="0" smtClean="0"/>
            <a:t> на себя расходов на создание и (или) реконструкцию данного объекта</a:t>
          </a:r>
        </a:p>
        <a:p>
          <a:endParaRPr lang="ru-RU" sz="1400" b="1" dirty="0"/>
        </a:p>
      </dgm:t>
    </dgm:pt>
    <dgm:pt modelId="{695D0E2C-5873-4482-86BB-394415068D87}" type="parTrans" cxnId="{21035ADC-9F21-4E85-B535-FDD35DBD71D0}">
      <dgm:prSet/>
      <dgm:spPr/>
      <dgm:t>
        <a:bodyPr/>
        <a:lstStyle/>
        <a:p>
          <a:endParaRPr lang="ru-RU"/>
        </a:p>
      </dgm:t>
    </dgm:pt>
    <dgm:pt modelId="{3EF74235-8393-4E92-88AF-6F081519BA64}" type="sibTrans" cxnId="{21035ADC-9F21-4E85-B535-FDD35DBD71D0}">
      <dgm:prSet/>
      <dgm:spPr/>
      <dgm:t>
        <a:bodyPr/>
        <a:lstStyle/>
        <a:p>
          <a:endParaRPr lang="ru-RU"/>
        </a:p>
      </dgm:t>
    </dgm:pt>
    <dgm:pt modelId="{1342EED4-1C86-4637-8B79-4D73653AF923}">
      <dgm:prSet custT="1"/>
      <dgm:spPr>
        <a:ln>
          <a:solidFill>
            <a:schemeClr val="accent4">
              <a:lumMod val="50000"/>
            </a:schemeClr>
          </a:solidFill>
        </a:ln>
      </dgm:spPr>
      <dgm:t>
        <a:bodyPr/>
        <a:lstStyle/>
        <a:p>
          <a:endParaRPr lang="ru-RU" sz="500" b="1" dirty="0" smtClean="0"/>
        </a:p>
        <a:p>
          <a:r>
            <a:rPr lang="ru-RU" sz="1400" b="1" dirty="0" smtClean="0"/>
            <a:t>объем расходов, финансируемых за счет средств </a:t>
          </a:r>
          <a:r>
            <a:rPr lang="ru-RU" sz="1400" b="1" dirty="0" err="1" smtClean="0"/>
            <a:t>концедента</a:t>
          </a:r>
          <a:r>
            <a:rPr lang="ru-RU" sz="1400" b="1" dirty="0" smtClean="0"/>
            <a:t>, на использование (эксплуатацию) объекта концессионного соглашения на каждый год срока действия концессионного соглашения в случае, если решением предусмотрено принятие </a:t>
          </a:r>
          <a:r>
            <a:rPr lang="ru-RU" sz="1400" b="1" dirty="0" err="1" smtClean="0"/>
            <a:t>концедентом</a:t>
          </a:r>
          <a:r>
            <a:rPr lang="ru-RU" sz="1400" b="1" dirty="0" smtClean="0"/>
            <a:t> на себя расходов на использование (эксплуатацию) данного объекта</a:t>
          </a:r>
          <a:endParaRPr lang="ru-RU" sz="900" b="1" dirty="0"/>
        </a:p>
      </dgm:t>
    </dgm:pt>
    <dgm:pt modelId="{2566A078-270B-4D02-BB5D-D596A5376E89}" type="parTrans" cxnId="{A36B5F0B-0FD2-4A07-885C-0F38D941B837}">
      <dgm:prSet/>
      <dgm:spPr/>
      <dgm:t>
        <a:bodyPr/>
        <a:lstStyle/>
        <a:p>
          <a:endParaRPr lang="ru-RU"/>
        </a:p>
      </dgm:t>
    </dgm:pt>
    <dgm:pt modelId="{E35125D8-1FBA-47AA-8B10-EF4796D74BC9}" type="sibTrans" cxnId="{A36B5F0B-0FD2-4A07-885C-0F38D941B837}">
      <dgm:prSet/>
      <dgm:spPr/>
      <dgm:t>
        <a:bodyPr/>
        <a:lstStyle/>
        <a:p>
          <a:endParaRPr lang="ru-RU"/>
        </a:p>
      </dgm:t>
    </dgm:pt>
    <dgm:pt modelId="{2CCDC860-7941-4703-AB96-E419B3768F9C}">
      <dgm:prSet custT="1"/>
      <dgm:spPr>
        <a:ln>
          <a:solidFill>
            <a:schemeClr val="accent4">
              <a:lumMod val="50000"/>
            </a:schemeClr>
          </a:solidFill>
        </a:ln>
      </dgm:spPr>
      <dgm:t>
        <a:bodyPr/>
        <a:lstStyle/>
        <a:p>
          <a:r>
            <a:rPr lang="ru-RU" sz="1400" b="1" dirty="0" smtClean="0"/>
            <a:t>долгосрочные параметры регулирования деятельности концессионера</a:t>
          </a:r>
        </a:p>
        <a:p>
          <a:endParaRPr lang="ru-RU" sz="500" b="1" dirty="0"/>
        </a:p>
      </dgm:t>
    </dgm:pt>
    <dgm:pt modelId="{E384747E-0EA4-4434-8026-26003C58A238}" type="parTrans" cxnId="{F092C3FC-EE97-4D62-82CB-DE1AC6D75E46}">
      <dgm:prSet/>
      <dgm:spPr/>
      <dgm:t>
        <a:bodyPr/>
        <a:lstStyle/>
        <a:p>
          <a:endParaRPr lang="ru-RU"/>
        </a:p>
      </dgm:t>
    </dgm:pt>
    <dgm:pt modelId="{73A7A328-1F9B-4518-A147-D2EB59B7B0FE}" type="sibTrans" cxnId="{F092C3FC-EE97-4D62-82CB-DE1AC6D75E46}">
      <dgm:prSet/>
      <dgm:spPr/>
      <dgm:t>
        <a:bodyPr/>
        <a:lstStyle/>
        <a:p>
          <a:endParaRPr lang="ru-RU"/>
        </a:p>
      </dgm:t>
    </dgm:pt>
    <dgm:pt modelId="{CE87AA51-5B46-441D-A236-30FC35596702}">
      <dgm:prSet custT="1"/>
      <dgm:spPr>
        <a:ln>
          <a:solidFill>
            <a:schemeClr val="accent4">
              <a:lumMod val="50000"/>
            </a:schemeClr>
          </a:solidFill>
        </a:ln>
      </dgm:spPr>
      <dgm:t>
        <a:bodyPr/>
        <a:lstStyle/>
        <a:p>
          <a:endParaRPr lang="ru-RU" sz="1000" b="1" dirty="0" smtClean="0"/>
        </a:p>
        <a:p>
          <a:r>
            <a:rPr lang="ru-RU" sz="1400" b="1" dirty="0" smtClean="0"/>
            <a:t>плановые значения показателей деятельности концессионера</a:t>
          </a:r>
        </a:p>
        <a:p>
          <a:endParaRPr lang="ru-RU" sz="500" b="1" dirty="0"/>
        </a:p>
      </dgm:t>
    </dgm:pt>
    <dgm:pt modelId="{D5471B4A-9093-4C8F-9BEF-C1B905E06168}" type="parTrans" cxnId="{2584AAED-543E-47F2-903C-619AA5AC6248}">
      <dgm:prSet/>
      <dgm:spPr/>
      <dgm:t>
        <a:bodyPr/>
        <a:lstStyle/>
        <a:p>
          <a:endParaRPr lang="ru-RU"/>
        </a:p>
      </dgm:t>
    </dgm:pt>
    <dgm:pt modelId="{582F6220-B06B-4651-9B83-039D0D6078C7}" type="sibTrans" cxnId="{2584AAED-543E-47F2-903C-619AA5AC6248}">
      <dgm:prSet/>
      <dgm:spPr/>
      <dgm:t>
        <a:bodyPr/>
        <a:lstStyle/>
        <a:p>
          <a:endParaRPr lang="ru-RU"/>
        </a:p>
      </dgm:t>
    </dgm:pt>
    <dgm:pt modelId="{EEAF9C88-FC5F-4F8C-811A-5B048584ECED}">
      <dgm:prSet custT="1"/>
      <dgm:spPr>
        <a:ln>
          <a:solidFill>
            <a:schemeClr val="accent4">
              <a:lumMod val="50000"/>
            </a:schemeClr>
          </a:solidFill>
        </a:ln>
      </dgm:spPr>
      <dgm:t>
        <a:bodyPr/>
        <a:lstStyle/>
        <a:p>
          <a:r>
            <a:rPr lang="ru-RU" sz="1400" b="1" dirty="0" smtClean="0"/>
            <a:t>плата </a:t>
          </a:r>
          <a:r>
            <a:rPr lang="ru-RU" sz="1400" b="1" dirty="0" err="1" smtClean="0"/>
            <a:t>концедента</a:t>
          </a:r>
          <a:endParaRPr lang="ru-RU" sz="1400" b="1" dirty="0"/>
        </a:p>
      </dgm:t>
    </dgm:pt>
    <dgm:pt modelId="{2AE3D851-DAEB-4059-8E9D-3CFBC20D1CA3}" type="parTrans" cxnId="{0C4A9D4C-552A-45FE-A9B8-097ED9D0491C}">
      <dgm:prSet/>
      <dgm:spPr/>
      <dgm:t>
        <a:bodyPr/>
        <a:lstStyle/>
        <a:p>
          <a:endParaRPr lang="ru-RU"/>
        </a:p>
      </dgm:t>
    </dgm:pt>
    <dgm:pt modelId="{DE7DFFA2-116C-483F-BDEF-52B92FEA0FC0}" type="sibTrans" cxnId="{0C4A9D4C-552A-45FE-A9B8-097ED9D0491C}">
      <dgm:prSet/>
      <dgm:spPr/>
      <dgm:t>
        <a:bodyPr/>
        <a:lstStyle/>
        <a:p>
          <a:endParaRPr lang="ru-RU"/>
        </a:p>
      </dgm:t>
    </dgm:pt>
    <dgm:pt modelId="{99885F55-0BF3-4AB2-8D18-F7FCF6DEFD88}" type="pres">
      <dgm:prSet presAssocID="{B3AC4CEA-EEEF-4963-8CC5-B1455E9492B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4B2DD732-682E-4ECF-82CB-C2FFBC525F99}" type="pres">
      <dgm:prSet presAssocID="{B3AC4CEA-EEEF-4963-8CC5-B1455E9492B0}" presName="pyramid" presStyleLbl="node1" presStyleIdx="0" presStyleCnt="1" custScaleX="82248" custLinFactNeighborY="1176"/>
      <dgm:spPr>
        <a:solidFill>
          <a:schemeClr val="accent4">
            <a:lumMod val="50000"/>
          </a:schemeClr>
        </a:solidFill>
      </dgm:spPr>
      <dgm:t>
        <a:bodyPr/>
        <a:lstStyle/>
        <a:p>
          <a:endParaRPr lang="ru-RU"/>
        </a:p>
      </dgm:t>
    </dgm:pt>
    <dgm:pt modelId="{B99CD89C-181B-434F-9BB5-F3779C93BFFF}" type="pres">
      <dgm:prSet presAssocID="{B3AC4CEA-EEEF-4963-8CC5-B1455E9492B0}" presName="theList" presStyleCnt="0"/>
      <dgm:spPr/>
      <dgm:t>
        <a:bodyPr/>
        <a:lstStyle/>
        <a:p>
          <a:endParaRPr lang="ru-RU"/>
        </a:p>
      </dgm:t>
    </dgm:pt>
    <dgm:pt modelId="{C310BDF1-C871-4E81-8735-307429BC6AA7}" type="pres">
      <dgm:prSet presAssocID="{B132569F-1760-4CDD-9FE1-8B77D3268ED3}" presName="aNode" presStyleLbl="fgAcc1" presStyleIdx="0" presStyleCnt="6" custScaleX="199488" custScaleY="164198" custLinFactY="-22564" custLinFactNeighborX="-1265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221A04-6C1D-41A0-A35C-0DB965591745}" type="pres">
      <dgm:prSet presAssocID="{B132569F-1760-4CDD-9FE1-8B77D3268ED3}" presName="aSpace" presStyleCnt="0"/>
      <dgm:spPr/>
      <dgm:t>
        <a:bodyPr/>
        <a:lstStyle/>
        <a:p>
          <a:endParaRPr lang="ru-RU"/>
        </a:p>
      </dgm:t>
    </dgm:pt>
    <dgm:pt modelId="{1C942866-F091-4314-9004-31470AC52989}" type="pres">
      <dgm:prSet presAssocID="{035C74FC-C39F-4391-A5D6-33C53CC141C6}" presName="aNode" presStyleLbl="fgAcc1" presStyleIdx="1" presStyleCnt="6" custScaleX="202862" custScaleY="181604" custLinFactY="-9162" custLinFactNeighborX="370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F777AB-DDB7-40C3-A643-882FCA244885}" type="pres">
      <dgm:prSet presAssocID="{035C74FC-C39F-4391-A5D6-33C53CC141C6}" presName="aSpace" presStyleCnt="0"/>
      <dgm:spPr/>
      <dgm:t>
        <a:bodyPr/>
        <a:lstStyle/>
        <a:p>
          <a:endParaRPr lang="ru-RU"/>
        </a:p>
      </dgm:t>
    </dgm:pt>
    <dgm:pt modelId="{189BDD5A-5629-46F4-83E5-71E33019B077}" type="pres">
      <dgm:prSet presAssocID="{1342EED4-1C86-4637-8B79-4D73653AF923}" presName="aNode" presStyleLbl="fgAcc1" presStyleIdx="2" presStyleCnt="6" custScaleX="202862" custScaleY="217820" custLinFactNeighborX="3088" custLinFactNeighborY="-853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FFDCDF-A93F-4D5A-8ECD-85B90D94B9C3}" type="pres">
      <dgm:prSet presAssocID="{1342EED4-1C86-4637-8B79-4D73653AF923}" presName="aSpace" presStyleCnt="0"/>
      <dgm:spPr/>
    </dgm:pt>
    <dgm:pt modelId="{88BB460E-13C5-40BF-B1C9-31133D2810DF}" type="pres">
      <dgm:prSet presAssocID="{2CCDC860-7941-4703-AB96-E419B3768F9C}" presName="aNode" presStyleLbl="fgAcc1" presStyleIdx="3" presStyleCnt="6" custScaleX="202862" custScaleY="84129" custLinFactNeighborX="3088" custLinFactNeighborY="556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8A8D82-D973-4F78-9343-7B0097684065}" type="pres">
      <dgm:prSet presAssocID="{2CCDC860-7941-4703-AB96-E419B3768F9C}" presName="aSpace" presStyleCnt="0"/>
      <dgm:spPr/>
    </dgm:pt>
    <dgm:pt modelId="{6B7146AC-D6B1-4EFC-AD6A-BEDFCC20513C}" type="pres">
      <dgm:prSet presAssocID="{CE87AA51-5B46-441D-A236-30FC35596702}" presName="aNode" presStyleLbl="fgAcc1" presStyleIdx="4" presStyleCnt="6" custScaleX="202862" custScaleY="53452" custLinFactY="12480" custLinFactNeighborX="3088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E11A3B-A08A-4D8D-9A37-D9EBC3D0C30B}" type="pres">
      <dgm:prSet presAssocID="{CE87AA51-5B46-441D-A236-30FC35596702}" presName="aSpace" presStyleCnt="0"/>
      <dgm:spPr/>
    </dgm:pt>
    <dgm:pt modelId="{503D8F27-1F91-49AF-8963-0E1C80B0AD8B}" type="pres">
      <dgm:prSet presAssocID="{EEAF9C88-FC5F-4F8C-811A-5B048584ECED}" presName="aNode" presStyleLbl="fgAcc1" presStyleIdx="5" presStyleCnt="6" custScaleX="202862" custScaleY="30442" custLinFactY="17439" custLinFactNeighborX="3088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A5EBA8-B183-4FCE-9719-B7AAB17DF557}" type="pres">
      <dgm:prSet presAssocID="{EEAF9C88-FC5F-4F8C-811A-5B048584ECED}" presName="aSpace" presStyleCnt="0"/>
      <dgm:spPr/>
    </dgm:pt>
  </dgm:ptLst>
  <dgm:cxnLst>
    <dgm:cxn modelId="{2584AAED-543E-47F2-903C-619AA5AC6248}" srcId="{B3AC4CEA-EEEF-4963-8CC5-B1455E9492B0}" destId="{CE87AA51-5B46-441D-A236-30FC35596702}" srcOrd="4" destOrd="0" parTransId="{D5471B4A-9093-4C8F-9BEF-C1B905E06168}" sibTransId="{582F6220-B06B-4651-9B83-039D0D6078C7}"/>
    <dgm:cxn modelId="{94EA46AE-D76A-49B9-BF5C-7B075F1C79EB}" type="presOf" srcId="{2CCDC860-7941-4703-AB96-E419B3768F9C}" destId="{88BB460E-13C5-40BF-B1C9-31133D2810DF}" srcOrd="0" destOrd="0" presId="urn:microsoft.com/office/officeart/2005/8/layout/pyramid2"/>
    <dgm:cxn modelId="{21035ADC-9F21-4E85-B535-FDD35DBD71D0}" srcId="{B3AC4CEA-EEEF-4963-8CC5-B1455E9492B0}" destId="{035C74FC-C39F-4391-A5D6-33C53CC141C6}" srcOrd="1" destOrd="0" parTransId="{695D0E2C-5873-4482-86BB-394415068D87}" sibTransId="{3EF74235-8393-4E92-88AF-6F081519BA64}"/>
    <dgm:cxn modelId="{BAF032F4-CD2A-4226-8B3B-DCDAE75883B5}" type="presOf" srcId="{B132569F-1760-4CDD-9FE1-8B77D3268ED3}" destId="{C310BDF1-C871-4E81-8735-307429BC6AA7}" srcOrd="0" destOrd="0" presId="urn:microsoft.com/office/officeart/2005/8/layout/pyramid2"/>
    <dgm:cxn modelId="{C3B76CE7-12B9-405B-8B6D-D9C600C10CB9}" type="presOf" srcId="{1342EED4-1C86-4637-8B79-4D73653AF923}" destId="{189BDD5A-5629-46F4-83E5-71E33019B077}" srcOrd="0" destOrd="0" presId="urn:microsoft.com/office/officeart/2005/8/layout/pyramid2"/>
    <dgm:cxn modelId="{0C4A9D4C-552A-45FE-A9B8-097ED9D0491C}" srcId="{B3AC4CEA-EEEF-4963-8CC5-B1455E9492B0}" destId="{EEAF9C88-FC5F-4F8C-811A-5B048584ECED}" srcOrd="5" destOrd="0" parTransId="{2AE3D851-DAEB-4059-8E9D-3CFBC20D1CA3}" sibTransId="{DE7DFFA2-116C-483F-BDEF-52B92FEA0FC0}"/>
    <dgm:cxn modelId="{A36B5F0B-0FD2-4A07-885C-0F38D941B837}" srcId="{B3AC4CEA-EEEF-4963-8CC5-B1455E9492B0}" destId="{1342EED4-1C86-4637-8B79-4D73653AF923}" srcOrd="2" destOrd="0" parTransId="{2566A078-270B-4D02-BB5D-D596A5376E89}" sibTransId="{E35125D8-1FBA-47AA-8B10-EF4796D74BC9}"/>
    <dgm:cxn modelId="{B578142E-94AD-46D1-A650-6DD8D15FEFBD}" type="presOf" srcId="{B3AC4CEA-EEEF-4963-8CC5-B1455E9492B0}" destId="{99885F55-0BF3-4AB2-8D18-F7FCF6DEFD88}" srcOrd="0" destOrd="0" presId="urn:microsoft.com/office/officeart/2005/8/layout/pyramid2"/>
    <dgm:cxn modelId="{F092C3FC-EE97-4D62-82CB-DE1AC6D75E46}" srcId="{B3AC4CEA-EEEF-4963-8CC5-B1455E9492B0}" destId="{2CCDC860-7941-4703-AB96-E419B3768F9C}" srcOrd="3" destOrd="0" parTransId="{E384747E-0EA4-4434-8026-26003C58A238}" sibTransId="{73A7A328-1F9B-4518-A147-D2EB59B7B0FE}"/>
    <dgm:cxn modelId="{CF7E7CBA-3B7B-4082-8D3E-FC24FC2E9C34}" type="presOf" srcId="{CE87AA51-5B46-441D-A236-30FC35596702}" destId="{6B7146AC-D6B1-4EFC-AD6A-BEDFCC20513C}" srcOrd="0" destOrd="0" presId="urn:microsoft.com/office/officeart/2005/8/layout/pyramid2"/>
    <dgm:cxn modelId="{F3A9FB2B-C41F-4943-AC29-EBF89158A120}" type="presOf" srcId="{035C74FC-C39F-4391-A5D6-33C53CC141C6}" destId="{1C942866-F091-4314-9004-31470AC52989}" srcOrd="0" destOrd="0" presId="urn:microsoft.com/office/officeart/2005/8/layout/pyramid2"/>
    <dgm:cxn modelId="{1935536C-6527-4749-9796-1124547E5BA5}" type="presOf" srcId="{EEAF9C88-FC5F-4F8C-811A-5B048584ECED}" destId="{503D8F27-1F91-49AF-8963-0E1C80B0AD8B}" srcOrd="0" destOrd="0" presId="urn:microsoft.com/office/officeart/2005/8/layout/pyramid2"/>
    <dgm:cxn modelId="{F65014B5-9E0B-43F6-AE52-6E1CED22A055}" srcId="{B3AC4CEA-EEEF-4963-8CC5-B1455E9492B0}" destId="{B132569F-1760-4CDD-9FE1-8B77D3268ED3}" srcOrd="0" destOrd="0" parTransId="{36549127-925F-4CD5-8EB4-3003D22576AB}" sibTransId="{35427DC2-A212-473A-A561-74ABD8575ED8}"/>
    <dgm:cxn modelId="{D03CE601-0A2F-4F6B-AC2B-83DBA5FCDB56}" type="presParOf" srcId="{99885F55-0BF3-4AB2-8D18-F7FCF6DEFD88}" destId="{4B2DD732-682E-4ECF-82CB-C2FFBC525F99}" srcOrd="0" destOrd="0" presId="urn:microsoft.com/office/officeart/2005/8/layout/pyramid2"/>
    <dgm:cxn modelId="{DA295702-F178-4751-B54F-CA551B86E829}" type="presParOf" srcId="{99885F55-0BF3-4AB2-8D18-F7FCF6DEFD88}" destId="{B99CD89C-181B-434F-9BB5-F3779C93BFFF}" srcOrd="1" destOrd="0" presId="urn:microsoft.com/office/officeart/2005/8/layout/pyramid2"/>
    <dgm:cxn modelId="{00656A4F-B144-4DF8-A0F5-41BDDE063D20}" type="presParOf" srcId="{B99CD89C-181B-434F-9BB5-F3779C93BFFF}" destId="{C310BDF1-C871-4E81-8735-307429BC6AA7}" srcOrd="0" destOrd="0" presId="urn:microsoft.com/office/officeart/2005/8/layout/pyramid2"/>
    <dgm:cxn modelId="{E4BBD068-AE74-4B09-A89E-8B6760A5B487}" type="presParOf" srcId="{B99CD89C-181B-434F-9BB5-F3779C93BFFF}" destId="{4E221A04-6C1D-41A0-A35C-0DB965591745}" srcOrd="1" destOrd="0" presId="urn:microsoft.com/office/officeart/2005/8/layout/pyramid2"/>
    <dgm:cxn modelId="{51357160-928E-411E-912A-3261655784BA}" type="presParOf" srcId="{B99CD89C-181B-434F-9BB5-F3779C93BFFF}" destId="{1C942866-F091-4314-9004-31470AC52989}" srcOrd="2" destOrd="0" presId="urn:microsoft.com/office/officeart/2005/8/layout/pyramid2"/>
    <dgm:cxn modelId="{263817D0-F496-4091-9C66-4A719A497FCA}" type="presParOf" srcId="{B99CD89C-181B-434F-9BB5-F3779C93BFFF}" destId="{51F777AB-DDB7-40C3-A643-882FCA244885}" srcOrd="3" destOrd="0" presId="urn:microsoft.com/office/officeart/2005/8/layout/pyramid2"/>
    <dgm:cxn modelId="{BCAEA657-5A8E-419A-AB9E-328A3A7D89FC}" type="presParOf" srcId="{B99CD89C-181B-434F-9BB5-F3779C93BFFF}" destId="{189BDD5A-5629-46F4-83E5-71E33019B077}" srcOrd="4" destOrd="0" presId="urn:microsoft.com/office/officeart/2005/8/layout/pyramid2"/>
    <dgm:cxn modelId="{A58E26B4-7647-4749-954C-90A240DB8B9B}" type="presParOf" srcId="{B99CD89C-181B-434F-9BB5-F3779C93BFFF}" destId="{B0FFDCDF-A93F-4D5A-8ECD-85B90D94B9C3}" srcOrd="5" destOrd="0" presId="urn:microsoft.com/office/officeart/2005/8/layout/pyramid2"/>
    <dgm:cxn modelId="{BDD84EC9-E3B6-4DBD-BD0C-8FEDC1F60359}" type="presParOf" srcId="{B99CD89C-181B-434F-9BB5-F3779C93BFFF}" destId="{88BB460E-13C5-40BF-B1C9-31133D2810DF}" srcOrd="6" destOrd="0" presId="urn:microsoft.com/office/officeart/2005/8/layout/pyramid2"/>
    <dgm:cxn modelId="{772F71E3-5BE1-4EFE-BAAE-738B3DD3A8E1}" type="presParOf" srcId="{B99CD89C-181B-434F-9BB5-F3779C93BFFF}" destId="{AF8A8D82-D973-4F78-9343-7B0097684065}" srcOrd="7" destOrd="0" presId="urn:microsoft.com/office/officeart/2005/8/layout/pyramid2"/>
    <dgm:cxn modelId="{15A9416C-736A-4D67-90B5-B6208294B033}" type="presParOf" srcId="{B99CD89C-181B-434F-9BB5-F3779C93BFFF}" destId="{6B7146AC-D6B1-4EFC-AD6A-BEDFCC20513C}" srcOrd="8" destOrd="0" presId="urn:microsoft.com/office/officeart/2005/8/layout/pyramid2"/>
    <dgm:cxn modelId="{F732D829-0FFA-4BCD-8B66-490BB4C92251}" type="presParOf" srcId="{B99CD89C-181B-434F-9BB5-F3779C93BFFF}" destId="{5AE11A3B-A08A-4D8D-9A37-D9EBC3D0C30B}" srcOrd="9" destOrd="0" presId="urn:microsoft.com/office/officeart/2005/8/layout/pyramid2"/>
    <dgm:cxn modelId="{C3A8F101-E4E5-4136-8F72-B6F2003800B5}" type="presParOf" srcId="{B99CD89C-181B-434F-9BB5-F3779C93BFFF}" destId="{503D8F27-1F91-49AF-8963-0E1C80B0AD8B}" srcOrd="10" destOrd="0" presId="urn:microsoft.com/office/officeart/2005/8/layout/pyramid2"/>
    <dgm:cxn modelId="{7EC40C49-0B04-4CC5-A212-93B2C57B98BB}" type="presParOf" srcId="{B99CD89C-181B-434F-9BB5-F3779C93BFFF}" destId="{7EA5EBA8-B183-4FCE-9719-B7AAB17DF557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5F9E679-3D31-41E5-BA8F-09462676F407}" type="doc">
      <dgm:prSet loTypeId="urn:microsoft.com/office/officeart/2005/8/layout/process4" loCatId="process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C44B86D6-E7EA-46A0-80E8-ABD4A49068AE}">
      <dgm:prSet custT="1"/>
      <dgm:spPr/>
      <dgm:t>
        <a:bodyPr/>
        <a:lstStyle/>
        <a:p>
          <a:pPr rtl="0"/>
          <a:r>
            <a:rPr lang="ru-RU" sz="1600" b="0" dirty="0" smtClean="0"/>
            <a:t>минимально допустимые плановые значения показателей деятельности и долгосрочные параметры регулирования деятельности концессионера</a:t>
          </a:r>
          <a:endParaRPr lang="ru-RU" sz="1600" b="0" dirty="0"/>
        </a:p>
      </dgm:t>
    </dgm:pt>
    <dgm:pt modelId="{4DCDCF29-E4A0-4CE0-80FA-78169659A75F}" type="parTrans" cxnId="{40AE8D3E-852C-46FC-83ED-857751CAC1E5}">
      <dgm:prSet/>
      <dgm:spPr/>
      <dgm:t>
        <a:bodyPr/>
        <a:lstStyle/>
        <a:p>
          <a:endParaRPr lang="ru-RU" b="1"/>
        </a:p>
      </dgm:t>
    </dgm:pt>
    <dgm:pt modelId="{C53319CA-387D-4BEF-8FC8-AAECF0EFD002}" type="sibTrans" cxnId="{40AE8D3E-852C-46FC-83ED-857751CAC1E5}">
      <dgm:prSet/>
      <dgm:spPr/>
      <dgm:t>
        <a:bodyPr/>
        <a:lstStyle/>
        <a:p>
          <a:endParaRPr lang="ru-RU" b="1"/>
        </a:p>
      </dgm:t>
    </dgm:pt>
    <dgm:pt modelId="{F4253E6E-8A11-49F5-B47D-55E773284C3E}">
      <dgm:prSet custT="1"/>
      <dgm:spPr/>
      <dgm:t>
        <a:bodyPr/>
        <a:lstStyle/>
        <a:p>
          <a:pPr rtl="0"/>
          <a:endParaRPr lang="ru-RU" sz="1600" b="1" dirty="0" smtClean="0"/>
        </a:p>
        <a:p>
          <a:pPr rtl="0"/>
          <a:r>
            <a:rPr lang="ru-RU" sz="1600" b="0" dirty="0" smtClean="0"/>
            <a:t>объем полезного отпуска (тепловой энергии, воды, приема стоков)</a:t>
          </a:r>
        </a:p>
        <a:p>
          <a:pPr rtl="0"/>
          <a:r>
            <a:rPr lang="ru-RU" sz="1800" b="1" dirty="0" smtClean="0"/>
            <a:t> </a:t>
          </a:r>
          <a:endParaRPr lang="ru-RU" sz="2000" b="1" dirty="0"/>
        </a:p>
      </dgm:t>
    </dgm:pt>
    <dgm:pt modelId="{A69D9DEE-1861-4F8D-BC58-4C9B8B33FB0D}" type="parTrans" cxnId="{B5F116DD-82C7-41F3-9C55-5BB9A09833FD}">
      <dgm:prSet/>
      <dgm:spPr/>
      <dgm:t>
        <a:bodyPr/>
        <a:lstStyle/>
        <a:p>
          <a:endParaRPr lang="ru-RU" b="1"/>
        </a:p>
      </dgm:t>
    </dgm:pt>
    <dgm:pt modelId="{74723424-F8E6-4F49-8591-A2EC1AD478E7}" type="sibTrans" cxnId="{B5F116DD-82C7-41F3-9C55-5BB9A09833FD}">
      <dgm:prSet/>
      <dgm:spPr/>
      <dgm:t>
        <a:bodyPr/>
        <a:lstStyle/>
        <a:p>
          <a:endParaRPr lang="ru-RU" b="1"/>
        </a:p>
      </dgm:t>
    </dgm:pt>
    <dgm:pt modelId="{AD60E5D4-2980-4011-B7C0-856BD4F134E9}">
      <dgm:prSet custT="1"/>
      <dgm:spPr/>
      <dgm:t>
        <a:bodyPr/>
        <a:lstStyle/>
        <a:p>
          <a:pPr rtl="0"/>
          <a:r>
            <a:rPr lang="ru-RU" sz="1800" b="1" dirty="0" smtClean="0"/>
            <a:t> </a:t>
          </a:r>
        </a:p>
        <a:p>
          <a:pPr rtl="0"/>
          <a:r>
            <a:rPr lang="ru-RU" sz="1600" b="0" dirty="0" smtClean="0"/>
            <a:t>цены на энергетические ресурсы</a:t>
          </a:r>
        </a:p>
        <a:p>
          <a:pPr rtl="0"/>
          <a:endParaRPr lang="ru-RU" sz="1800" b="1" dirty="0"/>
        </a:p>
      </dgm:t>
    </dgm:pt>
    <dgm:pt modelId="{0128AF01-F818-4912-B8AA-5FB937BE1827}" type="parTrans" cxnId="{B7D4F064-3BB5-4AA1-B98E-D43438DBDD3B}">
      <dgm:prSet/>
      <dgm:spPr/>
      <dgm:t>
        <a:bodyPr/>
        <a:lstStyle/>
        <a:p>
          <a:endParaRPr lang="ru-RU" b="1"/>
        </a:p>
      </dgm:t>
    </dgm:pt>
    <dgm:pt modelId="{6A7B730D-26FB-4096-A4C2-9F8FDD219C77}" type="sibTrans" cxnId="{B7D4F064-3BB5-4AA1-B98E-D43438DBDD3B}">
      <dgm:prSet/>
      <dgm:spPr/>
      <dgm:t>
        <a:bodyPr/>
        <a:lstStyle/>
        <a:p>
          <a:endParaRPr lang="ru-RU" b="1"/>
        </a:p>
      </dgm:t>
    </dgm:pt>
    <dgm:pt modelId="{B30605E7-6D9F-4379-AEAE-28F0BB68DED9}">
      <dgm:prSet custT="1"/>
      <dgm:spPr/>
      <dgm:t>
        <a:bodyPr/>
        <a:lstStyle/>
        <a:p>
          <a:r>
            <a:rPr lang="ru-RU" sz="1600" b="0" dirty="0" smtClean="0"/>
            <a:t>потери и удельное потребление энергетических ресурсов на единицу объема (полезного отпуска тепловой энергии)</a:t>
          </a:r>
          <a:endParaRPr lang="ru-RU" sz="1600" b="0" dirty="0"/>
        </a:p>
      </dgm:t>
    </dgm:pt>
    <dgm:pt modelId="{610E887C-3E30-42EA-A8EF-A317A7A60877}" type="parTrans" cxnId="{6621CD2F-D9A0-49EC-8365-A7F0992ADD03}">
      <dgm:prSet/>
      <dgm:spPr/>
      <dgm:t>
        <a:bodyPr/>
        <a:lstStyle/>
        <a:p>
          <a:endParaRPr lang="ru-RU" b="1"/>
        </a:p>
      </dgm:t>
    </dgm:pt>
    <dgm:pt modelId="{57B3EDE4-EBBF-4975-AF6F-66FDED96C9AC}" type="sibTrans" cxnId="{6621CD2F-D9A0-49EC-8365-A7F0992ADD03}">
      <dgm:prSet/>
      <dgm:spPr/>
      <dgm:t>
        <a:bodyPr/>
        <a:lstStyle/>
        <a:p>
          <a:endParaRPr lang="ru-RU" b="1"/>
        </a:p>
      </dgm:t>
    </dgm:pt>
    <dgm:pt modelId="{946D2C09-AFC5-4067-9506-C1E0C772038F}">
      <dgm:prSet custT="1"/>
      <dgm:spPr/>
      <dgm:t>
        <a:bodyPr/>
        <a:lstStyle/>
        <a:p>
          <a:r>
            <a:rPr lang="ru-RU" sz="1600" b="0" dirty="0" smtClean="0"/>
            <a:t>величина неподконтрольных расходов</a:t>
          </a:r>
        </a:p>
      </dgm:t>
    </dgm:pt>
    <dgm:pt modelId="{EC19618E-B1F0-4A44-880E-19D62D2553F3}" type="parTrans" cxnId="{0C59C282-3CFC-4922-A3DA-696AFF42A07E}">
      <dgm:prSet/>
      <dgm:spPr/>
      <dgm:t>
        <a:bodyPr/>
        <a:lstStyle/>
        <a:p>
          <a:endParaRPr lang="ru-RU" b="1"/>
        </a:p>
      </dgm:t>
    </dgm:pt>
    <dgm:pt modelId="{915E6CA0-EB5F-414F-BA7E-A4F9EE2A7422}" type="sibTrans" cxnId="{0C59C282-3CFC-4922-A3DA-696AFF42A07E}">
      <dgm:prSet/>
      <dgm:spPr/>
      <dgm:t>
        <a:bodyPr/>
        <a:lstStyle/>
        <a:p>
          <a:endParaRPr lang="ru-RU" b="1"/>
        </a:p>
      </dgm:t>
    </dgm:pt>
    <dgm:pt modelId="{BC5D6F02-90CC-4081-B6E7-2E9FB03D52C3}">
      <dgm:prSet custT="1"/>
      <dgm:spPr/>
      <dgm:t>
        <a:bodyPr/>
        <a:lstStyle/>
        <a:p>
          <a:r>
            <a:rPr lang="ru-RU" sz="1600" b="0" dirty="0" smtClean="0"/>
            <a:t>метод регулирования тарифов</a:t>
          </a:r>
        </a:p>
      </dgm:t>
    </dgm:pt>
    <dgm:pt modelId="{1CA33D71-EB87-435B-AB11-0FB061353973}" type="parTrans" cxnId="{2918B219-FC6D-4D4C-8F8C-C014D7F70A8C}">
      <dgm:prSet/>
      <dgm:spPr/>
      <dgm:t>
        <a:bodyPr/>
        <a:lstStyle/>
        <a:p>
          <a:endParaRPr lang="ru-RU" b="1"/>
        </a:p>
      </dgm:t>
    </dgm:pt>
    <dgm:pt modelId="{D31CDED3-72AA-4176-B236-2EF1251E8D37}" type="sibTrans" cxnId="{2918B219-FC6D-4D4C-8F8C-C014D7F70A8C}">
      <dgm:prSet/>
      <dgm:spPr/>
      <dgm:t>
        <a:bodyPr/>
        <a:lstStyle/>
        <a:p>
          <a:endParaRPr lang="ru-RU" b="1"/>
        </a:p>
      </dgm:t>
    </dgm:pt>
    <dgm:pt modelId="{8D9CE4B7-2AD0-44DF-89DA-9D5EF32BED26}">
      <dgm:prSet custT="1"/>
      <dgm:spPr/>
      <dgm:t>
        <a:bodyPr/>
        <a:lstStyle/>
        <a:p>
          <a:r>
            <a:rPr lang="ru-RU" sz="1800" b="1" dirty="0" smtClean="0"/>
            <a:t> </a:t>
          </a:r>
          <a:r>
            <a:rPr lang="ru-RU" sz="1600" b="0" dirty="0" smtClean="0"/>
            <a:t>предельный рост необходимой валовой выручки</a:t>
          </a:r>
          <a:endParaRPr lang="ru-RU" sz="1600" b="0" dirty="0"/>
        </a:p>
      </dgm:t>
    </dgm:pt>
    <dgm:pt modelId="{12C227D6-9F4A-425E-9B40-C875A0EBC9DC}" type="parTrans" cxnId="{676F36A5-C7FF-4892-9636-2E130A847B31}">
      <dgm:prSet/>
      <dgm:spPr/>
      <dgm:t>
        <a:bodyPr/>
        <a:lstStyle/>
        <a:p>
          <a:endParaRPr lang="ru-RU" b="1"/>
        </a:p>
      </dgm:t>
    </dgm:pt>
    <dgm:pt modelId="{EF85C97C-7541-499B-877A-B13B88F3F98E}" type="sibTrans" cxnId="{676F36A5-C7FF-4892-9636-2E130A847B31}">
      <dgm:prSet/>
      <dgm:spPr/>
      <dgm:t>
        <a:bodyPr/>
        <a:lstStyle/>
        <a:p>
          <a:endParaRPr lang="ru-RU" b="1"/>
        </a:p>
      </dgm:t>
    </dgm:pt>
    <dgm:pt modelId="{F5B585F7-2F71-46A1-BC4E-1B8978726AA4}">
      <dgm:prSet custT="1"/>
      <dgm:spPr/>
      <dgm:t>
        <a:bodyPr/>
        <a:lstStyle/>
        <a:p>
          <a:r>
            <a:rPr lang="ru-RU" sz="1600" b="0" dirty="0" smtClean="0"/>
            <a:t>отчет о техническом обследовании передаваемого имущества</a:t>
          </a:r>
          <a:endParaRPr lang="ru-RU" sz="1600" b="0" dirty="0"/>
        </a:p>
      </dgm:t>
    </dgm:pt>
    <dgm:pt modelId="{E1D61A41-EF2B-4DE1-8706-C075B3EDC84A}" type="parTrans" cxnId="{A1598AF0-9ECA-4122-A4DC-9015B79F05B9}">
      <dgm:prSet/>
      <dgm:spPr/>
      <dgm:t>
        <a:bodyPr/>
        <a:lstStyle/>
        <a:p>
          <a:endParaRPr lang="ru-RU" b="1"/>
        </a:p>
      </dgm:t>
    </dgm:pt>
    <dgm:pt modelId="{21ABBA04-2E3F-4A16-ABAE-E70D3B2252B1}" type="sibTrans" cxnId="{A1598AF0-9ECA-4122-A4DC-9015B79F05B9}">
      <dgm:prSet/>
      <dgm:spPr/>
      <dgm:t>
        <a:bodyPr/>
        <a:lstStyle/>
        <a:p>
          <a:endParaRPr lang="ru-RU" b="1"/>
        </a:p>
      </dgm:t>
    </dgm:pt>
    <dgm:pt modelId="{DF0345FF-5412-4D89-96EE-5BE334AE8475}" type="pres">
      <dgm:prSet presAssocID="{05F9E679-3D31-41E5-BA8F-09462676F40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26DEED1-99CB-428F-9717-671F9607F463}" type="pres">
      <dgm:prSet presAssocID="{F5B585F7-2F71-46A1-BC4E-1B8978726AA4}" presName="boxAndChildren" presStyleCnt="0"/>
      <dgm:spPr/>
    </dgm:pt>
    <dgm:pt modelId="{EB5FBB55-95E1-4B35-B90A-E5B4B283DEEF}" type="pres">
      <dgm:prSet presAssocID="{F5B585F7-2F71-46A1-BC4E-1B8978726AA4}" presName="parentTextBox" presStyleLbl="node1" presStyleIdx="0" presStyleCnt="8"/>
      <dgm:spPr/>
      <dgm:t>
        <a:bodyPr/>
        <a:lstStyle/>
        <a:p>
          <a:endParaRPr lang="ru-RU"/>
        </a:p>
      </dgm:t>
    </dgm:pt>
    <dgm:pt modelId="{089099BD-7391-4DC3-9373-ECE8D2C12135}" type="pres">
      <dgm:prSet presAssocID="{EF85C97C-7541-499B-877A-B13B88F3F98E}" presName="sp" presStyleCnt="0"/>
      <dgm:spPr/>
    </dgm:pt>
    <dgm:pt modelId="{1D33CF89-BA95-4257-AA2B-CFF91DF5D1B7}" type="pres">
      <dgm:prSet presAssocID="{8D9CE4B7-2AD0-44DF-89DA-9D5EF32BED26}" presName="arrowAndChildren" presStyleCnt="0"/>
      <dgm:spPr/>
    </dgm:pt>
    <dgm:pt modelId="{4200029D-27BF-408F-AD18-E0DE243310B0}" type="pres">
      <dgm:prSet presAssocID="{8D9CE4B7-2AD0-44DF-89DA-9D5EF32BED26}" presName="parentTextArrow" presStyleLbl="node1" presStyleIdx="1" presStyleCnt="8"/>
      <dgm:spPr/>
      <dgm:t>
        <a:bodyPr/>
        <a:lstStyle/>
        <a:p>
          <a:endParaRPr lang="ru-RU"/>
        </a:p>
      </dgm:t>
    </dgm:pt>
    <dgm:pt modelId="{849D774A-AA03-4437-9945-C745966BD45A}" type="pres">
      <dgm:prSet presAssocID="{D31CDED3-72AA-4176-B236-2EF1251E8D37}" presName="sp" presStyleCnt="0"/>
      <dgm:spPr/>
    </dgm:pt>
    <dgm:pt modelId="{88FA4307-8155-48A4-A398-C2983C31CD92}" type="pres">
      <dgm:prSet presAssocID="{BC5D6F02-90CC-4081-B6E7-2E9FB03D52C3}" presName="arrowAndChildren" presStyleCnt="0"/>
      <dgm:spPr/>
    </dgm:pt>
    <dgm:pt modelId="{E1BD87C2-B255-4496-84F8-C7DFF22DD85C}" type="pres">
      <dgm:prSet presAssocID="{BC5D6F02-90CC-4081-B6E7-2E9FB03D52C3}" presName="parentTextArrow" presStyleLbl="node1" presStyleIdx="2" presStyleCnt="8"/>
      <dgm:spPr/>
      <dgm:t>
        <a:bodyPr/>
        <a:lstStyle/>
        <a:p>
          <a:endParaRPr lang="ru-RU"/>
        </a:p>
      </dgm:t>
    </dgm:pt>
    <dgm:pt modelId="{0766F68C-68EB-46A6-8E75-DFAB52FA68E2}" type="pres">
      <dgm:prSet presAssocID="{915E6CA0-EB5F-414F-BA7E-A4F9EE2A7422}" presName="sp" presStyleCnt="0"/>
      <dgm:spPr/>
    </dgm:pt>
    <dgm:pt modelId="{261ABDCD-04FC-4B6F-9E8D-13C34A559F2D}" type="pres">
      <dgm:prSet presAssocID="{946D2C09-AFC5-4067-9506-C1E0C772038F}" presName="arrowAndChildren" presStyleCnt="0"/>
      <dgm:spPr/>
    </dgm:pt>
    <dgm:pt modelId="{3E29DA10-C16D-4C38-A1A1-F8EA3FF242A6}" type="pres">
      <dgm:prSet presAssocID="{946D2C09-AFC5-4067-9506-C1E0C772038F}" presName="parentTextArrow" presStyleLbl="node1" presStyleIdx="3" presStyleCnt="8"/>
      <dgm:spPr/>
      <dgm:t>
        <a:bodyPr/>
        <a:lstStyle/>
        <a:p>
          <a:endParaRPr lang="ru-RU"/>
        </a:p>
      </dgm:t>
    </dgm:pt>
    <dgm:pt modelId="{2048D038-719D-4568-A020-59D4B9AD1233}" type="pres">
      <dgm:prSet presAssocID="{57B3EDE4-EBBF-4975-AF6F-66FDED96C9AC}" presName="sp" presStyleCnt="0"/>
      <dgm:spPr/>
    </dgm:pt>
    <dgm:pt modelId="{837E2407-9D8D-4D2F-B168-824E800175D2}" type="pres">
      <dgm:prSet presAssocID="{B30605E7-6D9F-4379-AEAE-28F0BB68DED9}" presName="arrowAndChildren" presStyleCnt="0"/>
      <dgm:spPr/>
    </dgm:pt>
    <dgm:pt modelId="{2A8DAF10-9918-48AB-8DA2-F97F406BA014}" type="pres">
      <dgm:prSet presAssocID="{B30605E7-6D9F-4379-AEAE-28F0BB68DED9}" presName="parentTextArrow" presStyleLbl="node1" presStyleIdx="4" presStyleCnt="8" custScaleX="98796" custScaleY="118488" custLinFactNeighborX="187" custLinFactNeighborY="3482"/>
      <dgm:spPr/>
      <dgm:t>
        <a:bodyPr/>
        <a:lstStyle/>
        <a:p>
          <a:endParaRPr lang="ru-RU"/>
        </a:p>
      </dgm:t>
    </dgm:pt>
    <dgm:pt modelId="{5FB5F3E6-ADE4-4190-A3E1-961095DFEDD4}" type="pres">
      <dgm:prSet presAssocID="{6A7B730D-26FB-4096-A4C2-9F8FDD219C77}" presName="sp" presStyleCnt="0"/>
      <dgm:spPr/>
      <dgm:t>
        <a:bodyPr/>
        <a:lstStyle/>
        <a:p>
          <a:endParaRPr lang="ru-RU"/>
        </a:p>
      </dgm:t>
    </dgm:pt>
    <dgm:pt modelId="{9674F631-C7D4-4D91-9A24-9313A73409E6}" type="pres">
      <dgm:prSet presAssocID="{AD60E5D4-2980-4011-B7C0-856BD4F134E9}" presName="arrowAndChildren" presStyleCnt="0"/>
      <dgm:spPr/>
      <dgm:t>
        <a:bodyPr/>
        <a:lstStyle/>
        <a:p>
          <a:endParaRPr lang="ru-RU"/>
        </a:p>
      </dgm:t>
    </dgm:pt>
    <dgm:pt modelId="{136DF3AF-24EA-4156-B712-59508C895210}" type="pres">
      <dgm:prSet presAssocID="{AD60E5D4-2980-4011-B7C0-856BD4F134E9}" presName="parentTextArrow" presStyleLbl="node1" presStyleIdx="5" presStyleCnt="8"/>
      <dgm:spPr/>
      <dgm:t>
        <a:bodyPr/>
        <a:lstStyle/>
        <a:p>
          <a:endParaRPr lang="ru-RU"/>
        </a:p>
      </dgm:t>
    </dgm:pt>
    <dgm:pt modelId="{36C8C919-0084-4B6B-ACAB-2B778844217D}" type="pres">
      <dgm:prSet presAssocID="{74723424-F8E6-4F49-8591-A2EC1AD478E7}" presName="sp" presStyleCnt="0"/>
      <dgm:spPr/>
      <dgm:t>
        <a:bodyPr/>
        <a:lstStyle/>
        <a:p>
          <a:endParaRPr lang="ru-RU"/>
        </a:p>
      </dgm:t>
    </dgm:pt>
    <dgm:pt modelId="{BFF62DA7-4210-4C71-93DA-71F84DEDBE65}" type="pres">
      <dgm:prSet presAssocID="{F4253E6E-8A11-49F5-B47D-55E773284C3E}" presName="arrowAndChildren" presStyleCnt="0"/>
      <dgm:spPr/>
      <dgm:t>
        <a:bodyPr/>
        <a:lstStyle/>
        <a:p>
          <a:endParaRPr lang="ru-RU"/>
        </a:p>
      </dgm:t>
    </dgm:pt>
    <dgm:pt modelId="{B26EA354-06BB-4886-929E-9B43C722C99E}" type="pres">
      <dgm:prSet presAssocID="{F4253E6E-8A11-49F5-B47D-55E773284C3E}" presName="parentTextArrow" presStyleLbl="node1" presStyleIdx="6" presStyleCnt="8" custScaleY="98020"/>
      <dgm:spPr/>
      <dgm:t>
        <a:bodyPr/>
        <a:lstStyle/>
        <a:p>
          <a:endParaRPr lang="ru-RU"/>
        </a:p>
      </dgm:t>
    </dgm:pt>
    <dgm:pt modelId="{169ABFD4-D254-498B-88CC-2694816EF870}" type="pres">
      <dgm:prSet presAssocID="{C53319CA-387D-4BEF-8FC8-AAECF0EFD002}" presName="sp" presStyleCnt="0"/>
      <dgm:spPr/>
      <dgm:t>
        <a:bodyPr/>
        <a:lstStyle/>
        <a:p>
          <a:endParaRPr lang="ru-RU"/>
        </a:p>
      </dgm:t>
    </dgm:pt>
    <dgm:pt modelId="{91EA29AD-8558-4039-861F-E24F50985CCF}" type="pres">
      <dgm:prSet presAssocID="{C44B86D6-E7EA-46A0-80E8-ABD4A49068AE}" presName="arrowAndChildren" presStyleCnt="0"/>
      <dgm:spPr/>
      <dgm:t>
        <a:bodyPr/>
        <a:lstStyle/>
        <a:p>
          <a:endParaRPr lang="ru-RU"/>
        </a:p>
      </dgm:t>
    </dgm:pt>
    <dgm:pt modelId="{AB07EECE-E529-43AD-BAA8-6CB3CBD75E13}" type="pres">
      <dgm:prSet presAssocID="{C44B86D6-E7EA-46A0-80E8-ABD4A49068AE}" presName="parentTextArrow" presStyleLbl="node1" presStyleIdx="7" presStyleCnt="8" custScaleX="98796" custScaleY="161240" custLinFactNeighborX="498" custLinFactNeighborY="-5"/>
      <dgm:spPr/>
      <dgm:t>
        <a:bodyPr/>
        <a:lstStyle/>
        <a:p>
          <a:endParaRPr lang="ru-RU"/>
        </a:p>
      </dgm:t>
    </dgm:pt>
  </dgm:ptLst>
  <dgm:cxnLst>
    <dgm:cxn modelId="{676F36A5-C7FF-4892-9636-2E130A847B31}" srcId="{05F9E679-3D31-41E5-BA8F-09462676F407}" destId="{8D9CE4B7-2AD0-44DF-89DA-9D5EF32BED26}" srcOrd="6" destOrd="0" parTransId="{12C227D6-9F4A-425E-9B40-C875A0EBC9DC}" sibTransId="{EF85C97C-7541-499B-877A-B13B88F3F98E}"/>
    <dgm:cxn modelId="{B5F116DD-82C7-41F3-9C55-5BB9A09833FD}" srcId="{05F9E679-3D31-41E5-BA8F-09462676F407}" destId="{F4253E6E-8A11-49F5-B47D-55E773284C3E}" srcOrd="1" destOrd="0" parTransId="{A69D9DEE-1861-4F8D-BC58-4C9B8B33FB0D}" sibTransId="{74723424-F8E6-4F49-8591-A2EC1AD478E7}"/>
    <dgm:cxn modelId="{424D627B-C87A-4322-8A8E-9804E5666832}" type="presOf" srcId="{F4253E6E-8A11-49F5-B47D-55E773284C3E}" destId="{B26EA354-06BB-4886-929E-9B43C722C99E}" srcOrd="0" destOrd="0" presId="urn:microsoft.com/office/officeart/2005/8/layout/process4"/>
    <dgm:cxn modelId="{B7D4F064-3BB5-4AA1-B98E-D43438DBDD3B}" srcId="{05F9E679-3D31-41E5-BA8F-09462676F407}" destId="{AD60E5D4-2980-4011-B7C0-856BD4F134E9}" srcOrd="2" destOrd="0" parTransId="{0128AF01-F818-4912-B8AA-5FB937BE1827}" sibTransId="{6A7B730D-26FB-4096-A4C2-9F8FDD219C77}"/>
    <dgm:cxn modelId="{A1598AF0-9ECA-4122-A4DC-9015B79F05B9}" srcId="{05F9E679-3D31-41E5-BA8F-09462676F407}" destId="{F5B585F7-2F71-46A1-BC4E-1B8978726AA4}" srcOrd="7" destOrd="0" parTransId="{E1D61A41-EF2B-4DE1-8706-C075B3EDC84A}" sibTransId="{21ABBA04-2E3F-4A16-ABAE-E70D3B2252B1}"/>
    <dgm:cxn modelId="{40AE8D3E-852C-46FC-83ED-857751CAC1E5}" srcId="{05F9E679-3D31-41E5-BA8F-09462676F407}" destId="{C44B86D6-E7EA-46A0-80E8-ABD4A49068AE}" srcOrd="0" destOrd="0" parTransId="{4DCDCF29-E4A0-4CE0-80FA-78169659A75F}" sibTransId="{C53319CA-387D-4BEF-8FC8-AAECF0EFD002}"/>
    <dgm:cxn modelId="{8798652C-416D-45F9-A217-45255EC0F4C3}" type="presOf" srcId="{F5B585F7-2F71-46A1-BC4E-1B8978726AA4}" destId="{EB5FBB55-95E1-4B35-B90A-E5B4B283DEEF}" srcOrd="0" destOrd="0" presId="urn:microsoft.com/office/officeart/2005/8/layout/process4"/>
    <dgm:cxn modelId="{E0519513-D491-445B-AAC4-E6590755D65E}" type="presOf" srcId="{AD60E5D4-2980-4011-B7C0-856BD4F134E9}" destId="{136DF3AF-24EA-4156-B712-59508C895210}" srcOrd="0" destOrd="0" presId="urn:microsoft.com/office/officeart/2005/8/layout/process4"/>
    <dgm:cxn modelId="{2918B219-FC6D-4D4C-8F8C-C014D7F70A8C}" srcId="{05F9E679-3D31-41E5-BA8F-09462676F407}" destId="{BC5D6F02-90CC-4081-B6E7-2E9FB03D52C3}" srcOrd="5" destOrd="0" parTransId="{1CA33D71-EB87-435B-AB11-0FB061353973}" sibTransId="{D31CDED3-72AA-4176-B236-2EF1251E8D37}"/>
    <dgm:cxn modelId="{47127D91-505B-40E2-93EA-9B977F2E4A0B}" type="presOf" srcId="{946D2C09-AFC5-4067-9506-C1E0C772038F}" destId="{3E29DA10-C16D-4C38-A1A1-F8EA3FF242A6}" srcOrd="0" destOrd="0" presId="urn:microsoft.com/office/officeart/2005/8/layout/process4"/>
    <dgm:cxn modelId="{6621CD2F-D9A0-49EC-8365-A7F0992ADD03}" srcId="{05F9E679-3D31-41E5-BA8F-09462676F407}" destId="{B30605E7-6D9F-4379-AEAE-28F0BB68DED9}" srcOrd="3" destOrd="0" parTransId="{610E887C-3E30-42EA-A8EF-A317A7A60877}" sibTransId="{57B3EDE4-EBBF-4975-AF6F-66FDED96C9AC}"/>
    <dgm:cxn modelId="{48F79680-38ED-4615-A79B-F905F086FC26}" type="presOf" srcId="{BC5D6F02-90CC-4081-B6E7-2E9FB03D52C3}" destId="{E1BD87C2-B255-4496-84F8-C7DFF22DD85C}" srcOrd="0" destOrd="0" presId="urn:microsoft.com/office/officeart/2005/8/layout/process4"/>
    <dgm:cxn modelId="{0270F24F-0123-4792-9814-AD5E36A177F4}" type="presOf" srcId="{8D9CE4B7-2AD0-44DF-89DA-9D5EF32BED26}" destId="{4200029D-27BF-408F-AD18-E0DE243310B0}" srcOrd="0" destOrd="0" presId="urn:microsoft.com/office/officeart/2005/8/layout/process4"/>
    <dgm:cxn modelId="{863350FC-A63D-42D5-AAC8-32907B903119}" type="presOf" srcId="{C44B86D6-E7EA-46A0-80E8-ABD4A49068AE}" destId="{AB07EECE-E529-43AD-BAA8-6CB3CBD75E13}" srcOrd="0" destOrd="0" presId="urn:microsoft.com/office/officeart/2005/8/layout/process4"/>
    <dgm:cxn modelId="{E5C947DA-57B3-4F69-9C18-0E62BE2BB819}" type="presOf" srcId="{05F9E679-3D31-41E5-BA8F-09462676F407}" destId="{DF0345FF-5412-4D89-96EE-5BE334AE8475}" srcOrd="0" destOrd="0" presId="urn:microsoft.com/office/officeart/2005/8/layout/process4"/>
    <dgm:cxn modelId="{0C59C282-3CFC-4922-A3DA-696AFF42A07E}" srcId="{05F9E679-3D31-41E5-BA8F-09462676F407}" destId="{946D2C09-AFC5-4067-9506-C1E0C772038F}" srcOrd="4" destOrd="0" parTransId="{EC19618E-B1F0-4A44-880E-19D62D2553F3}" sibTransId="{915E6CA0-EB5F-414F-BA7E-A4F9EE2A7422}"/>
    <dgm:cxn modelId="{463CA300-CD80-4BD0-8516-B73E49465A7F}" type="presOf" srcId="{B30605E7-6D9F-4379-AEAE-28F0BB68DED9}" destId="{2A8DAF10-9918-48AB-8DA2-F97F406BA014}" srcOrd="0" destOrd="0" presId="urn:microsoft.com/office/officeart/2005/8/layout/process4"/>
    <dgm:cxn modelId="{219CFBAF-23FE-4DFC-BF6A-E615D356EEBA}" type="presParOf" srcId="{DF0345FF-5412-4D89-96EE-5BE334AE8475}" destId="{B26DEED1-99CB-428F-9717-671F9607F463}" srcOrd="0" destOrd="0" presId="urn:microsoft.com/office/officeart/2005/8/layout/process4"/>
    <dgm:cxn modelId="{51A19B4A-BDE1-42D2-BF64-BAF24947D49C}" type="presParOf" srcId="{B26DEED1-99CB-428F-9717-671F9607F463}" destId="{EB5FBB55-95E1-4B35-B90A-E5B4B283DEEF}" srcOrd="0" destOrd="0" presId="urn:microsoft.com/office/officeart/2005/8/layout/process4"/>
    <dgm:cxn modelId="{D8CB2D68-6EC9-4D71-B0E5-C36A01431D82}" type="presParOf" srcId="{DF0345FF-5412-4D89-96EE-5BE334AE8475}" destId="{089099BD-7391-4DC3-9373-ECE8D2C12135}" srcOrd="1" destOrd="0" presId="urn:microsoft.com/office/officeart/2005/8/layout/process4"/>
    <dgm:cxn modelId="{1831BD7E-6EDD-4276-8FD1-316EDA7B2DAF}" type="presParOf" srcId="{DF0345FF-5412-4D89-96EE-5BE334AE8475}" destId="{1D33CF89-BA95-4257-AA2B-CFF91DF5D1B7}" srcOrd="2" destOrd="0" presId="urn:microsoft.com/office/officeart/2005/8/layout/process4"/>
    <dgm:cxn modelId="{5620F525-E614-4F6B-8599-B82F6F8C992B}" type="presParOf" srcId="{1D33CF89-BA95-4257-AA2B-CFF91DF5D1B7}" destId="{4200029D-27BF-408F-AD18-E0DE243310B0}" srcOrd="0" destOrd="0" presId="urn:microsoft.com/office/officeart/2005/8/layout/process4"/>
    <dgm:cxn modelId="{DDC30E54-C0BC-4BFD-9F5C-12B2429694CC}" type="presParOf" srcId="{DF0345FF-5412-4D89-96EE-5BE334AE8475}" destId="{849D774A-AA03-4437-9945-C745966BD45A}" srcOrd="3" destOrd="0" presId="urn:microsoft.com/office/officeart/2005/8/layout/process4"/>
    <dgm:cxn modelId="{8E05C381-FE93-4DE9-A00E-F720786DE44A}" type="presParOf" srcId="{DF0345FF-5412-4D89-96EE-5BE334AE8475}" destId="{88FA4307-8155-48A4-A398-C2983C31CD92}" srcOrd="4" destOrd="0" presId="urn:microsoft.com/office/officeart/2005/8/layout/process4"/>
    <dgm:cxn modelId="{E3053AA9-C8DF-4F74-A3EF-6F35DC870E67}" type="presParOf" srcId="{88FA4307-8155-48A4-A398-C2983C31CD92}" destId="{E1BD87C2-B255-4496-84F8-C7DFF22DD85C}" srcOrd="0" destOrd="0" presId="urn:microsoft.com/office/officeart/2005/8/layout/process4"/>
    <dgm:cxn modelId="{D4FC9EEB-864E-4C98-A6F4-70677908BD69}" type="presParOf" srcId="{DF0345FF-5412-4D89-96EE-5BE334AE8475}" destId="{0766F68C-68EB-46A6-8E75-DFAB52FA68E2}" srcOrd="5" destOrd="0" presId="urn:microsoft.com/office/officeart/2005/8/layout/process4"/>
    <dgm:cxn modelId="{34447982-6EFD-4CF5-9C73-2FD38B34D09F}" type="presParOf" srcId="{DF0345FF-5412-4D89-96EE-5BE334AE8475}" destId="{261ABDCD-04FC-4B6F-9E8D-13C34A559F2D}" srcOrd="6" destOrd="0" presId="urn:microsoft.com/office/officeart/2005/8/layout/process4"/>
    <dgm:cxn modelId="{537402E9-906F-4BBE-8686-EB46A1841F5E}" type="presParOf" srcId="{261ABDCD-04FC-4B6F-9E8D-13C34A559F2D}" destId="{3E29DA10-C16D-4C38-A1A1-F8EA3FF242A6}" srcOrd="0" destOrd="0" presId="urn:microsoft.com/office/officeart/2005/8/layout/process4"/>
    <dgm:cxn modelId="{9830DF68-259D-4A3F-9224-B16C1BF85F2F}" type="presParOf" srcId="{DF0345FF-5412-4D89-96EE-5BE334AE8475}" destId="{2048D038-719D-4568-A020-59D4B9AD1233}" srcOrd="7" destOrd="0" presId="urn:microsoft.com/office/officeart/2005/8/layout/process4"/>
    <dgm:cxn modelId="{F1F21F53-EA59-458A-AD83-AC1D7C207F32}" type="presParOf" srcId="{DF0345FF-5412-4D89-96EE-5BE334AE8475}" destId="{837E2407-9D8D-4D2F-B168-824E800175D2}" srcOrd="8" destOrd="0" presId="urn:microsoft.com/office/officeart/2005/8/layout/process4"/>
    <dgm:cxn modelId="{1E9C8C2B-D3BC-4E92-B45F-7479CD080163}" type="presParOf" srcId="{837E2407-9D8D-4D2F-B168-824E800175D2}" destId="{2A8DAF10-9918-48AB-8DA2-F97F406BA014}" srcOrd="0" destOrd="0" presId="urn:microsoft.com/office/officeart/2005/8/layout/process4"/>
    <dgm:cxn modelId="{C744EB32-85AB-4870-9286-4531D09D4510}" type="presParOf" srcId="{DF0345FF-5412-4D89-96EE-5BE334AE8475}" destId="{5FB5F3E6-ADE4-4190-A3E1-961095DFEDD4}" srcOrd="9" destOrd="0" presId="urn:microsoft.com/office/officeart/2005/8/layout/process4"/>
    <dgm:cxn modelId="{7F005156-8B77-433E-B73E-2DB5840C96B2}" type="presParOf" srcId="{DF0345FF-5412-4D89-96EE-5BE334AE8475}" destId="{9674F631-C7D4-4D91-9A24-9313A73409E6}" srcOrd="10" destOrd="0" presId="urn:microsoft.com/office/officeart/2005/8/layout/process4"/>
    <dgm:cxn modelId="{4330D058-324E-4771-A3D7-688522DC9877}" type="presParOf" srcId="{9674F631-C7D4-4D91-9A24-9313A73409E6}" destId="{136DF3AF-24EA-4156-B712-59508C895210}" srcOrd="0" destOrd="0" presId="urn:microsoft.com/office/officeart/2005/8/layout/process4"/>
    <dgm:cxn modelId="{74074AC4-A117-4C2A-8F56-390422B46EC2}" type="presParOf" srcId="{DF0345FF-5412-4D89-96EE-5BE334AE8475}" destId="{36C8C919-0084-4B6B-ACAB-2B778844217D}" srcOrd="11" destOrd="0" presId="urn:microsoft.com/office/officeart/2005/8/layout/process4"/>
    <dgm:cxn modelId="{B623EDB7-6B11-4BA7-9473-804D761BE299}" type="presParOf" srcId="{DF0345FF-5412-4D89-96EE-5BE334AE8475}" destId="{BFF62DA7-4210-4C71-93DA-71F84DEDBE65}" srcOrd="12" destOrd="0" presId="urn:microsoft.com/office/officeart/2005/8/layout/process4"/>
    <dgm:cxn modelId="{27FE8A0D-0138-4F1F-ADD1-0FF1FD83E3A7}" type="presParOf" srcId="{BFF62DA7-4210-4C71-93DA-71F84DEDBE65}" destId="{B26EA354-06BB-4886-929E-9B43C722C99E}" srcOrd="0" destOrd="0" presId="urn:microsoft.com/office/officeart/2005/8/layout/process4"/>
    <dgm:cxn modelId="{31B389F2-0508-4BB1-A2DD-464D2448FC4B}" type="presParOf" srcId="{DF0345FF-5412-4D89-96EE-5BE334AE8475}" destId="{169ABFD4-D254-498B-88CC-2694816EF870}" srcOrd="13" destOrd="0" presId="urn:microsoft.com/office/officeart/2005/8/layout/process4"/>
    <dgm:cxn modelId="{9991F0E9-C5FC-4590-8FC2-6DAE1BB11FFA}" type="presParOf" srcId="{DF0345FF-5412-4D89-96EE-5BE334AE8475}" destId="{91EA29AD-8558-4039-861F-E24F50985CCF}" srcOrd="14" destOrd="0" presId="urn:microsoft.com/office/officeart/2005/8/layout/process4"/>
    <dgm:cxn modelId="{7B307023-BD83-4E2D-8A4B-D529D4D7CD1C}" type="presParOf" srcId="{91EA29AD-8558-4039-861F-E24F50985CCF}" destId="{AB07EECE-E529-43AD-BAA8-6CB3CBD75E13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457BE27-E0FC-4427-887B-F0810E9FE67C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3DD702C-96E0-4948-A1F4-41CB7395EE8C}">
      <dgm:prSet custT="1"/>
      <dgm:spPr>
        <a:solidFill>
          <a:schemeClr val="accent4">
            <a:lumMod val="5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ru-RU" sz="1400" b="1" dirty="0" smtClean="0"/>
            <a:t>2</a:t>
          </a:r>
          <a:endParaRPr lang="ru-RU" sz="1400" b="1" dirty="0"/>
        </a:p>
      </dgm:t>
    </dgm:pt>
    <dgm:pt modelId="{A70F6543-DFAE-4B4E-91CD-259F1E14B768}" type="parTrans" cxnId="{823D26AB-2281-4884-BEA0-EAFFD1FD9DDE}">
      <dgm:prSet/>
      <dgm:spPr/>
      <dgm:t>
        <a:bodyPr/>
        <a:lstStyle/>
        <a:p>
          <a:endParaRPr lang="ru-RU"/>
        </a:p>
      </dgm:t>
    </dgm:pt>
    <dgm:pt modelId="{A5BDA798-D49B-40D7-803D-9CD7D9F195B5}" type="sibTrans" cxnId="{823D26AB-2281-4884-BEA0-EAFFD1FD9DDE}">
      <dgm:prSet/>
      <dgm:spPr/>
      <dgm:t>
        <a:bodyPr/>
        <a:lstStyle/>
        <a:p>
          <a:endParaRPr lang="ru-RU"/>
        </a:p>
      </dgm:t>
    </dgm:pt>
    <dgm:pt modelId="{DCDEE099-E56D-488E-9011-3A481D3BFFE3}">
      <dgm:prSet custT="1"/>
      <dgm:spPr>
        <a:solidFill>
          <a:schemeClr val="accent4">
            <a:lumMod val="5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ru-RU" sz="1400" b="1" dirty="0" smtClean="0"/>
            <a:t>3</a:t>
          </a:r>
          <a:endParaRPr lang="ru-RU" sz="1400" b="1" dirty="0"/>
        </a:p>
      </dgm:t>
    </dgm:pt>
    <dgm:pt modelId="{89C62F0A-779A-4EE3-8780-6F3D1B1A2570}" type="parTrans" cxnId="{325EF379-846A-4628-963E-700F1EDF2EA0}">
      <dgm:prSet/>
      <dgm:spPr/>
      <dgm:t>
        <a:bodyPr/>
        <a:lstStyle/>
        <a:p>
          <a:endParaRPr lang="ru-RU"/>
        </a:p>
      </dgm:t>
    </dgm:pt>
    <dgm:pt modelId="{EE675FF0-C948-46B0-9005-F231DB789E88}" type="sibTrans" cxnId="{325EF379-846A-4628-963E-700F1EDF2EA0}">
      <dgm:prSet/>
      <dgm:spPr/>
      <dgm:t>
        <a:bodyPr/>
        <a:lstStyle/>
        <a:p>
          <a:endParaRPr lang="ru-RU"/>
        </a:p>
      </dgm:t>
    </dgm:pt>
    <dgm:pt modelId="{DE2C9E58-E553-43D7-BF7E-6B951175995E}">
      <dgm:prSet custT="1"/>
      <dgm:spPr>
        <a:solidFill>
          <a:schemeClr val="accent4">
            <a:lumMod val="5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ru-RU" sz="1400" b="1" dirty="0" smtClean="0"/>
            <a:t>4</a:t>
          </a:r>
          <a:endParaRPr lang="ru-RU" sz="1400" b="1" dirty="0"/>
        </a:p>
      </dgm:t>
    </dgm:pt>
    <dgm:pt modelId="{7FA648FE-0BC2-4EB3-8DFF-783094A27CF9}" type="parTrans" cxnId="{D3DD187B-D5EB-4C9D-8666-51483858B197}">
      <dgm:prSet/>
      <dgm:spPr/>
      <dgm:t>
        <a:bodyPr/>
        <a:lstStyle/>
        <a:p>
          <a:endParaRPr lang="ru-RU"/>
        </a:p>
      </dgm:t>
    </dgm:pt>
    <dgm:pt modelId="{778CF940-EA8C-48A0-9A0C-C12EC35AE45A}" type="sibTrans" cxnId="{D3DD187B-D5EB-4C9D-8666-51483858B197}">
      <dgm:prSet/>
      <dgm:spPr/>
      <dgm:t>
        <a:bodyPr/>
        <a:lstStyle/>
        <a:p>
          <a:endParaRPr lang="ru-RU"/>
        </a:p>
      </dgm:t>
    </dgm:pt>
    <dgm:pt modelId="{B5BCD747-967E-4DB1-8EA3-C8692668FAF7}">
      <dgm:prSet custT="1"/>
      <dgm:spPr>
        <a:solidFill>
          <a:schemeClr val="accent4">
            <a:lumMod val="5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ru-RU" sz="1400" b="1" dirty="0" smtClean="0"/>
            <a:t>5</a:t>
          </a:r>
          <a:endParaRPr lang="ru-RU" sz="1400" b="1" dirty="0"/>
        </a:p>
      </dgm:t>
    </dgm:pt>
    <dgm:pt modelId="{70DC7D45-B0A6-4E8A-B5A8-CC8909341E17}" type="parTrans" cxnId="{38BEB95B-E89C-47C4-8B05-6952CCF03593}">
      <dgm:prSet/>
      <dgm:spPr/>
      <dgm:t>
        <a:bodyPr/>
        <a:lstStyle/>
        <a:p>
          <a:endParaRPr lang="ru-RU"/>
        </a:p>
      </dgm:t>
    </dgm:pt>
    <dgm:pt modelId="{E4BAE304-5C93-44D8-907F-7810CD1FC6AE}" type="sibTrans" cxnId="{38BEB95B-E89C-47C4-8B05-6952CCF03593}">
      <dgm:prSet/>
      <dgm:spPr/>
      <dgm:t>
        <a:bodyPr/>
        <a:lstStyle/>
        <a:p>
          <a:endParaRPr lang="ru-RU"/>
        </a:p>
      </dgm:t>
    </dgm:pt>
    <dgm:pt modelId="{12B659BF-C07E-416F-B98B-9D44BBF8C0FB}">
      <dgm:prSet custT="1"/>
      <dgm:spPr>
        <a:solidFill>
          <a:schemeClr val="accent4">
            <a:lumMod val="5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ru-RU" sz="1400" b="1" dirty="0" smtClean="0"/>
            <a:t>6</a:t>
          </a:r>
          <a:endParaRPr lang="ru-RU" sz="1400" b="1" dirty="0"/>
        </a:p>
      </dgm:t>
    </dgm:pt>
    <dgm:pt modelId="{4C2B19E1-1CCA-43D4-A4B6-C2B4545837A9}" type="parTrans" cxnId="{6153A31E-F6BA-4DC2-9F60-276FE2759A5A}">
      <dgm:prSet/>
      <dgm:spPr/>
      <dgm:t>
        <a:bodyPr/>
        <a:lstStyle/>
        <a:p>
          <a:endParaRPr lang="ru-RU"/>
        </a:p>
      </dgm:t>
    </dgm:pt>
    <dgm:pt modelId="{6FC0AFB8-992D-4FE7-8DCB-5CB1AAF575EA}" type="sibTrans" cxnId="{6153A31E-F6BA-4DC2-9F60-276FE2759A5A}">
      <dgm:prSet/>
      <dgm:spPr/>
      <dgm:t>
        <a:bodyPr/>
        <a:lstStyle/>
        <a:p>
          <a:endParaRPr lang="ru-RU"/>
        </a:p>
      </dgm:t>
    </dgm:pt>
    <dgm:pt modelId="{B5A48400-BBBA-464A-B100-7BF16272D329}">
      <dgm:prSet phldrT="[Текст]" custT="1"/>
      <dgm:spPr>
        <a:solidFill>
          <a:schemeClr val="accent4">
            <a:lumMod val="5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ru-RU" sz="1400" b="1" dirty="0" smtClean="0"/>
            <a:t>1</a:t>
          </a:r>
          <a:endParaRPr lang="ru-RU" sz="1400" b="1" dirty="0"/>
        </a:p>
      </dgm:t>
    </dgm:pt>
    <dgm:pt modelId="{94A50E05-D614-4562-B54B-9307F396DC3E}" type="sibTrans" cxnId="{576DF01D-2346-40B0-908A-729376AC31CE}">
      <dgm:prSet/>
      <dgm:spPr/>
      <dgm:t>
        <a:bodyPr/>
        <a:lstStyle/>
        <a:p>
          <a:endParaRPr lang="ru-RU"/>
        </a:p>
      </dgm:t>
    </dgm:pt>
    <dgm:pt modelId="{74094896-7854-4A41-833D-6A8F9D30F10D}" type="parTrans" cxnId="{576DF01D-2346-40B0-908A-729376AC31CE}">
      <dgm:prSet/>
      <dgm:spPr/>
      <dgm:t>
        <a:bodyPr/>
        <a:lstStyle/>
        <a:p>
          <a:endParaRPr lang="ru-RU"/>
        </a:p>
      </dgm:t>
    </dgm:pt>
    <dgm:pt modelId="{1306F2B6-9529-43D7-AB7D-864B9D4029FB}">
      <dgm:prSet custT="1"/>
      <dgm:spPr>
        <a:ln>
          <a:solidFill>
            <a:schemeClr val="tx1"/>
          </a:solidFill>
        </a:ln>
      </dgm:spPr>
      <dgm:t>
        <a:bodyPr/>
        <a:lstStyle/>
        <a:p>
          <a:r>
            <a:rPr lang="ru-RU" sz="1200" dirty="0" smtClean="0"/>
            <a:t>Несоответствие технических и экономических показателей в перечне документов прилагаемых к проекту концессионного соглашения  </a:t>
          </a:r>
          <a:endParaRPr lang="ru-RU" sz="1200" dirty="0"/>
        </a:p>
      </dgm:t>
    </dgm:pt>
    <dgm:pt modelId="{68491BCC-9D20-4207-A620-2A2ED261AC3C}" type="parTrans" cxnId="{9161AEC8-C356-472C-8139-946A7BECA6D1}">
      <dgm:prSet/>
      <dgm:spPr/>
      <dgm:t>
        <a:bodyPr/>
        <a:lstStyle/>
        <a:p>
          <a:endParaRPr lang="ru-RU"/>
        </a:p>
      </dgm:t>
    </dgm:pt>
    <dgm:pt modelId="{12AA3446-8ED2-4957-A15D-2455F404296C}" type="sibTrans" cxnId="{9161AEC8-C356-472C-8139-946A7BECA6D1}">
      <dgm:prSet/>
      <dgm:spPr/>
      <dgm:t>
        <a:bodyPr/>
        <a:lstStyle/>
        <a:p>
          <a:endParaRPr lang="ru-RU"/>
        </a:p>
      </dgm:t>
    </dgm:pt>
    <dgm:pt modelId="{B62FDE5F-AD73-4E81-AE96-8070212987C0}">
      <dgm:prSet custT="1"/>
      <dgm:spPr>
        <a:ln>
          <a:solidFill>
            <a:schemeClr val="tx1"/>
          </a:solidFill>
        </a:ln>
      </dgm:spPr>
      <dgm:t>
        <a:bodyPr/>
        <a:lstStyle/>
        <a:p>
          <a:r>
            <a:rPr lang="ru-RU" sz="1200" dirty="0" smtClean="0"/>
            <a:t>Перечень мероприятий, планируемых к реализации в рамках концессионного соглашения, не соответствует понятию «реконструкция объектов» </a:t>
          </a:r>
          <a:endParaRPr lang="ru-RU" sz="1200" dirty="0"/>
        </a:p>
      </dgm:t>
    </dgm:pt>
    <dgm:pt modelId="{B9AE66C3-E867-45A5-A77D-5211F8527A2F}" type="parTrans" cxnId="{9ACF7185-80A1-4B12-AC84-AC0D6238758A}">
      <dgm:prSet/>
      <dgm:spPr/>
      <dgm:t>
        <a:bodyPr/>
        <a:lstStyle/>
        <a:p>
          <a:endParaRPr lang="ru-RU"/>
        </a:p>
      </dgm:t>
    </dgm:pt>
    <dgm:pt modelId="{2F71F66E-8A1E-48A3-83DF-87CE5355B9E0}" type="sibTrans" cxnId="{9ACF7185-80A1-4B12-AC84-AC0D6238758A}">
      <dgm:prSet/>
      <dgm:spPr/>
      <dgm:t>
        <a:bodyPr/>
        <a:lstStyle/>
        <a:p>
          <a:endParaRPr lang="ru-RU"/>
        </a:p>
      </dgm:t>
    </dgm:pt>
    <dgm:pt modelId="{ED42BA10-887A-4DD5-8EF4-90D4669337E5}">
      <dgm:prSet/>
      <dgm:spPr>
        <a:ln>
          <a:solidFill>
            <a:schemeClr val="tx1"/>
          </a:solidFill>
        </a:ln>
      </dgm:spPr>
      <dgm:t>
        <a:bodyPr/>
        <a:lstStyle/>
        <a:p>
          <a:r>
            <a:rPr lang="ru-RU" dirty="0" smtClean="0"/>
            <a:t>Отсутствие предложения по долгосрочному параметру «нормативная прибыль»</a:t>
          </a:r>
          <a:endParaRPr lang="ru-RU" dirty="0"/>
        </a:p>
      </dgm:t>
    </dgm:pt>
    <dgm:pt modelId="{EE662EDB-9EA4-42A8-95B0-6B9433F09AE7}" type="parTrans" cxnId="{9CD0FD4B-5EAE-4641-BE7F-C1CDF9CB7AA8}">
      <dgm:prSet/>
      <dgm:spPr/>
      <dgm:t>
        <a:bodyPr/>
        <a:lstStyle/>
        <a:p>
          <a:endParaRPr lang="ru-RU"/>
        </a:p>
      </dgm:t>
    </dgm:pt>
    <dgm:pt modelId="{F01A1522-500B-46B9-816E-0AA3CCC9F69C}" type="sibTrans" cxnId="{9CD0FD4B-5EAE-4641-BE7F-C1CDF9CB7AA8}">
      <dgm:prSet/>
      <dgm:spPr/>
      <dgm:t>
        <a:bodyPr/>
        <a:lstStyle/>
        <a:p>
          <a:endParaRPr lang="ru-RU"/>
        </a:p>
      </dgm:t>
    </dgm:pt>
    <dgm:pt modelId="{B490EF3C-38D4-40FB-BC3D-3DA65BEF8252}">
      <dgm:prSet/>
      <dgm:spPr>
        <a:ln>
          <a:solidFill>
            <a:schemeClr val="tx1"/>
          </a:solidFill>
        </a:ln>
      </dgm:spPr>
      <dgm:t>
        <a:bodyPr/>
        <a:lstStyle/>
        <a:p>
          <a:r>
            <a:rPr lang="ru-RU" dirty="0" smtClean="0"/>
            <a:t>Ухудшение показателей энергосбережения и энергетической эффективности</a:t>
          </a:r>
          <a:endParaRPr lang="ru-RU" dirty="0"/>
        </a:p>
      </dgm:t>
    </dgm:pt>
    <dgm:pt modelId="{0093633C-DC59-4CB7-A317-4B240176872D}" type="parTrans" cxnId="{B813AA23-2567-48BC-B4CB-05EFE4F0DDF6}">
      <dgm:prSet/>
      <dgm:spPr/>
      <dgm:t>
        <a:bodyPr/>
        <a:lstStyle/>
        <a:p>
          <a:endParaRPr lang="ru-RU"/>
        </a:p>
      </dgm:t>
    </dgm:pt>
    <dgm:pt modelId="{84C349AF-2485-4904-BF84-FB7CBC3F2925}" type="sibTrans" cxnId="{B813AA23-2567-48BC-B4CB-05EFE4F0DDF6}">
      <dgm:prSet/>
      <dgm:spPr/>
      <dgm:t>
        <a:bodyPr/>
        <a:lstStyle/>
        <a:p>
          <a:endParaRPr lang="ru-RU"/>
        </a:p>
      </dgm:t>
    </dgm:pt>
    <dgm:pt modelId="{28BD097D-3816-4621-B0BB-641EBBA69CE7}">
      <dgm:prSet/>
      <dgm:spPr>
        <a:ln>
          <a:solidFill>
            <a:schemeClr val="tx1"/>
          </a:solidFill>
        </a:ln>
      </dgm:spPr>
      <dgm:t>
        <a:bodyPr/>
        <a:lstStyle/>
        <a:p>
          <a:r>
            <a:rPr lang="ru-RU" dirty="0" smtClean="0"/>
            <a:t>Несоответствие объемных показателей схемам теплоснабжения</a:t>
          </a:r>
          <a:endParaRPr lang="ru-RU" dirty="0"/>
        </a:p>
      </dgm:t>
    </dgm:pt>
    <dgm:pt modelId="{BEDE36F9-841A-415A-B063-2603919830EB}" type="parTrans" cxnId="{0BF2173D-7E82-4876-A4C1-56A218EBB144}">
      <dgm:prSet/>
      <dgm:spPr/>
      <dgm:t>
        <a:bodyPr/>
        <a:lstStyle/>
        <a:p>
          <a:endParaRPr lang="ru-RU"/>
        </a:p>
      </dgm:t>
    </dgm:pt>
    <dgm:pt modelId="{C394F0FB-A745-44E2-BCA1-CE3876EE7770}" type="sibTrans" cxnId="{0BF2173D-7E82-4876-A4C1-56A218EBB144}">
      <dgm:prSet/>
      <dgm:spPr/>
      <dgm:t>
        <a:bodyPr/>
        <a:lstStyle/>
        <a:p>
          <a:endParaRPr lang="ru-RU"/>
        </a:p>
      </dgm:t>
    </dgm:pt>
    <dgm:pt modelId="{E3DB96D4-0791-46DF-8CAD-DC252440F94C}">
      <dgm:prSet/>
      <dgm:spPr>
        <a:ln>
          <a:solidFill>
            <a:schemeClr val="tx1"/>
          </a:solidFill>
        </a:ln>
      </dgm:spPr>
      <dgm:t>
        <a:bodyPr/>
        <a:lstStyle/>
        <a:p>
          <a:r>
            <a:rPr lang="ru-RU" dirty="0" smtClean="0"/>
            <a:t>Не предусмотрен порядок возмещения </a:t>
          </a:r>
          <a:r>
            <a:rPr lang="ru-RU" dirty="0" err="1" smtClean="0"/>
            <a:t>концедентом</a:t>
          </a:r>
          <a:r>
            <a:rPr lang="ru-RU" dirty="0" smtClean="0"/>
            <a:t> финансовых средств при несоблюдении условий концессионного соглашения</a:t>
          </a:r>
          <a:endParaRPr lang="ru-RU" dirty="0"/>
        </a:p>
      </dgm:t>
    </dgm:pt>
    <dgm:pt modelId="{3122FF10-2949-4D76-AF02-74FD0E6E058F}" type="parTrans" cxnId="{B61340EF-905E-4960-B0C2-EDBEBBD70E05}">
      <dgm:prSet/>
      <dgm:spPr/>
      <dgm:t>
        <a:bodyPr/>
        <a:lstStyle/>
        <a:p>
          <a:endParaRPr lang="ru-RU"/>
        </a:p>
      </dgm:t>
    </dgm:pt>
    <dgm:pt modelId="{ED6DA003-6298-45B9-9620-F51A1C4F12F8}" type="sibTrans" cxnId="{B61340EF-905E-4960-B0C2-EDBEBBD70E05}">
      <dgm:prSet/>
      <dgm:spPr/>
      <dgm:t>
        <a:bodyPr/>
        <a:lstStyle/>
        <a:p>
          <a:endParaRPr lang="ru-RU"/>
        </a:p>
      </dgm:t>
    </dgm:pt>
    <dgm:pt modelId="{488839B2-F09E-4CB7-A864-363CACA5B93E}">
      <dgm:prSet custT="1"/>
      <dgm:spPr>
        <a:solidFill>
          <a:schemeClr val="accent4">
            <a:lumMod val="5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ru-RU" sz="1400" dirty="0" smtClean="0"/>
            <a:t>7</a:t>
          </a:r>
          <a:endParaRPr lang="ru-RU" sz="1400" dirty="0"/>
        </a:p>
      </dgm:t>
    </dgm:pt>
    <dgm:pt modelId="{1486CC88-37BE-4425-8BB5-EC4EC27ADC51}" type="parTrans" cxnId="{299F1D80-A2EC-4F68-9B12-E4F6A1A8F73E}">
      <dgm:prSet/>
      <dgm:spPr/>
      <dgm:t>
        <a:bodyPr/>
        <a:lstStyle/>
        <a:p>
          <a:endParaRPr lang="ru-RU"/>
        </a:p>
      </dgm:t>
    </dgm:pt>
    <dgm:pt modelId="{19B64F0E-8D93-4F69-861D-85FA7113C473}" type="sibTrans" cxnId="{299F1D80-A2EC-4F68-9B12-E4F6A1A8F73E}">
      <dgm:prSet/>
      <dgm:spPr/>
      <dgm:t>
        <a:bodyPr/>
        <a:lstStyle/>
        <a:p>
          <a:endParaRPr lang="ru-RU"/>
        </a:p>
      </dgm:t>
    </dgm:pt>
    <dgm:pt modelId="{2B4A95BB-F944-493C-9039-24716721BD49}">
      <dgm:prSet/>
      <dgm:spPr>
        <a:ln>
          <a:solidFill>
            <a:schemeClr val="tx1"/>
          </a:solidFill>
        </a:ln>
      </dgm:spPr>
      <dgm:t>
        <a:bodyPr/>
        <a:lstStyle/>
        <a:p>
          <a:r>
            <a:rPr lang="ru-RU" dirty="0" smtClean="0"/>
            <a:t>Несоответствие акта технического обследования форме, утвержденной приказом Минстроя России от 5 августа 2014 г. № 437/</a:t>
          </a:r>
          <a:r>
            <a:rPr lang="ru-RU" dirty="0" err="1" smtClean="0"/>
            <a:t>пр</a:t>
          </a:r>
          <a:endParaRPr lang="ru-RU" dirty="0"/>
        </a:p>
      </dgm:t>
    </dgm:pt>
    <dgm:pt modelId="{898BD7BD-3E87-4C0B-AE6C-B6F83D0196A9}" type="parTrans" cxnId="{8D4A4E5A-77C6-4558-8744-81C98556A7F0}">
      <dgm:prSet/>
      <dgm:spPr/>
      <dgm:t>
        <a:bodyPr/>
        <a:lstStyle/>
        <a:p>
          <a:endParaRPr lang="ru-RU"/>
        </a:p>
      </dgm:t>
    </dgm:pt>
    <dgm:pt modelId="{4BF7EAA9-C1D7-4D7E-8237-039B33215284}" type="sibTrans" cxnId="{8D4A4E5A-77C6-4558-8744-81C98556A7F0}">
      <dgm:prSet/>
      <dgm:spPr/>
      <dgm:t>
        <a:bodyPr/>
        <a:lstStyle/>
        <a:p>
          <a:endParaRPr lang="ru-RU"/>
        </a:p>
      </dgm:t>
    </dgm:pt>
    <dgm:pt modelId="{E198E9E0-45AF-4E74-920F-117FB6B5BEE5}">
      <dgm:prSet custT="1"/>
      <dgm:spPr>
        <a:solidFill>
          <a:schemeClr val="accent4">
            <a:lumMod val="5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400" dirty="0" smtClean="0"/>
            <a:t>8</a:t>
          </a:r>
          <a:endParaRPr lang="ru-RU" sz="1400" dirty="0"/>
        </a:p>
      </dgm:t>
    </dgm:pt>
    <dgm:pt modelId="{B2390CC8-A64F-4C1F-90D0-43BCF752E315}" type="parTrans" cxnId="{B89D4790-72B4-4941-B14D-8B64FAE81F61}">
      <dgm:prSet/>
      <dgm:spPr/>
      <dgm:t>
        <a:bodyPr/>
        <a:lstStyle/>
        <a:p>
          <a:endParaRPr lang="ru-RU"/>
        </a:p>
      </dgm:t>
    </dgm:pt>
    <dgm:pt modelId="{4BB064CA-93F3-430E-99FB-0CECC11AD25D}" type="sibTrans" cxnId="{B89D4790-72B4-4941-B14D-8B64FAE81F61}">
      <dgm:prSet/>
      <dgm:spPr/>
      <dgm:t>
        <a:bodyPr/>
        <a:lstStyle/>
        <a:p>
          <a:endParaRPr lang="ru-RU"/>
        </a:p>
      </dgm:t>
    </dgm:pt>
    <dgm:pt modelId="{EFE3B670-F7F9-4F72-9CD4-1785D13DC5C0}">
      <dgm:prSet/>
      <dgm:spPr>
        <a:ln>
          <a:solidFill>
            <a:schemeClr val="tx1"/>
          </a:solidFill>
        </a:ln>
      </dgm:spPr>
      <dgm:t>
        <a:bodyPr/>
        <a:lstStyle/>
        <a:p>
          <a:r>
            <a:rPr lang="ru-RU" dirty="0" smtClean="0"/>
            <a:t>Отсутствие документов, подтверждающих факт и (или) обстоятельства возникновения у </a:t>
          </a:r>
          <a:r>
            <a:rPr lang="ru-RU" dirty="0" err="1" smtClean="0"/>
            <a:t>концедента</a:t>
          </a:r>
          <a:r>
            <a:rPr lang="ru-RU" dirty="0" smtClean="0"/>
            <a:t> права собственности на объекты концессионного соглашения</a:t>
          </a:r>
          <a:endParaRPr lang="ru-RU" dirty="0"/>
        </a:p>
      </dgm:t>
    </dgm:pt>
    <dgm:pt modelId="{79DE6A22-A1B0-4B86-9F48-2EA488FF9D10}" type="parTrans" cxnId="{12E63156-5C1F-4B1F-9DA8-2CCF3014E5D4}">
      <dgm:prSet/>
      <dgm:spPr/>
      <dgm:t>
        <a:bodyPr/>
        <a:lstStyle/>
        <a:p>
          <a:endParaRPr lang="ru-RU"/>
        </a:p>
      </dgm:t>
    </dgm:pt>
    <dgm:pt modelId="{B54B4498-B9C0-478F-8BF2-0441444FBA12}" type="sibTrans" cxnId="{12E63156-5C1F-4B1F-9DA8-2CCF3014E5D4}">
      <dgm:prSet/>
      <dgm:spPr/>
      <dgm:t>
        <a:bodyPr/>
        <a:lstStyle/>
        <a:p>
          <a:endParaRPr lang="ru-RU"/>
        </a:p>
      </dgm:t>
    </dgm:pt>
    <dgm:pt modelId="{2AEBEED1-A18E-4F48-9BB4-7DB4A6767D42}">
      <dgm:prSet/>
      <dgm:spPr>
        <a:solidFill>
          <a:schemeClr val="accent4">
            <a:lumMod val="5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ru-RU" dirty="0" smtClean="0"/>
            <a:t>9</a:t>
          </a:r>
          <a:endParaRPr lang="ru-RU" dirty="0"/>
        </a:p>
      </dgm:t>
    </dgm:pt>
    <dgm:pt modelId="{E068C2B8-FE17-4EE8-B80B-D770C4639452}" type="parTrans" cxnId="{D41B795D-FDAB-436E-84B9-4BF651ACBB55}">
      <dgm:prSet/>
      <dgm:spPr/>
      <dgm:t>
        <a:bodyPr/>
        <a:lstStyle/>
        <a:p>
          <a:endParaRPr lang="ru-RU"/>
        </a:p>
      </dgm:t>
    </dgm:pt>
    <dgm:pt modelId="{7A6617A3-F4DD-4BCF-9F10-96E401EBF2D9}" type="sibTrans" cxnId="{D41B795D-FDAB-436E-84B9-4BF651ACBB55}">
      <dgm:prSet/>
      <dgm:spPr/>
      <dgm:t>
        <a:bodyPr/>
        <a:lstStyle/>
        <a:p>
          <a:endParaRPr lang="ru-RU"/>
        </a:p>
      </dgm:t>
    </dgm:pt>
    <dgm:pt modelId="{20D3AA51-011C-43F7-ACF8-1A5D5F6E33AB}">
      <dgm:prSet/>
      <dgm:spPr>
        <a:ln>
          <a:solidFill>
            <a:schemeClr val="tx1"/>
          </a:solidFill>
        </a:ln>
      </dgm:spPr>
      <dgm:t>
        <a:bodyPr/>
        <a:lstStyle/>
        <a:p>
          <a:r>
            <a:rPr lang="ru-RU" dirty="0" smtClean="0"/>
            <a:t>Показатели энергетической эффективности заявлены в целом по объектам организации, а не по объектам концессионного соглашения </a:t>
          </a:r>
          <a:endParaRPr lang="ru-RU" dirty="0"/>
        </a:p>
      </dgm:t>
    </dgm:pt>
    <dgm:pt modelId="{EE5981E9-769B-4872-A255-688FFA8CCD49}" type="parTrans" cxnId="{4A99F935-E79D-4781-80FE-C64E4B5CB0D2}">
      <dgm:prSet/>
      <dgm:spPr/>
      <dgm:t>
        <a:bodyPr/>
        <a:lstStyle/>
        <a:p>
          <a:endParaRPr lang="ru-RU"/>
        </a:p>
      </dgm:t>
    </dgm:pt>
    <dgm:pt modelId="{D27483DB-A219-483D-95CA-BB915AB691E1}" type="sibTrans" cxnId="{4A99F935-E79D-4781-80FE-C64E4B5CB0D2}">
      <dgm:prSet/>
      <dgm:spPr/>
      <dgm:t>
        <a:bodyPr/>
        <a:lstStyle/>
        <a:p>
          <a:endParaRPr lang="ru-RU"/>
        </a:p>
      </dgm:t>
    </dgm:pt>
    <dgm:pt modelId="{C7AC4EB2-46C8-45AF-A509-188FBDC9C668}" type="pres">
      <dgm:prSet presAssocID="{4457BE27-E0FC-4427-887B-F0810E9FE67C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AB5531C-98FE-4EED-9A85-F3883A696E62}" type="pres">
      <dgm:prSet presAssocID="{B5A48400-BBBA-464A-B100-7BF16272D329}" presName="composite" presStyleCnt="0"/>
      <dgm:spPr/>
    </dgm:pt>
    <dgm:pt modelId="{7AE17C24-65D0-4DC3-83CE-8B91B6E8B73D}" type="pres">
      <dgm:prSet presAssocID="{B5A48400-BBBA-464A-B100-7BF16272D329}" presName="parentText" presStyleLbl="alignNode1" presStyleIdx="0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7D2F176-67D7-4F2E-9635-5BC8EBC9DAD7}" type="pres">
      <dgm:prSet presAssocID="{B5A48400-BBBA-464A-B100-7BF16272D329}" presName="descendantText" presStyleLbl="alignAcc1" presStyleIdx="0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E3DD83-A12F-4D18-A079-4C6AFE7BC367}" type="pres">
      <dgm:prSet presAssocID="{94A50E05-D614-4562-B54B-9307F396DC3E}" presName="sp" presStyleCnt="0"/>
      <dgm:spPr/>
    </dgm:pt>
    <dgm:pt modelId="{4A5C1A46-A860-472D-AB3A-EBFE7B50BBE5}" type="pres">
      <dgm:prSet presAssocID="{73DD702C-96E0-4948-A1F4-41CB7395EE8C}" presName="composite" presStyleCnt="0"/>
      <dgm:spPr/>
    </dgm:pt>
    <dgm:pt modelId="{568A5E3C-1D22-45A7-BBA8-8C953E0F580B}" type="pres">
      <dgm:prSet presAssocID="{73DD702C-96E0-4948-A1F4-41CB7395EE8C}" presName="parentText" presStyleLbl="alignNode1" presStyleIdx="1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336D73-4AB2-43AC-A93F-FE9DCB1CC0CC}" type="pres">
      <dgm:prSet presAssocID="{73DD702C-96E0-4948-A1F4-41CB7395EE8C}" presName="descendantText" presStyleLbl="alignAcc1" presStyleIdx="1" presStyleCnt="9" custScaleY="10635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9F57FD-86AD-45F4-A20F-93E8B08E8760}" type="pres">
      <dgm:prSet presAssocID="{A5BDA798-D49B-40D7-803D-9CD7D9F195B5}" presName="sp" presStyleCnt="0"/>
      <dgm:spPr/>
    </dgm:pt>
    <dgm:pt modelId="{28F54DD0-CC72-4E1B-BD58-988B564275C2}" type="pres">
      <dgm:prSet presAssocID="{DCDEE099-E56D-488E-9011-3A481D3BFFE3}" presName="composite" presStyleCnt="0"/>
      <dgm:spPr/>
    </dgm:pt>
    <dgm:pt modelId="{80779D3C-E9DF-44EC-87D7-99A351028133}" type="pres">
      <dgm:prSet presAssocID="{DCDEE099-E56D-488E-9011-3A481D3BFFE3}" presName="parentText" presStyleLbl="alignNode1" presStyleIdx="2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98DFD7-78AE-48BE-8078-B6C00066F70D}" type="pres">
      <dgm:prSet presAssocID="{DCDEE099-E56D-488E-9011-3A481D3BFFE3}" presName="descendantText" presStyleLbl="alignAcc1" presStyleIdx="2" presStyleCnt="9" custLinFactNeighborY="29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CE763F-E120-4222-873F-5FBEECC42B2B}" type="pres">
      <dgm:prSet presAssocID="{EE675FF0-C948-46B0-9005-F231DB789E88}" presName="sp" presStyleCnt="0"/>
      <dgm:spPr/>
    </dgm:pt>
    <dgm:pt modelId="{81066F9E-9B46-47AD-8B1E-BA857146199C}" type="pres">
      <dgm:prSet presAssocID="{DE2C9E58-E553-43D7-BF7E-6B951175995E}" presName="composite" presStyleCnt="0"/>
      <dgm:spPr/>
    </dgm:pt>
    <dgm:pt modelId="{3F820A9F-2403-4613-A571-795D804E723A}" type="pres">
      <dgm:prSet presAssocID="{DE2C9E58-E553-43D7-BF7E-6B951175995E}" presName="parentText" presStyleLbl="alignNode1" presStyleIdx="3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778349-AD2E-49CB-80ED-9A8700546215}" type="pres">
      <dgm:prSet presAssocID="{DE2C9E58-E553-43D7-BF7E-6B951175995E}" presName="descendantText" presStyleLbl="alignAcc1" presStyleIdx="3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14A690-10B9-44FF-9EAE-7C68251EA43D}" type="pres">
      <dgm:prSet presAssocID="{778CF940-EA8C-48A0-9A0C-C12EC35AE45A}" presName="sp" presStyleCnt="0"/>
      <dgm:spPr/>
    </dgm:pt>
    <dgm:pt modelId="{A0FAD465-BBA1-4D03-B8C1-D60FEA188848}" type="pres">
      <dgm:prSet presAssocID="{B5BCD747-967E-4DB1-8EA3-C8692668FAF7}" presName="composite" presStyleCnt="0"/>
      <dgm:spPr/>
    </dgm:pt>
    <dgm:pt modelId="{8864F6D2-6D92-437B-BDC3-00F5E0C0DA69}" type="pres">
      <dgm:prSet presAssocID="{B5BCD747-967E-4DB1-8EA3-C8692668FAF7}" presName="parentText" presStyleLbl="alignNode1" presStyleIdx="4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65C74D-2BDE-4EA6-868A-EFA9080DC19C}" type="pres">
      <dgm:prSet presAssocID="{B5BCD747-967E-4DB1-8EA3-C8692668FAF7}" presName="descendantText" presStyleLbl="alignAcc1" presStyleIdx="4" presStyleCnt="9" custLinFactNeighborY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A46A36-52E3-41B0-A48F-0BDD2F483D4B}" type="pres">
      <dgm:prSet presAssocID="{E4BAE304-5C93-44D8-907F-7810CD1FC6AE}" presName="sp" presStyleCnt="0"/>
      <dgm:spPr/>
    </dgm:pt>
    <dgm:pt modelId="{5AD86D24-5E14-4CD4-A01F-781EBC4E3041}" type="pres">
      <dgm:prSet presAssocID="{12B659BF-C07E-416F-B98B-9D44BBF8C0FB}" presName="composite" presStyleCnt="0"/>
      <dgm:spPr/>
    </dgm:pt>
    <dgm:pt modelId="{533A0B10-01EB-4DC8-8536-1714F815A47B}" type="pres">
      <dgm:prSet presAssocID="{12B659BF-C07E-416F-B98B-9D44BBF8C0FB}" presName="parentText" presStyleLbl="alignNode1" presStyleIdx="5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DAF15A-1DF4-47E3-B421-7E3FE13A9B6E}" type="pres">
      <dgm:prSet presAssocID="{12B659BF-C07E-416F-B98B-9D44BBF8C0FB}" presName="descendantText" presStyleLbl="alignAcc1" presStyleIdx="5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D4DF23-4591-4B0F-A27F-81FC963779E3}" type="pres">
      <dgm:prSet presAssocID="{6FC0AFB8-992D-4FE7-8DCB-5CB1AAF575EA}" presName="sp" presStyleCnt="0"/>
      <dgm:spPr/>
    </dgm:pt>
    <dgm:pt modelId="{61E54D21-4B3C-46F7-B66E-385E4949F2B2}" type="pres">
      <dgm:prSet presAssocID="{488839B2-F09E-4CB7-A864-363CACA5B93E}" presName="composite" presStyleCnt="0"/>
      <dgm:spPr/>
    </dgm:pt>
    <dgm:pt modelId="{3C27E42B-C63A-4C69-8F93-3C3E1481D3D3}" type="pres">
      <dgm:prSet presAssocID="{488839B2-F09E-4CB7-A864-363CACA5B93E}" presName="parentText" presStyleLbl="alignNode1" presStyleIdx="6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8A0873-79D6-4C5E-91FE-A5362CB77A2F}" type="pres">
      <dgm:prSet presAssocID="{488839B2-F09E-4CB7-A864-363CACA5B93E}" presName="descendantText" presStyleLbl="alignAcc1" presStyleIdx="6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66D208-CA24-458F-8B60-3951D0876F5C}" type="pres">
      <dgm:prSet presAssocID="{19B64F0E-8D93-4F69-861D-85FA7113C473}" presName="sp" presStyleCnt="0"/>
      <dgm:spPr/>
    </dgm:pt>
    <dgm:pt modelId="{852B98A5-8D70-46BB-8847-FA51B79F0394}" type="pres">
      <dgm:prSet presAssocID="{E198E9E0-45AF-4E74-920F-117FB6B5BEE5}" presName="composite" presStyleCnt="0"/>
      <dgm:spPr/>
    </dgm:pt>
    <dgm:pt modelId="{A40C3E32-C4B5-48EA-9F72-CAED9061E778}" type="pres">
      <dgm:prSet presAssocID="{E198E9E0-45AF-4E74-920F-117FB6B5BEE5}" presName="parentText" presStyleLbl="alignNode1" presStyleIdx="7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CAE512-E2C2-4030-A5A7-0D72D9924EDB}" type="pres">
      <dgm:prSet presAssocID="{E198E9E0-45AF-4E74-920F-117FB6B5BEE5}" presName="descendantText" presStyleLbl="alignAcc1" presStyleIdx="7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ADF84B-8B8C-469F-B71E-28BDFF567FCB}" type="pres">
      <dgm:prSet presAssocID="{4BB064CA-93F3-430E-99FB-0CECC11AD25D}" presName="sp" presStyleCnt="0"/>
      <dgm:spPr/>
    </dgm:pt>
    <dgm:pt modelId="{1265AE48-2AE6-4833-BCB3-886F223F59FC}" type="pres">
      <dgm:prSet presAssocID="{2AEBEED1-A18E-4F48-9BB4-7DB4A6767D42}" presName="composite" presStyleCnt="0"/>
      <dgm:spPr/>
    </dgm:pt>
    <dgm:pt modelId="{0725304B-EDFE-4179-BBC4-FE360E5B7FB4}" type="pres">
      <dgm:prSet presAssocID="{2AEBEED1-A18E-4F48-9BB4-7DB4A6767D42}" presName="parentText" presStyleLbl="alignNode1" presStyleIdx="8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10177D-B94A-449F-8EA1-BFADC3C340BC}" type="pres">
      <dgm:prSet presAssocID="{2AEBEED1-A18E-4F48-9BB4-7DB4A6767D42}" presName="descendantText" presStyleLbl="alignAcc1" presStyleIdx="8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A99F935-E79D-4781-80FE-C64E4B5CB0D2}" srcId="{2AEBEED1-A18E-4F48-9BB4-7DB4A6767D42}" destId="{20D3AA51-011C-43F7-ACF8-1A5D5F6E33AB}" srcOrd="0" destOrd="0" parTransId="{EE5981E9-769B-4872-A255-688FFA8CCD49}" sibTransId="{D27483DB-A219-483D-95CA-BB915AB691E1}"/>
    <dgm:cxn modelId="{CC9356D6-8153-4F2D-B84A-4711CBD599F1}" type="presOf" srcId="{2B4A95BB-F944-493C-9039-24716721BD49}" destId="{A28A0873-79D6-4C5E-91FE-A5362CB77A2F}" srcOrd="0" destOrd="0" presId="urn:microsoft.com/office/officeart/2005/8/layout/chevron2"/>
    <dgm:cxn modelId="{DF72B8C4-80B0-43E5-B6E1-EB087C66FDDC}" type="presOf" srcId="{73DD702C-96E0-4948-A1F4-41CB7395EE8C}" destId="{568A5E3C-1D22-45A7-BBA8-8C953E0F580B}" srcOrd="0" destOrd="0" presId="urn:microsoft.com/office/officeart/2005/8/layout/chevron2"/>
    <dgm:cxn modelId="{3A7038CB-4DB5-4C7E-8B05-264FF382B0DB}" type="presOf" srcId="{20D3AA51-011C-43F7-ACF8-1A5D5F6E33AB}" destId="{5A10177D-B94A-449F-8EA1-BFADC3C340BC}" srcOrd="0" destOrd="0" presId="urn:microsoft.com/office/officeart/2005/8/layout/chevron2"/>
    <dgm:cxn modelId="{B89D4790-72B4-4941-B14D-8B64FAE81F61}" srcId="{4457BE27-E0FC-4427-887B-F0810E9FE67C}" destId="{E198E9E0-45AF-4E74-920F-117FB6B5BEE5}" srcOrd="7" destOrd="0" parTransId="{B2390CC8-A64F-4C1F-90D0-43BCF752E315}" sibTransId="{4BB064CA-93F3-430E-99FB-0CECC11AD25D}"/>
    <dgm:cxn modelId="{12E63156-5C1F-4B1F-9DA8-2CCF3014E5D4}" srcId="{E198E9E0-45AF-4E74-920F-117FB6B5BEE5}" destId="{EFE3B670-F7F9-4F72-9CD4-1785D13DC5C0}" srcOrd="0" destOrd="0" parTransId="{79DE6A22-A1B0-4B86-9F48-2EA488FF9D10}" sibTransId="{B54B4498-B9C0-478F-8BF2-0441444FBA12}"/>
    <dgm:cxn modelId="{576DF01D-2346-40B0-908A-729376AC31CE}" srcId="{4457BE27-E0FC-4427-887B-F0810E9FE67C}" destId="{B5A48400-BBBA-464A-B100-7BF16272D329}" srcOrd="0" destOrd="0" parTransId="{74094896-7854-4A41-833D-6A8F9D30F10D}" sibTransId="{94A50E05-D614-4562-B54B-9307F396DC3E}"/>
    <dgm:cxn modelId="{9CD0FD4B-5EAE-4641-BE7F-C1CDF9CB7AA8}" srcId="{DCDEE099-E56D-488E-9011-3A481D3BFFE3}" destId="{ED42BA10-887A-4DD5-8EF4-90D4669337E5}" srcOrd="0" destOrd="0" parTransId="{EE662EDB-9EA4-42A8-95B0-6B9433F09AE7}" sibTransId="{F01A1522-500B-46B9-816E-0AA3CCC9F69C}"/>
    <dgm:cxn modelId="{8D3FE128-7342-4AC3-B070-4C61BB5851D1}" type="presOf" srcId="{B5BCD747-967E-4DB1-8EA3-C8692668FAF7}" destId="{8864F6D2-6D92-437B-BDC3-00F5E0C0DA69}" srcOrd="0" destOrd="0" presId="urn:microsoft.com/office/officeart/2005/8/layout/chevron2"/>
    <dgm:cxn modelId="{F06C10C8-B42C-4EA4-81ED-6BFEED6DC0C9}" type="presOf" srcId="{E198E9E0-45AF-4E74-920F-117FB6B5BEE5}" destId="{A40C3E32-C4B5-48EA-9F72-CAED9061E778}" srcOrd="0" destOrd="0" presId="urn:microsoft.com/office/officeart/2005/8/layout/chevron2"/>
    <dgm:cxn modelId="{1E8D24FC-EE7D-4794-ACE4-40B8FAE2E2E9}" type="presOf" srcId="{DCDEE099-E56D-488E-9011-3A481D3BFFE3}" destId="{80779D3C-E9DF-44EC-87D7-99A351028133}" srcOrd="0" destOrd="0" presId="urn:microsoft.com/office/officeart/2005/8/layout/chevron2"/>
    <dgm:cxn modelId="{8D4A4E5A-77C6-4558-8744-81C98556A7F0}" srcId="{488839B2-F09E-4CB7-A864-363CACA5B93E}" destId="{2B4A95BB-F944-493C-9039-24716721BD49}" srcOrd="0" destOrd="0" parTransId="{898BD7BD-3E87-4C0B-AE6C-B6F83D0196A9}" sibTransId="{4BF7EAA9-C1D7-4D7E-8237-039B33215284}"/>
    <dgm:cxn modelId="{3FA88B21-1F63-4CF1-B17A-A6794ED83DE6}" type="presOf" srcId="{1306F2B6-9529-43D7-AB7D-864B9D4029FB}" destId="{E7D2F176-67D7-4F2E-9635-5BC8EBC9DAD7}" srcOrd="0" destOrd="0" presId="urn:microsoft.com/office/officeart/2005/8/layout/chevron2"/>
    <dgm:cxn modelId="{B61340EF-905E-4960-B0C2-EDBEBBD70E05}" srcId="{12B659BF-C07E-416F-B98B-9D44BBF8C0FB}" destId="{E3DB96D4-0791-46DF-8CAD-DC252440F94C}" srcOrd="0" destOrd="0" parTransId="{3122FF10-2949-4D76-AF02-74FD0E6E058F}" sibTransId="{ED6DA003-6298-45B9-9620-F51A1C4F12F8}"/>
    <dgm:cxn modelId="{2D7EB6F1-2F17-41B6-8B7F-5AF75A15B0DF}" type="presOf" srcId="{B5A48400-BBBA-464A-B100-7BF16272D329}" destId="{7AE17C24-65D0-4DC3-83CE-8B91B6E8B73D}" srcOrd="0" destOrd="0" presId="urn:microsoft.com/office/officeart/2005/8/layout/chevron2"/>
    <dgm:cxn modelId="{73EB8C00-D05D-43D7-9C38-58AA5973214A}" type="presOf" srcId="{B62FDE5F-AD73-4E81-AE96-8070212987C0}" destId="{30336D73-4AB2-43AC-A93F-FE9DCB1CC0CC}" srcOrd="0" destOrd="0" presId="urn:microsoft.com/office/officeart/2005/8/layout/chevron2"/>
    <dgm:cxn modelId="{2AD57692-4491-46FA-926C-D6B8800ADA0C}" type="presOf" srcId="{4457BE27-E0FC-4427-887B-F0810E9FE67C}" destId="{C7AC4EB2-46C8-45AF-A509-188FBDC9C668}" srcOrd="0" destOrd="0" presId="urn:microsoft.com/office/officeart/2005/8/layout/chevron2"/>
    <dgm:cxn modelId="{6153A31E-F6BA-4DC2-9F60-276FE2759A5A}" srcId="{4457BE27-E0FC-4427-887B-F0810E9FE67C}" destId="{12B659BF-C07E-416F-B98B-9D44BBF8C0FB}" srcOrd="5" destOrd="0" parTransId="{4C2B19E1-1CCA-43D4-A4B6-C2B4545837A9}" sibTransId="{6FC0AFB8-992D-4FE7-8DCB-5CB1AAF575EA}"/>
    <dgm:cxn modelId="{9ACF7185-80A1-4B12-AC84-AC0D6238758A}" srcId="{73DD702C-96E0-4948-A1F4-41CB7395EE8C}" destId="{B62FDE5F-AD73-4E81-AE96-8070212987C0}" srcOrd="0" destOrd="0" parTransId="{B9AE66C3-E867-45A5-A77D-5211F8527A2F}" sibTransId="{2F71F66E-8A1E-48A3-83DF-87CE5355B9E0}"/>
    <dgm:cxn modelId="{3794AFF6-4B3F-40A1-9F54-901D69DF96D6}" type="presOf" srcId="{EFE3B670-F7F9-4F72-9CD4-1785D13DC5C0}" destId="{C1CAE512-E2C2-4030-A5A7-0D72D9924EDB}" srcOrd="0" destOrd="0" presId="urn:microsoft.com/office/officeart/2005/8/layout/chevron2"/>
    <dgm:cxn modelId="{823D26AB-2281-4884-BEA0-EAFFD1FD9DDE}" srcId="{4457BE27-E0FC-4427-887B-F0810E9FE67C}" destId="{73DD702C-96E0-4948-A1F4-41CB7395EE8C}" srcOrd="1" destOrd="0" parTransId="{A70F6543-DFAE-4B4E-91CD-259F1E14B768}" sibTransId="{A5BDA798-D49B-40D7-803D-9CD7D9F195B5}"/>
    <dgm:cxn modelId="{47B447E2-4885-42D8-8851-401FDCFF4F4E}" type="presOf" srcId="{DE2C9E58-E553-43D7-BF7E-6B951175995E}" destId="{3F820A9F-2403-4613-A571-795D804E723A}" srcOrd="0" destOrd="0" presId="urn:microsoft.com/office/officeart/2005/8/layout/chevron2"/>
    <dgm:cxn modelId="{1389F288-25D4-4BEF-B94F-237C67445B32}" type="presOf" srcId="{E3DB96D4-0791-46DF-8CAD-DC252440F94C}" destId="{A2DAF15A-1DF4-47E3-B421-7E3FE13A9B6E}" srcOrd="0" destOrd="0" presId="urn:microsoft.com/office/officeart/2005/8/layout/chevron2"/>
    <dgm:cxn modelId="{D41B795D-FDAB-436E-84B9-4BF651ACBB55}" srcId="{4457BE27-E0FC-4427-887B-F0810E9FE67C}" destId="{2AEBEED1-A18E-4F48-9BB4-7DB4A6767D42}" srcOrd="8" destOrd="0" parTransId="{E068C2B8-FE17-4EE8-B80B-D770C4639452}" sibTransId="{7A6617A3-F4DD-4BCF-9F10-96E401EBF2D9}"/>
    <dgm:cxn modelId="{299F1D80-A2EC-4F68-9B12-E4F6A1A8F73E}" srcId="{4457BE27-E0FC-4427-887B-F0810E9FE67C}" destId="{488839B2-F09E-4CB7-A864-363CACA5B93E}" srcOrd="6" destOrd="0" parTransId="{1486CC88-37BE-4425-8BB5-EC4EC27ADC51}" sibTransId="{19B64F0E-8D93-4F69-861D-85FA7113C473}"/>
    <dgm:cxn modelId="{4706B969-857C-4D4B-A6B6-9743188FE8BF}" type="presOf" srcId="{28BD097D-3816-4621-B0BB-641EBBA69CE7}" destId="{BC65C74D-2BDE-4EA6-868A-EFA9080DC19C}" srcOrd="0" destOrd="0" presId="urn:microsoft.com/office/officeart/2005/8/layout/chevron2"/>
    <dgm:cxn modelId="{0BF2173D-7E82-4876-A4C1-56A218EBB144}" srcId="{B5BCD747-967E-4DB1-8EA3-C8692668FAF7}" destId="{28BD097D-3816-4621-B0BB-641EBBA69CE7}" srcOrd="0" destOrd="0" parTransId="{BEDE36F9-841A-415A-B063-2603919830EB}" sibTransId="{C394F0FB-A745-44E2-BCA1-CE3876EE7770}"/>
    <dgm:cxn modelId="{D3DD187B-D5EB-4C9D-8666-51483858B197}" srcId="{4457BE27-E0FC-4427-887B-F0810E9FE67C}" destId="{DE2C9E58-E553-43D7-BF7E-6B951175995E}" srcOrd="3" destOrd="0" parTransId="{7FA648FE-0BC2-4EB3-8DFF-783094A27CF9}" sibTransId="{778CF940-EA8C-48A0-9A0C-C12EC35AE45A}"/>
    <dgm:cxn modelId="{325EF379-846A-4628-963E-700F1EDF2EA0}" srcId="{4457BE27-E0FC-4427-887B-F0810E9FE67C}" destId="{DCDEE099-E56D-488E-9011-3A481D3BFFE3}" srcOrd="2" destOrd="0" parTransId="{89C62F0A-779A-4EE3-8780-6F3D1B1A2570}" sibTransId="{EE675FF0-C948-46B0-9005-F231DB789E88}"/>
    <dgm:cxn modelId="{49CFF354-AD78-488D-80E7-89D3561712FF}" type="presOf" srcId="{488839B2-F09E-4CB7-A864-363CACA5B93E}" destId="{3C27E42B-C63A-4C69-8F93-3C3E1481D3D3}" srcOrd="0" destOrd="0" presId="urn:microsoft.com/office/officeart/2005/8/layout/chevron2"/>
    <dgm:cxn modelId="{645C7570-99AC-4EC9-BA27-63E47C653D66}" type="presOf" srcId="{12B659BF-C07E-416F-B98B-9D44BBF8C0FB}" destId="{533A0B10-01EB-4DC8-8536-1714F815A47B}" srcOrd="0" destOrd="0" presId="urn:microsoft.com/office/officeart/2005/8/layout/chevron2"/>
    <dgm:cxn modelId="{38BEB95B-E89C-47C4-8B05-6952CCF03593}" srcId="{4457BE27-E0FC-4427-887B-F0810E9FE67C}" destId="{B5BCD747-967E-4DB1-8EA3-C8692668FAF7}" srcOrd="4" destOrd="0" parTransId="{70DC7D45-B0A6-4E8A-B5A8-CC8909341E17}" sibTransId="{E4BAE304-5C93-44D8-907F-7810CD1FC6AE}"/>
    <dgm:cxn modelId="{9161AEC8-C356-472C-8139-946A7BECA6D1}" srcId="{B5A48400-BBBA-464A-B100-7BF16272D329}" destId="{1306F2B6-9529-43D7-AB7D-864B9D4029FB}" srcOrd="0" destOrd="0" parTransId="{68491BCC-9D20-4207-A620-2A2ED261AC3C}" sibTransId="{12AA3446-8ED2-4957-A15D-2455F404296C}"/>
    <dgm:cxn modelId="{E489B467-1482-49DE-93BD-4F06E28C853A}" type="presOf" srcId="{ED42BA10-887A-4DD5-8EF4-90D4669337E5}" destId="{DB98DFD7-78AE-48BE-8078-B6C00066F70D}" srcOrd="0" destOrd="0" presId="urn:microsoft.com/office/officeart/2005/8/layout/chevron2"/>
    <dgm:cxn modelId="{B813AA23-2567-48BC-B4CB-05EFE4F0DDF6}" srcId="{DE2C9E58-E553-43D7-BF7E-6B951175995E}" destId="{B490EF3C-38D4-40FB-BC3D-3DA65BEF8252}" srcOrd="0" destOrd="0" parTransId="{0093633C-DC59-4CB7-A317-4B240176872D}" sibTransId="{84C349AF-2485-4904-BF84-FB7CBC3F2925}"/>
    <dgm:cxn modelId="{F8803493-361F-479C-AF05-04A4C228DDD9}" type="presOf" srcId="{2AEBEED1-A18E-4F48-9BB4-7DB4A6767D42}" destId="{0725304B-EDFE-4179-BBC4-FE360E5B7FB4}" srcOrd="0" destOrd="0" presId="urn:microsoft.com/office/officeart/2005/8/layout/chevron2"/>
    <dgm:cxn modelId="{91DD5F48-7406-4A8F-BCBC-A3C648C4551D}" type="presOf" srcId="{B490EF3C-38D4-40FB-BC3D-3DA65BEF8252}" destId="{23778349-AD2E-49CB-80ED-9A8700546215}" srcOrd="0" destOrd="0" presId="urn:microsoft.com/office/officeart/2005/8/layout/chevron2"/>
    <dgm:cxn modelId="{B04B48E3-E0F1-4B96-BADE-C18D07E84F5D}" type="presParOf" srcId="{C7AC4EB2-46C8-45AF-A509-188FBDC9C668}" destId="{DAB5531C-98FE-4EED-9A85-F3883A696E62}" srcOrd="0" destOrd="0" presId="urn:microsoft.com/office/officeart/2005/8/layout/chevron2"/>
    <dgm:cxn modelId="{BC123067-ACF8-4862-90DF-3730BB1665D3}" type="presParOf" srcId="{DAB5531C-98FE-4EED-9A85-F3883A696E62}" destId="{7AE17C24-65D0-4DC3-83CE-8B91B6E8B73D}" srcOrd="0" destOrd="0" presId="urn:microsoft.com/office/officeart/2005/8/layout/chevron2"/>
    <dgm:cxn modelId="{D22B11BB-8B08-42D1-9F77-65B2A6FCDE34}" type="presParOf" srcId="{DAB5531C-98FE-4EED-9A85-F3883A696E62}" destId="{E7D2F176-67D7-4F2E-9635-5BC8EBC9DAD7}" srcOrd="1" destOrd="0" presId="urn:microsoft.com/office/officeart/2005/8/layout/chevron2"/>
    <dgm:cxn modelId="{3B6B1569-F6CE-4BE8-9B69-DC836FB5AC46}" type="presParOf" srcId="{C7AC4EB2-46C8-45AF-A509-188FBDC9C668}" destId="{E0E3DD83-A12F-4D18-A079-4C6AFE7BC367}" srcOrd="1" destOrd="0" presId="urn:microsoft.com/office/officeart/2005/8/layout/chevron2"/>
    <dgm:cxn modelId="{B736F912-B681-40AD-AF1E-F0C387F87273}" type="presParOf" srcId="{C7AC4EB2-46C8-45AF-A509-188FBDC9C668}" destId="{4A5C1A46-A860-472D-AB3A-EBFE7B50BBE5}" srcOrd="2" destOrd="0" presId="urn:microsoft.com/office/officeart/2005/8/layout/chevron2"/>
    <dgm:cxn modelId="{23EC4E72-B5DA-4566-B5E4-23EE0D127280}" type="presParOf" srcId="{4A5C1A46-A860-472D-AB3A-EBFE7B50BBE5}" destId="{568A5E3C-1D22-45A7-BBA8-8C953E0F580B}" srcOrd="0" destOrd="0" presId="urn:microsoft.com/office/officeart/2005/8/layout/chevron2"/>
    <dgm:cxn modelId="{B8052A88-B4DE-4119-BCB5-AA3A78A7C6B4}" type="presParOf" srcId="{4A5C1A46-A860-472D-AB3A-EBFE7B50BBE5}" destId="{30336D73-4AB2-43AC-A93F-FE9DCB1CC0CC}" srcOrd="1" destOrd="0" presId="urn:microsoft.com/office/officeart/2005/8/layout/chevron2"/>
    <dgm:cxn modelId="{3B5BB108-6BC8-4527-9146-1D17EA48A420}" type="presParOf" srcId="{C7AC4EB2-46C8-45AF-A509-188FBDC9C668}" destId="{D79F57FD-86AD-45F4-A20F-93E8B08E8760}" srcOrd="3" destOrd="0" presId="urn:microsoft.com/office/officeart/2005/8/layout/chevron2"/>
    <dgm:cxn modelId="{A8C1E1F3-325F-45C0-8A29-73A69AF7A5D5}" type="presParOf" srcId="{C7AC4EB2-46C8-45AF-A509-188FBDC9C668}" destId="{28F54DD0-CC72-4E1B-BD58-988B564275C2}" srcOrd="4" destOrd="0" presId="urn:microsoft.com/office/officeart/2005/8/layout/chevron2"/>
    <dgm:cxn modelId="{8589A711-4D9E-446F-9C3F-586689AA9B28}" type="presParOf" srcId="{28F54DD0-CC72-4E1B-BD58-988B564275C2}" destId="{80779D3C-E9DF-44EC-87D7-99A351028133}" srcOrd="0" destOrd="0" presId="urn:microsoft.com/office/officeart/2005/8/layout/chevron2"/>
    <dgm:cxn modelId="{2C357FD6-2460-402A-AF63-EAC627811267}" type="presParOf" srcId="{28F54DD0-CC72-4E1B-BD58-988B564275C2}" destId="{DB98DFD7-78AE-48BE-8078-B6C00066F70D}" srcOrd="1" destOrd="0" presId="urn:microsoft.com/office/officeart/2005/8/layout/chevron2"/>
    <dgm:cxn modelId="{43745ACD-2FF9-45A3-8EBA-4ECF2DD05927}" type="presParOf" srcId="{C7AC4EB2-46C8-45AF-A509-188FBDC9C668}" destId="{5FCE763F-E120-4222-873F-5FBEECC42B2B}" srcOrd="5" destOrd="0" presId="urn:microsoft.com/office/officeart/2005/8/layout/chevron2"/>
    <dgm:cxn modelId="{7F21D104-32B2-4BA6-9B35-06F8323879DA}" type="presParOf" srcId="{C7AC4EB2-46C8-45AF-A509-188FBDC9C668}" destId="{81066F9E-9B46-47AD-8B1E-BA857146199C}" srcOrd="6" destOrd="0" presId="urn:microsoft.com/office/officeart/2005/8/layout/chevron2"/>
    <dgm:cxn modelId="{933D2794-33A4-4F71-9BBF-15AB8956962D}" type="presParOf" srcId="{81066F9E-9B46-47AD-8B1E-BA857146199C}" destId="{3F820A9F-2403-4613-A571-795D804E723A}" srcOrd="0" destOrd="0" presId="urn:microsoft.com/office/officeart/2005/8/layout/chevron2"/>
    <dgm:cxn modelId="{E9754EBD-BCB1-424E-BD68-AF4DF781CD4C}" type="presParOf" srcId="{81066F9E-9B46-47AD-8B1E-BA857146199C}" destId="{23778349-AD2E-49CB-80ED-9A8700546215}" srcOrd="1" destOrd="0" presId="urn:microsoft.com/office/officeart/2005/8/layout/chevron2"/>
    <dgm:cxn modelId="{16BA94C6-B43F-44F4-B9A5-2296C95436AC}" type="presParOf" srcId="{C7AC4EB2-46C8-45AF-A509-188FBDC9C668}" destId="{BC14A690-10B9-44FF-9EAE-7C68251EA43D}" srcOrd="7" destOrd="0" presId="urn:microsoft.com/office/officeart/2005/8/layout/chevron2"/>
    <dgm:cxn modelId="{C60955F0-14FE-4046-B5D9-DFDB08F8DFD6}" type="presParOf" srcId="{C7AC4EB2-46C8-45AF-A509-188FBDC9C668}" destId="{A0FAD465-BBA1-4D03-B8C1-D60FEA188848}" srcOrd="8" destOrd="0" presId="urn:microsoft.com/office/officeart/2005/8/layout/chevron2"/>
    <dgm:cxn modelId="{A445485D-5B3E-484E-8969-2FD51ED8BCE3}" type="presParOf" srcId="{A0FAD465-BBA1-4D03-B8C1-D60FEA188848}" destId="{8864F6D2-6D92-437B-BDC3-00F5E0C0DA69}" srcOrd="0" destOrd="0" presId="urn:microsoft.com/office/officeart/2005/8/layout/chevron2"/>
    <dgm:cxn modelId="{D186F193-5242-4F90-9CBD-CE282952D99D}" type="presParOf" srcId="{A0FAD465-BBA1-4D03-B8C1-D60FEA188848}" destId="{BC65C74D-2BDE-4EA6-868A-EFA9080DC19C}" srcOrd="1" destOrd="0" presId="urn:microsoft.com/office/officeart/2005/8/layout/chevron2"/>
    <dgm:cxn modelId="{ED680EB3-4CC1-4024-807D-DCA048C73DCD}" type="presParOf" srcId="{C7AC4EB2-46C8-45AF-A509-188FBDC9C668}" destId="{91A46A36-52E3-41B0-A48F-0BDD2F483D4B}" srcOrd="9" destOrd="0" presId="urn:microsoft.com/office/officeart/2005/8/layout/chevron2"/>
    <dgm:cxn modelId="{C5740464-7975-49FD-AF6A-2898F8EFEA24}" type="presParOf" srcId="{C7AC4EB2-46C8-45AF-A509-188FBDC9C668}" destId="{5AD86D24-5E14-4CD4-A01F-781EBC4E3041}" srcOrd="10" destOrd="0" presId="urn:microsoft.com/office/officeart/2005/8/layout/chevron2"/>
    <dgm:cxn modelId="{EC96BBA4-0209-4753-A878-34F2D42BBC31}" type="presParOf" srcId="{5AD86D24-5E14-4CD4-A01F-781EBC4E3041}" destId="{533A0B10-01EB-4DC8-8536-1714F815A47B}" srcOrd="0" destOrd="0" presId="urn:microsoft.com/office/officeart/2005/8/layout/chevron2"/>
    <dgm:cxn modelId="{A28D5B9D-CDFE-4CD2-8DCB-0489912001D4}" type="presParOf" srcId="{5AD86D24-5E14-4CD4-A01F-781EBC4E3041}" destId="{A2DAF15A-1DF4-47E3-B421-7E3FE13A9B6E}" srcOrd="1" destOrd="0" presId="urn:microsoft.com/office/officeart/2005/8/layout/chevron2"/>
    <dgm:cxn modelId="{2969D0EC-8305-4C81-9158-97A570F6636F}" type="presParOf" srcId="{C7AC4EB2-46C8-45AF-A509-188FBDC9C668}" destId="{70D4DF23-4591-4B0F-A27F-81FC963779E3}" srcOrd="11" destOrd="0" presId="urn:microsoft.com/office/officeart/2005/8/layout/chevron2"/>
    <dgm:cxn modelId="{E21D0D2A-331B-40B6-AB0B-821919E66EEE}" type="presParOf" srcId="{C7AC4EB2-46C8-45AF-A509-188FBDC9C668}" destId="{61E54D21-4B3C-46F7-B66E-385E4949F2B2}" srcOrd="12" destOrd="0" presId="urn:microsoft.com/office/officeart/2005/8/layout/chevron2"/>
    <dgm:cxn modelId="{7BDC81DE-D3E8-409B-BE6C-23BB0591FCB7}" type="presParOf" srcId="{61E54D21-4B3C-46F7-B66E-385E4949F2B2}" destId="{3C27E42B-C63A-4C69-8F93-3C3E1481D3D3}" srcOrd="0" destOrd="0" presId="urn:microsoft.com/office/officeart/2005/8/layout/chevron2"/>
    <dgm:cxn modelId="{9818B605-AFCF-48C7-BB21-6E241352E02A}" type="presParOf" srcId="{61E54D21-4B3C-46F7-B66E-385E4949F2B2}" destId="{A28A0873-79D6-4C5E-91FE-A5362CB77A2F}" srcOrd="1" destOrd="0" presId="urn:microsoft.com/office/officeart/2005/8/layout/chevron2"/>
    <dgm:cxn modelId="{99693FC4-6E27-4437-93FD-FD9558776930}" type="presParOf" srcId="{C7AC4EB2-46C8-45AF-A509-188FBDC9C668}" destId="{E966D208-CA24-458F-8B60-3951D0876F5C}" srcOrd="13" destOrd="0" presId="urn:microsoft.com/office/officeart/2005/8/layout/chevron2"/>
    <dgm:cxn modelId="{168048E2-3C8C-4672-932A-BE7BAED7CC44}" type="presParOf" srcId="{C7AC4EB2-46C8-45AF-A509-188FBDC9C668}" destId="{852B98A5-8D70-46BB-8847-FA51B79F0394}" srcOrd="14" destOrd="0" presId="urn:microsoft.com/office/officeart/2005/8/layout/chevron2"/>
    <dgm:cxn modelId="{BEDD7C45-DEE0-4314-8617-192DBAA88468}" type="presParOf" srcId="{852B98A5-8D70-46BB-8847-FA51B79F0394}" destId="{A40C3E32-C4B5-48EA-9F72-CAED9061E778}" srcOrd="0" destOrd="0" presId="urn:microsoft.com/office/officeart/2005/8/layout/chevron2"/>
    <dgm:cxn modelId="{C35BA552-00A1-462E-810A-3DEAF325F851}" type="presParOf" srcId="{852B98A5-8D70-46BB-8847-FA51B79F0394}" destId="{C1CAE512-E2C2-4030-A5A7-0D72D9924EDB}" srcOrd="1" destOrd="0" presId="urn:microsoft.com/office/officeart/2005/8/layout/chevron2"/>
    <dgm:cxn modelId="{FF56B50B-1EEB-4D19-9188-EF6E048400CE}" type="presParOf" srcId="{C7AC4EB2-46C8-45AF-A509-188FBDC9C668}" destId="{00ADF84B-8B8C-469F-B71E-28BDFF567FCB}" srcOrd="15" destOrd="0" presId="urn:microsoft.com/office/officeart/2005/8/layout/chevron2"/>
    <dgm:cxn modelId="{B7722945-D96E-4269-AB58-62739F14C5B4}" type="presParOf" srcId="{C7AC4EB2-46C8-45AF-A509-188FBDC9C668}" destId="{1265AE48-2AE6-4833-BCB3-886F223F59FC}" srcOrd="16" destOrd="0" presId="urn:microsoft.com/office/officeart/2005/8/layout/chevron2"/>
    <dgm:cxn modelId="{E9CF9147-3597-4B9D-BC25-1723AAE618FB}" type="presParOf" srcId="{1265AE48-2AE6-4833-BCB3-886F223F59FC}" destId="{0725304B-EDFE-4179-BBC4-FE360E5B7FB4}" srcOrd="0" destOrd="0" presId="urn:microsoft.com/office/officeart/2005/8/layout/chevron2"/>
    <dgm:cxn modelId="{897D11EA-B0AE-4799-BD58-BF3DFD195088}" type="presParOf" srcId="{1265AE48-2AE6-4833-BCB3-886F223F59FC}" destId="{5A10177D-B94A-449F-8EA1-BFADC3C340BC}" srcOrd="1" destOrd="0" presId="urn:microsoft.com/office/officeart/2005/8/layout/chevron2"/>
  </dgm:cxnLst>
  <dgm:bg/>
  <dgm:whole>
    <a:ln>
      <a:solidFill>
        <a:srgbClr val="000066"/>
      </a:solidFill>
    </a:ln>
  </dgm:whole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2DD732-682E-4ECF-82CB-C2FFBC525F99}">
      <dsp:nvSpPr>
        <dsp:cNvPr id="0" name=""/>
        <dsp:cNvSpPr/>
      </dsp:nvSpPr>
      <dsp:spPr>
        <a:xfrm>
          <a:off x="396740" y="0"/>
          <a:ext cx="3351845" cy="6120680"/>
        </a:xfrm>
        <a:prstGeom prst="triangle">
          <a:avLst/>
        </a:prstGeom>
        <a:solidFill>
          <a:schemeClr val="accent4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10BDF1-C871-4E81-8735-307429BC6AA7}">
      <dsp:nvSpPr>
        <dsp:cNvPr id="0" name=""/>
        <dsp:cNvSpPr/>
      </dsp:nvSpPr>
      <dsp:spPr>
        <a:xfrm>
          <a:off x="720088" y="301426"/>
          <a:ext cx="5287071" cy="84456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 </a:t>
          </a:r>
          <a:r>
            <a:rPr lang="ru-RU" sz="1600" b="1" kern="1200" dirty="0" smtClean="0"/>
            <a:t>базовый уровень операционных расходов, который устанавливается на первый год действия концессионного соглашения</a:t>
          </a:r>
          <a:endParaRPr lang="ru-RU" sz="1600" b="1" kern="1200" dirty="0"/>
        </a:p>
      </dsp:txBody>
      <dsp:txXfrm>
        <a:off x="761316" y="342654"/>
        <a:ext cx="5204615" cy="762111"/>
      </dsp:txXfrm>
    </dsp:sp>
    <dsp:sp modelId="{1C942866-F091-4314-9004-31470AC52989}">
      <dsp:nvSpPr>
        <dsp:cNvPr id="0" name=""/>
        <dsp:cNvSpPr/>
      </dsp:nvSpPr>
      <dsp:spPr>
        <a:xfrm>
          <a:off x="720088" y="1588795"/>
          <a:ext cx="5373691" cy="60296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b="1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показатели энергосбережения и энергетической эффективности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b="1" kern="1200" dirty="0"/>
        </a:p>
      </dsp:txBody>
      <dsp:txXfrm>
        <a:off x="749522" y="1618229"/>
        <a:ext cx="5314823" cy="544099"/>
      </dsp:txXfrm>
    </dsp:sp>
    <dsp:sp modelId="{189BDD5A-5629-46F4-83E5-71E33019B077}">
      <dsp:nvSpPr>
        <dsp:cNvPr id="0" name=""/>
        <dsp:cNvSpPr/>
      </dsp:nvSpPr>
      <dsp:spPr>
        <a:xfrm>
          <a:off x="792086" y="2422049"/>
          <a:ext cx="5373691" cy="171579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b="1" kern="1200" dirty="0" smtClean="0"/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норма доходности инвестированного капитала, норматив чистого оборотного капитала в случае, если конкурсной документацией предусмотрен метод обеспечения доходности инвестированного капитала или метод доходности инвестированного капитала</a:t>
          </a: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b="1" kern="1200" dirty="0"/>
        </a:p>
      </dsp:txBody>
      <dsp:txXfrm>
        <a:off x="875844" y="2505807"/>
        <a:ext cx="5206175" cy="1548274"/>
      </dsp:txXfrm>
    </dsp:sp>
    <dsp:sp modelId="{88BB460E-13C5-40BF-B1C9-31133D2810DF}">
      <dsp:nvSpPr>
        <dsp:cNvPr id="0" name=""/>
        <dsp:cNvSpPr/>
      </dsp:nvSpPr>
      <dsp:spPr>
        <a:xfrm>
          <a:off x="792086" y="4274079"/>
          <a:ext cx="5373691" cy="128607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 </a:t>
          </a:r>
          <a:r>
            <a:rPr lang="ru-RU" sz="1600" b="1" kern="1200" dirty="0" smtClean="0"/>
            <a:t>нормативный уровень прибыли в случае, если конкурсной документацией предусмотрен метод индексации установленных тарифов или метод индексации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b="1" kern="1200" dirty="0"/>
        </a:p>
      </dsp:txBody>
      <dsp:txXfrm>
        <a:off x="854867" y="4336860"/>
        <a:ext cx="5248129" cy="116050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2DD732-682E-4ECF-82CB-C2FFBC525F99}">
      <dsp:nvSpPr>
        <dsp:cNvPr id="0" name=""/>
        <dsp:cNvSpPr/>
      </dsp:nvSpPr>
      <dsp:spPr>
        <a:xfrm>
          <a:off x="428358" y="0"/>
          <a:ext cx="3399454" cy="5976664"/>
        </a:xfrm>
        <a:prstGeom prst="triangle">
          <a:avLst/>
        </a:prstGeom>
        <a:solidFill>
          <a:schemeClr val="accent4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10BDF1-C871-4E81-8735-307429BC6AA7}">
      <dsp:nvSpPr>
        <dsp:cNvPr id="0" name=""/>
        <dsp:cNvSpPr/>
      </dsp:nvSpPr>
      <dsp:spPr>
        <a:xfrm>
          <a:off x="757696" y="391271"/>
          <a:ext cx="5359373" cy="97273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b="1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предельный размер расходов на создание и (или) реконструкцию объекта концессионного соглашения, которые предполагается осуществить концессионером, без учета расходов, источником финансирования которых является плата за подключение (технологическое присоединение)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b="1" kern="1200" dirty="0"/>
        </a:p>
      </dsp:txBody>
      <dsp:txXfrm>
        <a:off x="805181" y="438756"/>
        <a:ext cx="5264403" cy="877761"/>
      </dsp:txXfrm>
    </dsp:sp>
    <dsp:sp modelId="{1C942866-F091-4314-9004-31470AC52989}">
      <dsp:nvSpPr>
        <dsp:cNvPr id="0" name=""/>
        <dsp:cNvSpPr/>
      </dsp:nvSpPr>
      <dsp:spPr>
        <a:xfrm>
          <a:off x="756299" y="1517449"/>
          <a:ext cx="5450018" cy="107584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b="1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объем расходов, финансируемых за счет средств </a:t>
          </a:r>
          <a:r>
            <a:rPr lang="ru-RU" sz="1400" b="1" kern="1200" dirty="0" err="1" smtClean="0"/>
            <a:t>концедента</a:t>
          </a:r>
          <a:r>
            <a:rPr lang="ru-RU" sz="1400" b="1" kern="1200" dirty="0" smtClean="0"/>
            <a:t>, на создание и (или) реконструкцию объекта концессионного соглашения на каждый год срока действия концессионного соглашения в случае, если решением предусмотрено принятие </a:t>
          </a:r>
          <a:r>
            <a:rPr lang="ru-RU" sz="1400" b="1" kern="1200" dirty="0" err="1" smtClean="0"/>
            <a:t>концедентом</a:t>
          </a:r>
          <a:r>
            <a:rPr lang="ru-RU" sz="1400" b="1" kern="1200" dirty="0" smtClean="0"/>
            <a:t> на себя расходов на создание и (или) реконструкцию данного объекта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b="1" kern="1200" dirty="0"/>
        </a:p>
      </dsp:txBody>
      <dsp:txXfrm>
        <a:off x="808817" y="1569967"/>
        <a:ext cx="5344982" cy="970810"/>
      </dsp:txXfrm>
    </dsp:sp>
    <dsp:sp modelId="{189BDD5A-5629-46F4-83E5-71E33019B077}">
      <dsp:nvSpPr>
        <dsp:cNvPr id="0" name=""/>
        <dsp:cNvSpPr/>
      </dsp:nvSpPr>
      <dsp:spPr>
        <a:xfrm>
          <a:off x="829320" y="2732504"/>
          <a:ext cx="5450018" cy="129039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b="1" kern="1200" dirty="0" smtClean="0"/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объем расходов, финансируемых за счет средств </a:t>
          </a:r>
          <a:r>
            <a:rPr lang="ru-RU" sz="1400" b="1" kern="1200" dirty="0" err="1" smtClean="0"/>
            <a:t>концедента</a:t>
          </a:r>
          <a:r>
            <a:rPr lang="ru-RU" sz="1400" b="1" kern="1200" dirty="0" smtClean="0"/>
            <a:t>, на использование (эксплуатацию) объекта концессионного соглашения на каждый год срока действия концессионного соглашения в случае, если решением предусмотрено принятие </a:t>
          </a:r>
          <a:r>
            <a:rPr lang="ru-RU" sz="1400" b="1" kern="1200" dirty="0" err="1" smtClean="0"/>
            <a:t>концедентом</a:t>
          </a:r>
          <a:r>
            <a:rPr lang="ru-RU" sz="1400" b="1" kern="1200" dirty="0" smtClean="0"/>
            <a:t> на себя расходов на использование (эксплуатацию) данного объекта</a:t>
          </a:r>
          <a:endParaRPr lang="ru-RU" sz="900" b="1" kern="1200" dirty="0"/>
        </a:p>
      </dsp:txBody>
      <dsp:txXfrm>
        <a:off x="892312" y="2795496"/>
        <a:ext cx="5324034" cy="1164411"/>
      </dsp:txXfrm>
    </dsp:sp>
    <dsp:sp modelId="{88BB460E-13C5-40BF-B1C9-31133D2810DF}">
      <dsp:nvSpPr>
        <dsp:cNvPr id="0" name=""/>
        <dsp:cNvSpPr/>
      </dsp:nvSpPr>
      <dsp:spPr>
        <a:xfrm>
          <a:off x="829320" y="4201351"/>
          <a:ext cx="5450018" cy="49839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долгосрочные параметры регулирования деятельности концессионера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b="1" kern="1200" dirty="0"/>
        </a:p>
      </dsp:txBody>
      <dsp:txXfrm>
        <a:off x="853649" y="4225680"/>
        <a:ext cx="5401360" cy="449733"/>
      </dsp:txXfrm>
    </dsp:sp>
    <dsp:sp modelId="{6B7146AC-D6B1-4EFC-AD6A-BEDFCC20513C}">
      <dsp:nvSpPr>
        <dsp:cNvPr id="0" name=""/>
        <dsp:cNvSpPr/>
      </dsp:nvSpPr>
      <dsp:spPr>
        <a:xfrm>
          <a:off x="829320" y="4880550"/>
          <a:ext cx="5450018" cy="31665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b="1" kern="1200" dirty="0" smtClean="0"/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плановые значения показателей деятельности концессионера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b="1" kern="1200" dirty="0"/>
        </a:p>
      </dsp:txBody>
      <dsp:txXfrm>
        <a:off x="844778" y="4896008"/>
        <a:ext cx="5419102" cy="285740"/>
      </dsp:txXfrm>
    </dsp:sp>
    <dsp:sp modelId="{503D8F27-1F91-49AF-8963-0E1C80B0AD8B}">
      <dsp:nvSpPr>
        <dsp:cNvPr id="0" name=""/>
        <dsp:cNvSpPr/>
      </dsp:nvSpPr>
      <dsp:spPr>
        <a:xfrm>
          <a:off x="829320" y="5300637"/>
          <a:ext cx="5450018" cy="18034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плата </a:t>
          </a:r>
          <a:r>
            <a:rPr lang="ru-RU" sz="1400" b="1" kern="1200" dirty="0" err="1" smtClean="0"/>
            <a:t>концедента</a:t>
          </a:r>
          <a:endParaRPr lang="ru-RU" sz="1400" b="1" kern="1200" dirty="0"/>
        </a:p>
      </dsp:txBody>
      <dsp:txXfrm>
        <a:off x="838124" y="5309441"/>
        <a:ext cx="5432410" cy="16273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5FBB55-95E1-4B35-B90A-E5B4B283DEEF}">
      <dsp:nvSpPr>
        <dsp:cNvPr id="0" name=""/>
        <dsp:cNvSpPr/>
      </dsp:nvSpPr>
      <dsp:spPr>
        <a:xfrm>
          <a:off x="0" y="5776703"/>
          <a:ext cx="5400600" cy="48713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/>
            <a:t>отчет о техническом обследовании передаваемого имущества</a:t>
          </a:r>
          <a:endParaRPr lang="ru-RU" sz="1600" b="0" kern="1200" dirty="0"/>
        </a:p>
      </dsp:txBody>
      <dsp:txXfrm>
        <a:off x="0" y="5776703"/>
        <a:ext cx="5400600" cy="487135"/>
      </dsp:txXfrm>
    </dsp:sp>
    <dsp:sp modelId="{4200029D-27BF-408F-AD18-E0DE243310B0}">
      <dsp:nvSpPr>
        <dsp:cNvPr id="0" name=""/>
        <dsp:cNvSpPr/>
      </dsp:nvSpPr>
      <dsp:spPr>
        <a:xfrm rot="10800000">
          <a:off x="0" y="5034797"/>
          <a:ext cx="5400600" cy="749213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 </a:t>
          </a:r>
          <a:r>
            <a:rPr lang="ru-RU" sz="1600" b="0" kern="1200" dirty="0" smtClean="0"/>
            <a:t>предельный рост необходимой валовой выручки</a:t>
          </a:r>
          <a:endParaRPr lang="ru-RU" sz="1600" b="0" kern="1200" dirty="0"/>
        </a:p>
      </dsp:txBody>
      <dsp:txXfrm rot="10800000">
        <a:off x="0" y="5034797"/>
        <a:ext cx="5400600" cy="486816"/>
      </dsp:txXfrm>
    </dsp:sp>
    <dsp:sp modelId="{E1BD87C2-B255-4496-84F8-C7DFF22DD85C}">
      <dsp:nvSpPr>
        <dsp:cNvPr id="0" name=""/>
        <dsp:cNvSpPr/>
      </dsp:nvSpPr>
      <dsp:spPr>
        <a:xfrm rot="10800000">
          <a:off x="0" y="4292890"/>
          <a:ext cx="5400600" cy="749213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/>
            <a:t>метод регулирования тарифов</a:t>
          </a:r>
        </a:p>
      </dsp:txBody>
      <dsp:txXfrm rot="10800000">
        <a:off x="0" y="4292890"/>
        <a:ext cx="5400600" cy="486816"/>
      </dsp:txXfrm>
    </dsp:sp>
    <dsp:sp modelId="{3E29DA10-C16D-4C38-A1A1-F8EA3FF242A6}">
      <dsp:nvSpPr>
        <dsp:cNvPr id="0" name=""/>
        <dsp:cNvSpPr/>
      </dsp:nvSpPr>
      <dsp:spPr>
        <a:xfrm rot="10800000">
          <a:off x="0" y="3550983"/>
          <a:ext cx="5400600" cy="749213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/>
            <a:t>величина неподконтрольных расходов</a:t>
          </a:r>
        </a:p>
      </dsp:txBody>
      <dsp:txXfrm rot="10800000">
        <a:off x="0" y="3550983"/>
        <a:ext cx="5400600" cy="486816"/>
      </dsp:txXfrm>
    </dsp:sp>
    <dsp:sp modelId="{2A8DAF10-9918-48AB-8DA2-F97F406BA014}">
      <dsp:nvSpPr>
        <dsp:cNvPr id="0" name=""/>
        <dsp:cNvSpPr/>
      </dsp:nvSpPr>
      <dsp:spPr>
        <a:xfrm rot="10800000">
          <a:off x="42610" y="2696649"/>
          <a:ext cx="5335576" cy="887728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/>
            <a:t>потери и удельное потребление энергетических ресурсов на единицу объема (полезного отпуска тепловой энергии)</a:t>
          </a:r>
          <a:endParaRPr lang="ru-RU" sz="1600" b="0" kern="1200" dirty="0"/>
        </a:p>
      </dsp:txBody>
      <dsp:txXfrm rot="10800000">
        <a:off x="42610" y="2696649"/>
        <a:ext cx="5335576" cy="576819"/>
      </dsp:txXfrm>
    </dsp:sp>
    <dsp:sp modelId="{136DF3AF-24EA-4156-B712-59508C895210}">
      <dsp:nvSpPr>
        <dsp:cNvPr id="0" name=""/>
        <dsp:cNvSpPr/>
      </dsp:nvSpPr>
      <dsp:spPr>
        <a:xfrm rot="10800000">
          <a:off x="0" y="1928654"/>
          <a:ext cx="5400600" cy="749213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 </a:t>
          </a: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/>
            <a:t>цены на энергетические ресурсы</a:t>
          </a: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/>
        </a:p>
      </dsp:txBody>
      <dsp:txXfrm rot="10800000">
        <a:off x="0" y="1928654"/>
        <a:ext cx="5400600" cy="486816"/>
      </dsp:txXfrm>
    </dsp:sp>
    <dsp:sp modelId="{B26EA354-06BB-4886-929E-9B43C722C99E}">
      <dsp:nvSpPr>
        <dsp:cNvPr id="0" name=""/>
        <dsp:cNvSpPr/>
      </dsp:nvSpPr>
      <dsp:spPr>
        <a:xfrm rot="10800000">
          <a:off x="0" y="1201582"/>
          <a:ext cx="5400600" cy="734379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b="1" kern="1200" dirty="0" smtClean="0"/>
        </a:p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/>
            <a:t>объем полезного отпуска (тепловой энергии, воды, приема стоков)</a:t>
          </a:r>
        </a:p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 </a:t>
          </a:r>
          <a:endParaRPr lang="ru-RU" sz="2000" b="1" kern="1200" dirty="0"/>
        </a:p>
      </dsp:txBody>
      <dsp:txXfrm rot="10800000">
        <a:off x="0" y="1201582"/>
        <a:ext cx="5400600" cy="477177"/>
      </dsp:txXfrm>
    </dsp:sp>
    <dsp:sp modelId="{AB07EECE-E529-43AD-BAA8-6CB3CBD75E13}">
      <dsp:nvSpPr>
        <dsp:cNvPr id="0" name=""/>
        <dsp:cNvSpPr/>
      </dsp:nvSpPr>
      <dsp:spPr>
        <a:xfrm rot="10800000">
          <a:off x="59406" y="819"/>
          <a:ext cx="5335576" cy="1208032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/>
            <a:t>минимально допустимые плановые значения показателей деятельности и долгосрочные параметры регулирования деятельности концессионера</a:t>
          </a:r>
          <a:endParaRPr lang="ru-RU" sz="1600" b="0" kern="1200" dirty="0"/>
        </a:p>
      </dsp:txBody>
      <dsp:txXfrm rot="10800000">
        <a:off x="59406" y="819"/>
        <a:ext cx="5335576" cy="78494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E17C24-65D0-4DC3-83CE-8B91B6E8B73D}">
      <dsp:nvSpPr>
        <dsp:cNvPr id="0" name=""/>
        <dsp:cNvSpPr/>
      </dsp:nvSpPr>
      <dsp:spPr>
        <a:xfrm rot="5400000">
          <a:off x="-93616" y="96539"/>
          <a:ext cx="624106" cy="436874"/>
        </a:xfrm>
        <a:prstGeom prst="chevron">
          <a:avLst/>
        </a:prstGeom>
        <a:solidFill>
          <a:schemeClr val="accent4">
            <a:lumMod val="50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1</a:t>
          </a:r>
          <a:endParaRPr lang="ru-RU" sz="1400" b="1" kern="1200" dirty="0"/>
        </a:p>
      </dsp:txBody>
      <dsp:txXfrm rot="-5400000">
        <a:off x="0" y="221360"/>
        <a:ext cx="436874" cy="187232"/>
      </dsp:txXfrm>
    </dsp:sp>
    <dsp:sp modelId="{E7D2F176-67D7-4F2E-9635-5BC8EBC9DAD7}">
      <dsp:nvSpPr>
        <dsp:cNvPr id="0" name=""/>
        <dsp:cNvSpPr/>
      </dsp:nvSpPr>
      <dsp:spPr>
        <a:xfrm rot="5400000">
          <a:off x="4155956" y="-3716157"/>
          <a:ext cx="405882" cy="784404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Несоответствие технических и экономических показателей в перечне документов прилагаемых к проекту концессионного соглашения  </a:t>
          </a:r>
          <a:endParaRPr lang="ru-RU" sz="1200" kern="1200" dirty="0"/>
        </a:p>
      </dsp:txBody>
      <dsp:txXfrm rot="-5400000">
        <a:off x="436875" y="22738"/>
        <a:ext cx="7824231" cy="366254"/>
      </dsp:txXfrm>
    </dsp:sp>
    <dsp:sp modelId="{568A5E3C-1D22-45A7-BBA8-8C953E0F580B}">
      <dsp:nvSpPr>
        <dsp:cNvPr id="0" name=""/>
        <dsp:cNvSpPr/>
      </dsp:nvSpPr>
      <dsp:spPr>
        <a:xfrm rot="5400000">
          <a:off x="-93616" y="668150"/>
          <a:ext cx="624106" cy="436874"/>
        </a:xfrm>
        <a:prstGeom prst="chevron">
          <a:avLst/>
        </a:prstGeom>
        <a:solidFill>
          <a:schemeClr val="accent4">
            <a:lumMod val="50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2</a:t>
          </a:r>
          <a:endParaRPr lang="ru-RU" sz="1400" b="1" kern="1200" dirty="0"/>
        </a:p>
      </dsp:txBody>
      <dsp:txXfrm rot="-5400000">
        <a:off x="0" y="792971"/>
        <a:ext cx="436874" cy="187232"/>
      </dsp:txXfrm>
    </dsp:sp>
    <dsp:sp modelId="{30336D73-4AB2-43AC-A93F-FE9DCB1CC0CC}">
      <dsp:nvSpPr>
        <dsp:cNvPr id="0" name=""/>
        <dsp:cNvSpPr/>
      </dsp:nvSpPr>
      <dsp:spPr>
        <a:xfrm rot="5400000">
          <a:off x="4143166" y="-3144653"/>
          <a:ext cx="431461" cy="784404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Перечень мероприятий, планируемых к реализации в рамках концессионного соглашения, не соответствует понятию «реконструкция объектов» </a:t>
          </a:r>
          <a:endParaRPr lang="ru-RU" sz="1200" kern="1200" dirty="0"/>
        </a:p>
      </dsp:txBody>
      <dsp:txXfrm rot="-5400000">
        <a:off x="436874" y="582701"/>
        <a:ext cx="7822983" cy="389337"/>
      </dsp:txXfrm>
    </dsp:sp>
    <dsp:sp modelId="{80779D3C-E9DF-44EC-87D7-99A351028133}">
      <dsp:nvSpPr>
        <dsp:cNvPr id="0" name=""/>
        <dsp:cNvSpPr/>
      </dsp:nvSpPr>
      <dsp:spPr>
        <a:xfrm rot="5400000">
          <a:off x="-93616" y="1226865"/>
          <a:ext cx="624106" cy="436874"/>
        </a:xfrm>
        <a:prstGeom prst="chevron">
          <a:avLst/>
        </a:prstGeom>
        <a:solidFill>
          <a:schemeClr val="accent4">
            <a:lumMod val="50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3</a:t>
          </a:r>
          <a:endParaRPr lang="ru-RU" sz="1400" b="1" kern="1200" dirty="0"/>
        </a:p>
      </dsp:txBody>
      <dsp:txXfrm rot="-5400000">
        <a:off x="0" y="1351686"/>
        <a:ext cx="436874" cy="187232"/>
      </dsp:txXfrm>
    </dsp:sp>
    <dsp:sp modelId="{DB98DFD7-78AE-48BE-8078-B6C00066F70D}">
      <dsp:nvSpPr>
        <dsp:cNvPr id="0" name=""/>
        <dsp:cNvSpPr/>
      </dsp:nvSpPr>
      <dsp:spPr>
        <a:xfrm rot="5400000">
          <a:off x="4156062" y="-2574036"/>
          <a:ext cx="405669" cy="784404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Отсутствие предложения по долгосрочному параметру «нормативная прибыль»</a:t>
          </a:r>
          <a:endParaRPr lang="ru-RU" sz="1200" kern="1200" dirty="0"/>
        </a:p>
      </dsp:txBody>
      <dsp:txXfrm rot="-5400000">
        <a:off x="436875" y="1164954"/>
        <a:ext cx="7824242" cy="366063"/>
      </dsp:txXfrm>
    </dsp:sp>
    <dsp:sp modelId="{3F820A9F-2403-4613-A571-795D804E723A}">
      <dsp:nvSpPr>
        <dsp:cNvPr id="0" name=""/>
        <dsp:cNvSpPr/>
      </dsp:nvSpPr>
      <dsp:spPr>
        <a:xfrm rot="5400000">
          <a:off x="-93616" y="1785580"/>
          <a:ext cx="624106" cy="436874"/>
        </a:xfrm>
        <a:prstGeom prst="chevron">
          <a:avLst/>
        </a:prstGeom>
        <a:solidFill>
          <a:schemeClr val="accent4">
            <a:lumMod val="50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4</a:t>
          </a:r>
          <a:endParaRPr lang="ru-RU" sz="1400" b="1" kern="1200" dirty="0"/>
        </a:p>
      </dsp:txBody>
      <dsp:txXfrm rot="-5400000">
        <a:off x="0" y="1910401"/>
        <a:ext cx="436874" cy="187232"/>
      </dsp:txXfrm>
    </dsp:sp>
    <dsp:sp modelId="{23778349-AD2E-49CB-80ED-9A8700546215}">
      <dsp:nvSpPr>
        <dsp:cNvPr id="0" name=""/>
        <dsp:cNvSpPr/>
      </dsp:nvSpPr>
      <dsp:spPr>
        <a:xfrm rot="5400000">
          <a:off x="4156062" y="-2027223"/>
          <a:ext cx="405669" cy="784404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Ухудшение показателей энергосбережения и энергетической эффективности</a:t>
          </a:r>
          <a:endParaRPr lang="ru-RU" sz="1200" kern="1200" dirty="0"/>
        </a:p>
      </dsp:txBody>
      <dsp:txXfrm rot="-5400000">
        <a:off x="436875" y="1711767"/>
        <a:ext cx="7824242" cy="366063"/>
      </dsp:txXfrm>
    </dsp:sp>
    <dsp:sp modelId="{8864F6D2-6D92-437B-BDC3-00F5E0C0DA69}">
      <dsp:nvSpPr>
        <dsp:cNvPr id="0" name=""/>
        <dsp:cNvSpPr/>
      </dsp:nvSpPr>
      <dsp:spPr>
        <a:xfrm rot="5400000">
          <a:off x="-93616" y="2344294"/>
          <a:ext cx="624106" cy="436874"/>
        </a:xfrm>
        <a:prstGeom prst="chevron">
          <a:avLst/>
        </a:prstGeom>
        <a:solidFill>
          <a:schemeClr val="accent4">
            <a:lumMod val="50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5</a:t>
          </a:r>
          <a:endParaRPr lang="ru-RU" sz="1400" b="1" kern="1200" dirty="0"/>
        </a:p>
      </dsp:txBody>
      <dsp:txXfrm rot="-5400000">
        <a:off x="0" y="2469115"/>
        <a:ext cx="436874" cy="187232"/>
      </dsp:txXfrm>
    </dsp:sp>
    <dsp:sp modelId="{BC65C74D-2BDE-4EA6-868A-EFA9080DC19C}">
      <dsp:nvSpPr>
        <dsp:cNvPr id="0" name=""/>
        <dsp:cNvSpPr/>
      </dsp:nvSpPr>
      <dsp:spPr>
        <a:xfrm rot="5400000">
          <a:off x="4156062" y="-1468509"/>
          <a:ext cx="405669" cy="784404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Несоответствие объемных показателей схемам теплоснабжения</a:t>
          </a:r>
          <a:endParaRPr lang="ru-RU" sz="1200" kern="1200" dirty="0"/>
        </a:p>
      </dsp:txBody>
      <dsp:txXfrm rot="-5400000">
        <a:off x="436875" y="2270481"/>
        <a:ext cx="7824242" cy="366063"/>
      </dsp:txXfrm>
    </dsp:sp>
    <dsp:sp modelId="{533A0B10-01EB-4DC8-8536-1714F815A47B}">
      <dsp:nvSpPr>
        <dsp:cNvPr id="0" name=""/>
        <dsp:cNvSpPr/>
      </dsp:nvSpPr>
      <dsp:spPr>
        <a:xfrm rot="5400000">
          <a:off x="-93616" y="2903009"/>
          <a:ext cx="624106" cy="436874"/>
        </a:xfrm>
        <a:prstGeom prst="chevron">
          <a:avLst/>
        </a:prstGeom>
        <a:solidFill>
          <a:schemeClr val="accent4">
            <a:lumMod val="50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6</a:t>
          </a:r>
          <a:endParaRPr lang="ru-RU" sz="1400" b="1" kern="1200" dirty="0"/>
        </a:p>
      </dsp:txBody>
      <dsp:txXfrm rot="-5400000">
        <a:off x="0" y="3027830"/>
        <a:ext cx="436874" cy="187232"/>
      </dsp:txXfrm>
    </dsp:sp>
    <dsp:sp modelId="{A2DAF15A-1DF4-47E3-B421-7E3FE13A9B6E}">
      <dsp:nvSpPr>
        <dsp:cNvPr id="0" name=""/>
        <dsp:cNvSpPr/>
      </dsp:nvSpPr>
      <dsp:spPr>
        <a:xfrm rot="5400000">
          <a:off x="4156062" y="-909794"/>
          <a:ext cx="405669" cy="784404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Не предусмотрен порядок возмещения </a:t>
          </a:r>
          <a:r>
            <a:rPr lang="ru-RU" sz="1200" kern="1200" dirty="0" err="1" smtClean="0"/>
            <a:t>концедентом</a:t>
          </a:r>
          <a:r>
            <a:rPr lang="ru-RU" sz="1200" kern="1200" dirty="0" smtClean="0"/>
            <a:t> финансовых средств при несоблюдении условий концессионного соглашения</a:t>
          </a:r>
          <a:endParaRPr lang="ru-RU" sz="1200" kern="1200" dirty="0"/>
        </a:p>
      </dsp:txBody>
      <dsp:txXfrm rot="-5400000">
        <a:off x="436875" y="2829196"/>
        <a:ext cx="7824242" cy="366063"/>
      </dsp:txXfrm>
    </dsp:sp>
    <dsp:sp modelId="{3C27E42B-C63A-4C69-8F93-3C3E1481D3D3}">
      <dsp:nvSpPr>
        <dsp:cNvPr id="0" name=""/>
        <dsp:cNvSpPr/>
      </dsp:nvSpPr>
      <dsp:spPr>
        <a:xfrm rot="5400000">
          <a:off x="-93616" y="3461724"/>
          <a:ext cx="624106" cy="436874"/>
        </a:xfrm>
        <a:prstGeom prst="chevron">
          <a:avLst/>
        </a:prstGeom>
        <a:solidFill>
          <a:schemeClr val="accent4">
            <a:lumMod val="50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7</a:t>
          </a:r>
          <a:endParaRPr lang="ru-RU" sz="1400" kern="1200" dirty="0"/>
        </a:p>
      </dsp:txBody>
      <dsp:txXfrm rot="-5400000">
        <a:off x="0" y="3586545"/>
        <a:ext cx="436874" cy="187232"/>
      </dsp:txXfrm>
    </dsp:sp>
    <dsp:sp modelId="{A28A0873-79D6-4C5E-91FE-A5362CB77A2F}">
      <dsp:nvSpPr>
        <dsp:cNvPr id="0" name=""/>
        <dsp:cNvSpPr/>
      </dsp:nvSpPr>
      <dsp:spPr>
        <a:xfrm rot="5400000">
          <a:off x="4156062" y="-351079"/>
          <a:ext cx="405669" cy="784404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Несоответствие акта технического обследования форме, утвержденной приказом Минстроя России от 5 августа 2014 г. № 437/</a:t>
          </a:r>
          <a:r>
            <a:rPr lang="ru-RU" sz="1200" kern="1200" dirty="0" err="1" smtClean="0"/>
            <a:t>пр</a:t>
          </a:r>
          <a:endParaRPr lang="ru-RU" sz="1200" kern="1200" dirty="0"/>
        </a:p>
      </dsp:txBody>
      <dsp:txXfrm rot="-5400000">
        <a:off x="436875" y="3387911"/>
        <a:ext cx="7824242" cy="366063"/>
      </dsp:txXfrm>
    </dsp:sp>
    <dsp:sp modelId="{A40C3E32-C4B5-48EA-9F72-CAED9061E778}">
      <dsp:nvSpPr>
        <dsp:cNvPr id="0" name=""/>
        <dsp:cNvSpPr/>
      </dsp:nvSpPr>
      <dsp:spPr>
        <a:xfrm rot="5400000">
          <a:off x="-93616" y="4020438"/>
          <a:ext cx="624106" cy="436874"/>
        </a:xfrm>
        <a:prstGeom prst="chevron">
          <a:avLst/>
        </a:prstGeom>
        <a:solidFill>
          <a:schemeClr val="accent4">
            <a:lumMod val="50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8</a:t>
          </a:r>
          <a:endParaRPr lang="ru-RU" sz="1400" kern="1200" dirty="0"/>
        </a:p>
      </dsp:txBody>
      <dsp:txXfrm rot="-5400000">
        <a:off x="0" y="4145259"/>
        <a:ext cx="436874" cy="187232"/>
      </dsp:txXfrm>
    </dsp:sp>
    <dsp:sp modelId="{C1CAE512-E2C2-4030-A5A7-0D72D9924EDB}">
      <dsp:nvSpPr>
        <dsp:cNvPr id="0" name=""/>
        <dsp:cNvSpPr/>
      </dsp:nvSpPr>
      <dsp:spPr>
        <a:xfrm rot="5400000">
          <a:off x="4156062" y="207634"/>
          <a:ext cx="405669" cy="784404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Отсутствие документов, подтверждающих факт и (или) обстоятельства возникновения у </a:t>
          </a:r>
          <a:r>
            <a:rPr lang="ru-RU" sz="1200" kern="1200" dirty="0" err="1" smtClean="0"/>
            <a:t>концедента</a:t>
          </a:r>
          <a:r>
            <a:rPr lang="ru-RU" sz="1200" kern="1200" dirty="0" smtClean="0"/>
            <a:t> права собственности на объекты концессионного соглашения</a:t>
          </a:r>
          <a:endParaRPr lang="ru-RU" sz="1200" kern="1200" dirty="0"/>
        </a:p>
      </dsp:txBody>
      <dsp:txXfrm rot="-5400000">
        <a:off x="436875" y="3946625"/>
        <a:ext cx="7824242" cy="366063"/>
      </dsp:txXfrm>
    </dsp:sp>
    <dsp:sp modelId="{0725304B-EDFE-4179-BBC4-FE360E5B7FB4}">
      <dsp:nvSpPr>
        <dsp:cNvPr id="0" name=""/>
        <dsp:cNvSpPr/>
      </dsp:nvSpPr>
      <dsp:spPr>
        <a:xfrm rot="5400000">
          <a:off x="-93616" y="4579153"/>
          <a:ext cx="624106" cy="436874"/>
        </a:xfrm>
        <a:prstGeom prst="chevron">
          <a:avLst/>
        </a:prstGeom>
        <a:solidFill>
          <a:schemeClr val="accent4">
            <a:lumMod val="50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9</a:t>
          </a:r>
          <a:endParaRPr lang="ru-RU" sz="1200" kern="1200" dirty="0"/>
        </a:p>
      </dsp:txBody>
      <dsp:txXfrm rot="-5400000">
        <a:off x="0" y="4703974"/>
        <a:ext cx="436874" cy="187232"/>
      </dsp:txXfrm>
    </dsp:sp>
    <dsp:sp modelId="{5A10177D-B94A-449F-8EA1-BFADC3C340BC}">
      <dsp:nvSpPr>
        <dsp:cNvPr id="0" name=""/>
        <dsp:cNvSpPr/>
      </dsp:nvSpPr>
      <dsp:spPr>
        <a:xfrm rot="5400000">
          <a:off x="4156062" y="766349"/>
          <a:ext cx="405669" cy="784404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Показатели энергетической эффективности заявлены в целом по объектам организации, а не по объектам концессионного соглашения </a:t>
          </a:r>
          <a:endParaRPr lang="ru-RU" sz="1200" kern="1200" dirty="0"/>
        </a:p>
      </dsp:txBody>
      <dsp:txXfrm rot="-5400000">
        <a:off x="436875" y="4505340"/>
        <a:ext cx="7824242" cy="3660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5658" cy="498056"/>
          </a:xfrm>
          <a:prstGeom prst="rect">
            <a:avLst/>
          </a:prstGeom>
        </p:spPr>
        <p:txBody>
          <a:bodyPr vert="horz" lIns="91395" tIns="45698" rIns="91395" bIns="45698" rtlCol="0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2"/>
            <a:ext cx="2945658" cy="498056"/>
          </a:xfrm>
          <a:prstGeom prst="rect">
            <a:avLst/>
          </a:prstGeom>
        </p:spPr>
        <p:txBody>
          <a:bodyPr vert="horz" lIns="91395" tIns="45698" rIns="91395" bIns="45698" rtlCol="0"/>
          <a:lstStyle>
            <a:lvl1pPr algn="r">
              <a:defRPr sz="1200"/>
            </a:lvl1pPr>
          </a:lstStyle>
          <a:p>
            <a:pPr rtl="0"/>
            <a:fld id="{71A8D7CD-8991-473A-98DD-9481C69F516C}" type="datetime1">
              <a:rPr lang="ru-RU" smtClean="0"/>
              <a:t>10.03.2023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428585"/>
            <a:ext cx="2945658" cy="498055"/>
          </a:xfrm>
          <a:prstGeom prst="rect">
            <a:avLst/>
          </a:prstGeom>
        </p:spPr>
        <p:txBody>
          <a:bodyPr vert="horz" lIns="91395" tIns="45698" rIns="91395" bIns="45698" rtlCol="0" anchor="b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5"/>
            <a:ext cx="2945658" cy="498055"/>
          </a:xfrm>
          <a:prstGeom prst="rect">
            <a:avLst/>
          </a:prstGeom>
        </p:spPr>
        <p:txBody>
          <a:bodyPr vert="horz" lIns="91395" tIns="45698" rIns="91395" bIns="45698" rtlCol="0" anchor="b"/>
          <a:lstStyle>
            <a:lvl1pPr algn="r">
              <a:defRPr sz="1200"/>
            </a:lvl1pPr>
          </a:lstStyle>
          <a:p>
            <a:pPr rtl="0"/>
            <a:fld id="{CA4CBEF8-5CDE-472B-839B-B8BB0C88100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32892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8" cy="496333"/>
          </a:xfrm>
          <a:prstGeom prst="rect">
            <a:avLst/>
          </a:prstGeom>
        </p:spPr>
        <p:txBody>
          <a:bodyPr vert="horz" lIns="91395" tIns="45698" rIns="91395" bIns="45698" rtlCol="0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8" cy="496333"/>
          </a:xfrm>
          <a:prstGeom prst="rect">
            <a:avLst/>
          </a:prstGeom>
        </p:spPr>
        <p:txBody>
          <a:bodyPr vert="horz" lIns="91395" tIns="45698" rIns="91395" bIns="45698" rtlCol="0"/>
          <a:lstStyle>
            <a:lvl1pPr algn="r">
              <a:defRPr sz="1200"/>
            </a:lvl1pPr>
          </a:lstStyle>
          <a:p>
            <a:fld id="{1F389E2E-5006-462F-9CFF-40BE8892199F}" type="datetime1">
              <a:rPr lang="ru-RU" smtClean="0"/>
              <a:pPr/>
              <a:t>10.03.2023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95" tIns="45698" rIns="91395" bIns="45698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395" tIns="45698" rIns="91395" bIns="45698" rtlCol="0"/>
          <a:lstStyle/>
          <a:p>
            <a:pPr lvl="0" rtl="0"/>
            <a:r>
              <a:rPr lang="ru-RU" noProof="0" dirty="0" smtClean="0"/>
              <a:t>Образец текста</a:t>
            </a:r>
          </a:p>
          <a:p>
            <a:pPr lvl="1" rtl="0"/>
            <a:r>
              <a:rPr lang="ru-RU" noProof="0" dirty="0" smtClean="0"/>
              <a:t>Второй уровень</a:t>
            </a:r>
          </a:p>
          <a:p>
            <a:pPr lvl="2" rtl="0"/>
            <a:r>
              <a:rPr lang="ru-RU" noProof="0" dirty="0" smtClean="0"/>
              <a:t>Третий уровень</a:t>
            </a:r>
          </a:p>
          <a:p>
            <a:pPr lvl="3" rtl="0"/>
            <a:r>
              <a:rPr lang="ru-RU" noProof="0" dirty="0" smtClean="0"/>
              <a:t>Четвертый уровень</a:t>
            </a:r>
          </a:p>
          <a:p>
            <a:pPr lvl="4" rtl="0"/>
            <a:r>
              <a:rPr lang="ru-RU" noProof="0" dirty="0" smtClean="0"/>
              <a:t>Пятый уровень</a:t>
            </a:r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8585"/>
            <a:ext cx="2945658" cy="496333"/>
          </a:xfrm>
          <a:prstGeom prst="rect">
            <a:avLst/>
          </a:prstGeom>
        </p:spPr>
        <p:txBody>
          <a:bodyPr vert="horz" lIns="91395" tIns="45698" rIns="91395" bIns="45698" rtlCol="0" anchor="b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8" cy="496333"/>
          </a:xfrm>
          <a:prstGeom prst="rect">
            <a:avLst/>
          </a:prstGeom>
        </p:spPr>
        <p:txBody>
          <a:bodyPr vert="horz" lIns="91395" tIns="45698" rIns="91395" bIns="45698" rtlCol="0" anchor="b"/>
          <a:lstStyle>
            <a:lvl1pPr algn="r">
              <a:defRPr sz="1200"/>
            </a:lvl1pPr>
          </a:lstStyle>
          <a:p>
            <a:pPr rtl="0"/>
            <a:fld id="{6BB98AFB-CB0D-4DFE-87B9-B4B0D0DE73CD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512805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BB98AFB-CB0D-4DFE-87B9-B4B0D0DE73CD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94772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BB98AFB-CB0D-4DFE-87B9-B4B0D0DE73CD}" type="slidenum">
              <a:rPr lang="ru-RU" smtClean="0"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17405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BB98AFB-CB0D-4DFE-87B9-B4B0D0DE73CD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09851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BB98AFB-CB0D-4DFE-87B9-B4B0D0DE73CD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7907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BB98AFB-CB0D-4DFE-87B9-B4B0D0DE73CD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68780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BB98AFB-CB0D-4DFE-87B9-B4B0D0DE73CD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07159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BB98AFB-CB0D-4DFE-87B9-B4B0D0DE73CD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34344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BB98AFB-CB0D-4DFE-87B9-B4B0D0DE73CD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03375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BB98AFB-CB0D-4DFE-87B9-B4B0D0DE73CD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03375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BB98AFB-CB0D-4DFE-87B9-B4B0D0DE73CD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03375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F1496C0B-B31D-497F-9CE4-6E431D417F46}" type="datetime1">
              <a:rPr lang="ru-RU" noProof="0" smtClean="0"/>
              <a:t>10.03.2023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ru-RU" noProof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973893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15F7D0D-9C0B-42C0-9BF9-5FB54A607EF4}" type="datetime1">
              <a:rPr lang="ru-RU" noProof="0" smtClean="0"/>
              <a:t>10.03.2023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ru-RU" noProof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048846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C33E89C5-D85E-4904-A3B3-21A025A36710}" type="datetime1">
              <a:rPr lang="ru-RU" noProof="0" smtClean="0"/>
              <a:t>10.03.2023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ru-RU" noProof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521559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F1CBF33-99D0-4B58-882B-5267B7A4CC16}" type="datetime1">
              <a:rPr lang="ru-RU" noProof="0" smtClean="0"/>
              <a:t>10.03.2023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ru-RU" noProof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611218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9F105AF-73C1-4F69-BBE7-4B515F245F84}" type="datetime1">
              <a:rPr lang="ru-RU" noProof="0" smtClean="0"/>
              <a:t>10.03.2023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ru-RU" noProof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044691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6CD999AE-4496-4A50-B2C7-3CFC0508C87E}" type="datetime1">
              <a:rPr lang="ru-RU" noProof="0" smtClean="0"/>
              <a:t>10.03.2023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ru-RU" noProof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412706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05B330E-76FE-4B0A-B62E-9DA8ADBB56B9}" type="datetime1">
              <a:rPr lang="ru-RU" noProof="0" smtClean="0"/>
              <a:t>10.03.2023</a:t>
            </a:fld>
            <a:endParaRPr lang="ru-RU" noProof="0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ru-RU" noProof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368588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F26039CF-334C-46F0-98D6-52EB300FDF3E}" type="datetime1">
              <a:rPr lang="ru-RU" noProof="0" smtClean="0"/>
              <a:t>10.03.2023</a:t>
            </a:fld>
            <a:endParaRPr lang="ru-RU" noProof="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ru-RU" noProof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173840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A30C9EF-6ECF-471E-9B05-297DB3344CFA}" type="datetime1">
              <a:rPr lang="ru-RU" noProof="0" smtClean="0"/>
              <a:t>10.03.2023</a:t>
            </a:fld>
            <a:endParaRPr lang="ru-RU" noProof="0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ru-RU" noProof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517430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CF5CFBC1-777C-451A-8A03-EE746BBDCB41}" type="datetime1">
              <a:rPr lang="ru-RU" noProof="0" smtClean="0"/>
              <a:t>10.03.2023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ru-RU" noProof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719096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BE37D-6390-4C41-B969-E04A0965F532}" type="datetime1">
              <a:rPr lang="ru-RU" smtClean="0"/>
              <a:t>10.03.2023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26DC6-2DC4-452B-B163-FE3FF40472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7888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DD312389-0A3B-4391-96D8-8E3F6108E838}" type="datetime1">
              <a:rPr lang="ru-RU" noProof="0" smtClean="0"/>
              <a:t>10.03.2023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ru-RU" noProof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AAEAE4A8-A6E5-453E-B946-FB774B73F48C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664562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1" pos="288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2.jp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hyperlink" Target="consultantplus://offline/ref=5499C9FDA4A54A8D125BBA9165863FF0D0BB4251DA72BD754D00BE75C8BFADE9B18B618F158E607F5F1E628C98738268E68BE68187SAbCP" TargetMode="External"/><Relationship Id="rId9" Type="http://schemas.microsoft.com/office/2007/relationships/diagramDrawing" Target="../diagrams/drawing1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2.jp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2.jp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2.jpg"/><Relationship Id="rId7" Type="http://schemas.openxmlformats.org/officeDocument/2006/relationships/diagramColors" Target="../diagrams/colors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6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2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5.png"/><Relationship Id="rId5" Type="http://schemas.openxmlformats.org/officeDocument/2006/relationships/image" Target="../media/image7.png"/><Relationship Id="rId4" Type="http://schemas.openxmlformats.org/officeDocument/2006/relationships/image" Target="../media/image6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3663" y="0"/>
            <a:ext cx="1870337" cy="1687522"/>
          </a:xfrm>
          <a:prstGeom prst="rect">
            <a:avLst/>
          </a:prstGeom>
        </p:spPr>
      </p:pic>
      <p:sp>
        <p:nvSpPr>
          <p:cNvPr id="2" name="Подзаголовок 2"/>
          <p:cNvSpPr txBox="1">
            <a:spLocks/>
          </p:cNvSpPr>
          <p:nvPr/>
        </p:nvSpPr>
        <p:spPr>
          <a:xfrm>
            <a:off x="1207323" y="1376686"/>
            <a:ext cx="7272808" cy="3060426"/>
          </a:xfrm>
          <a:prstGeom prst="rect">
            <a:avLst/>
          </a:prstGeom>
        </p:spPr>
        <p:txBody>
          <a:bodyPr vert="horz" lIns="51449" tIns="25724" rIns="51449" bIns="25724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1600" b="1" dirty="0">
              <a:solidFill>
                <a:srgbClr val="000066"/>
              </a:solidFill>
            </a:endParaRPr>
          </a:p>
          <a:p>
            <a:pPr algn="ctr">
              <a:spcBef>
                <a:spcPts val="0"/>
              </a:spcBef>
            </a:pPr>
            <a:r>
              <a:rPr lang="ru-RU" sz="2800" dirty="0" smtClean="0">
                <a:ln w="0"/>
                <a:solidFill>
                  <a:schemeClr val="accent4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Порядок согласования органом регулирования долгосрочных параметров регулирования, типичные ошибки при формировании документации</a:t>
            </a:r>
            <a:endParaRPr lang="ru-RU" sz="1200" dirty="0">
              <a:ln w="0"/>
              <a:solidFill>
                <a:schemeClr val="accent4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279331" y="4437112"/>
            <a:ext cx="7128792" cy="2272972"/>
          </a:xfrm>
          <a:prstGeom prst="rect">
            <a:avLst/>
          </a:prstGeom>
        </p:spPr>
        <p:txBody>
          <a:bodyPr vert="horz" lIns="51449" tIns="25724" rIns="51449" bIns="25724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1600" b="1" dirty="0">
              <a:solidFill>
                <a:srgbClr val="000066"/>
              </a:solidFill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ru-RU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Первый заместитель председателя</a:t>
            </a:r>
            <a:endParaRPr lang="ru-RU" sz="200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ru-RU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Госкомитета РТ по тарифам</a:t>
            </a: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ru-RU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ru-RU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Лариса </a:t>
            </a:r>
            <a:r>
              <a:rPr lang="ru-RU" sz="200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Васильевна Хабибуллина</a:t>
            </a:r>
            <a:endParaRPr lang="ru-RU" sz="200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</a:pPr>
            <a:endParaRPr lang="ru-RU" sz="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ru-RU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Казань 2023</a:t>
            </a:r>
            <a:endParaRPr lang="en-US" sz="200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</a:pPr>
            <a:endParaRPr lang="ru-RU" sz="105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1407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1911" y="-6491"/>
            <a:ext cx="1192850" cy="107625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91294"/>
            <a:ext cx="7046088" cy="778471"/>
          </a:xfrm>
        </p:spPr>
        <p:txBody>
          <a:bodyPr rtlCol="0">
            <a:normAutofit/>
          </a:bodyPr>
          <a:lstStyle/>
          <a:p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Задачи для муниципалитетов в 2023 году</a:t>
            </a:r>
            <a:endParaRPr lang="ru-RU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03648" y="1484784"/>
            <a:ext cx="71287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обеспечить </a:t>
            </a:r>
            <a:r>
              <a:rPr lang="ru-RU" dirty="0"/>
              <a:t>регистрацию права собственности муниципальных </a:t>
            </a:r>
            <a:r>
              <a:rPr lang="ru-RU" dirty="0" smtClean="0"/>
              <a:t>образований </a:t>
            </a:r>
            <a:r>
              <a:rPr lang="ru-RU" dirty="0"/>
              <a:t>на ранее не оформленные объекты коммунальной инфраструктуры и </a:t>
            </a:r>
            <a:r>
              <a:rPr lang="ru-RU" dirty="0" smtClean="0"/>
              <a:t>завершить </a:t>
            </a:r>
            <a:r>
              <a:rPr lang="ru-RU" dirty="0"/>
              <a:t>передачу указанных объектов в эксплуатацию </a:t>
            </a:r>
            <a:r>
              <a:rPr lang="ru-RU" dirty="0" err="1"/>
              <a:t>ресурсоснабжающим</a:t>
            </a:r>
            <a:r>
              <a:rPr lang="ru-RU" dirty="0"/>
              <a:t> </a:t>
            </a:r>
            <a:r>
              <a:rPr lang="ru-RU" dirty="0" smtClean="0"/>
              <a:t>организациям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755576" y="1488466"/>
            <a:ext cx="43473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 smtClean="0">
                <a:solidFill>
                  <a:srgbClr val="FF0000"/>
                </a:solidFill>
              </a:rPr>
              <a:t>!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55576" y="3429000"/>
            <a:ext cx="43473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 smtClean="0">
                <a:solidFill>
                  <a:srgbClr val="FF0000"/>
                </a:solidFill>
              </a:rPr>
              <a:t>!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331640" y="3244334"/>
            <a:ext cx="712879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контроль завершения сроков по заключенным концессионным соглашениям и договорам аренды, обеспечить своевременную подготовку документов для заключения нового </a:t>
            </a:r>
            <a:r>
              <a:rPr lang="ru-RU" smtClean="0"/>
              <a:t>концессионного соглашения</a:t>
            </a:r>
            <a:endParaRPr lang="ru-RU" dirty="0" smtClean="0"/>
          </a:p>
          <a:p>
            <a:pPr algn="just"/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5338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7409" y="0"/>
            <a:ext cx="1246591" cy="1124744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755576" y="1340768"/>
            <a:ext cx="4392488" cy="3077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/>
              <a:t>представляет </a:t>
            </a:r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организатору конкурса </a:t>
            </a:r>
            <a:r>
              <a:rPr lang="ru-RU" sz="1600" dirty="0"/>
              <a:t>на право заключения </a:t>
            </a:r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концессионного соглашения </a:t>
            </a:r>
            <a:r>
              <a:rPr lang="ru-RU" sz="1600" dirty="0"/>
              <a:t>или </a:t>
            </a:r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договора </a:t>
            </a:r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аренды </a:t>
            </a:r>
            <a:r>
              <a:rPr lang="ru-RU" sz="1600" dirty="0" smtClean="0"/>
              <a:t>сведения </a:t>
            </a:r>
            <a:r>
              <a:rPr lang="ru-RU" sz="1600" dirty="0"/>
              <a:t>о ценах, значениях и параметрах, используемых организатором конкурса для расчета дисконтированной выручки участника конкурса, а также осуществляет согласование метода регулирования тарифов и значений долгосрочных параметров регулирования тарифов, не являющихся критериями конкурса, для включения в конкурсную документацию</a:t>
            </a:r>
          </a:p>
          <a:p>
            <a:endParaRPr lang="ru-RU" sz="16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436096" y="1340768"/>
            <a:ext cx="333122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/>
              <a:t>осуществляет </a:t>
            </a:r>
            <a:r>
              <a:rPr lang="ru-RU" sz="1600" dirty="0"/>
              <a:t>согласование значений долгосрочных параметров регулирования тарифов и метода регулирования тарифов, </a:t>
            </a:r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содержащихся в предложении о заключении концессионного соглашения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203848" y="260648"/>
            <a:ext cx="3233386" cy="369332"/>
          </a:xfrm>
          <a:prstGeom prst="rect">
            <a:avLst/>
          </a:prstGeom>
          <a:ln w="34925">
            <a:solidFill>
              <a:srgbClr val="C00000"/>
            </a:solidFill>
          </a:ln>
        </p:spPr>
        <p:txBody>
          <a:bodyPr wrap="none">
            <a:spAutoFit/>
          </a:bodyPr>
          <a:lstStyle/>
          <a:p>
            <a:r>
              <a:rPr lang="ru-RU" dirty="0"/>
              <a:t>Орган регулирования тарифов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884378" y="4620915"/>
            <a:ext cx="3471598" cy="1200329"/>
          </a:xfrm>
          <a:prstGeom prst="rect">
            <a:avLst/>
          </a:prstGeom>
          <a:ln w="50800"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на основании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заявления</a:t>
            </a:r>
            <a:r>
              <a:rPr lang="ru-RU" dirty="0"/>
              <a:t> о подготовке конкурсной документации, представленного организатором </a:t>
            </a:r>
            <a:r>
              <a:rPr lang="ru-RU" dirty="0" smtClean="0"/>
              <a:t>конкурса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436096" y="4340841"/>
            <a:ext cx="3470103" cy="1477328"/>
          </a:xfrm>
          <a:prstGeom prst="rect">
            <a:avLst/>
          </a:prstGeom>
          <a:ln w="50800"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на основании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заявления</a:t>
            </a:r>
            <a:r>
              <a:rPr lang="ru-RU" dirty="0"/>
              <a:t> органа, </a:t>
            </a:r>
            <a:r>
              <a:rPr lang="ru-RU" dirty="0" smtClean="0"/>
              <a:t>уполномоченного на </a:t>
            </a:r>
            <a:r>
              <a:rPr lang="ru-RU" dirty="0"/>
              <a:t>рассмотрение предложения о заключении концессионного соглашения</a:t>
            </a:r>
          </a:p>
        </p:txBody>
      </p:sp>
      <p:cxnSp>
        <p:nvCxnSpPr>
          <p:cNvPr id="15" name="Прямая со стрелкой 14"/>
          <p:cNvCxnSpPr/>
          <p:nvPr/>
        </p:nvCxnSpPr>
        <p:spPr>
          <a:xfrm flipH="1">
            <a:off x="2620177" y="764704"/>
            <a:ext cx="655679" cy="57606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endCxn id="9" idx="0"/>
          </p:cNvCxnSpPr>
          <p:nvPr/>
        </p:nvCxnSpPr>
        <p:spPr>
          <a:xfrm>
            <a:off x="6390202" y="764704"/>
            <a:ext cx="711508" cy="57606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flipH="1">
            <a:off x="2771800" y="4130502"/>
            <a:ext cx="7608" cy="450626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7085144" y="3355248"/>
            <a:ext cx="16565" cy="77525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771800" y="6229029"/>
            <a:ext cx="3935949" cy="3693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ru-RU" b="1" dirty="0" smtClean="0"/>
              <a:t>ВСЕГДА НА ОСНОВАНИИ ЗАЯВЛЕНИЯ!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4224210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0"/>
            <a:ext cx="1259632" cy="1136510"/>
          </a:xfrm>
          <a:prstGeom prst="rect">
            <a:avLst/>
          </a:prstGeom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698366" y="5157192"/>
            <a:ext cx="7920880" cy="93610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514496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2026" b="1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71600" y="182403"/>
            <a:ext cx="655272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Заявление </a:t>
            </a:r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</a:t>
            </a:r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прилагаемыми к нему документами и материалами составляется в произвольной форме и представляется в орган регулирования тарифов в письменной форме непосредственно или почтовым отправлением либо в электронной форме в виде электронного документа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42574" y="2153761"/>
            <a:ext cx="403244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Правила </a:t>
            </a:r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регулирования тарифов в сфере водоснабжения и </a:t>
            </a:r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водоотведения (ПП РФ от 13.05.2013 № 406)</a:t>
            </a:r>
          </a:p>
          <a:p>
            <a:pPr algn="just"/>
            <a:endParaRPr lang="ru-RU" sz="1600" dirty="0" smtClean="0">
              <a:latin typeface="Arial" panose="020B0604020202020204" pitchFamily="34" charset="0"/>
            </a:endParaRPr>
          </a:p>
          <a:p>
            <a:pPr algn="just"/>
            <a:r>
              <a:rPr lang="ru-RU" sz="1600" dirty="0" smtClean="0">
                <a:latin typeface="Arial" panose="020B0604020202020204" pitchFamily="34" charset="0"/>
              </a:rPr>
              <a:t>п.60-67 заявление о подготовке конкурсной документации и данные, которые должны содержаться в заявлении</a:t>
            </a:r>
          </a:p>
          <a:p>
            <a:pPr algn="just"/>
            <a:endParaRPr lang="ru-RU" sz="1600" dirty="0">
              <a:latin typeface="Arial" panose="020B0604020202020204" pitchFamily="34" charset="0"/>
            </a:endParaRPr>
          </a:p>
          <a:p>
            <a:pPr algn="just"/>
            <a:r>
              <a:rPr lang="ru-RU" sz="1600" dirty="0" smtClean="0">
                <a:latin typeface="Arial" panose="020B0604020202020204" pitchFamily="34" charset="0"/>
              </a:rPr>
              <a:t>п.67(1)-67(14) заявление с учетом предложения о заключении концессионного соглашения</a:t>
            </a:r>
            <a:endParaRPr lang="ru-RU" sz="1600" dirty="0">
              <a:latin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43608" y="1584741"/>
            <a:ext cx="3504293" cy="369332"/>
          </a:xfrm>
          <a:prstGeom prst="rect">
            <a:avLst/>
          </a:prstGeom>
          <a:noFill/>
          <a:ln w="25400"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ru-RU" dirty="0" smtClean="0"/>
              <a:t>Водоснабжение и водоотведение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5940152" y="1585828"/>
            <a:ext cx="1839093" cy="369332"/>
          </a:xfrm>
          <a:prstGeom prst="rect">
            <a:avLst/>
          </a:prstGeom>
          <a:noFill/>
          <a:ln w="25400"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none" rtlCol="0">
            <a:spAutoFit/>
          </a:bodyPr>
          <a:lstStyle>
            <a:defPPr rtl="0">
              <a:defRPr lang="ru-RU"/>
            </a:defPPr>
          </a:lstStyle>
          <a:p>
            <a:r>
              <a:rPr lang="ru-RU" dirty="0"/>
              <a:t>Теплоснабжение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076056" y="2153761"/>
            <a:ext cx="388843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Правила регулирования цен (тарифов) </a:t>
            </a:r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в сфере </a:t>
            </a:r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теплоснабжения (ПП РФ от 22.10.2012 № 1075)</a:t>
            </a:r>
          </a:p>
          <a:p>
            <a:pPr algn="just"/>
            <a:endParaRPr lang="ru-RU" sz="1600" dirty="0" smtClean="0">
              <a:latin typeface="Arial" panose="020B0604020202020204" pitchFamily="34" charset="0"/>
            </a:endParaRPr>
          </a:p>
          <a:p>
            <a:pPr algn="just"/>
            <a:r>
              <a:rPr lang="ru-RU" sz="1600" dirty="0" smtClean="0">
                <a:latin typeface="Arial" panose="020B0604020202020204" pitchFamily="34" charset="0"/>
              </a:rPr>
              <a:t>п.89-96 заявление о подготовке конкурсной документации и данные, которые должны содержаться в заявлении</a:t>
            </a:r>
          </a:p>
          <a:p>
            <a:pPr algn="just"/>
            <a:endParaRPr lang="ru-RU" sz="1600" dirty="0">
              <a:latin typeface="Arial" panose="020B0604020202020204" pitchFamily="34" charset="0"/>
            </a:endParaRPr>
          </a:p>
          <a:p>
            <a:pPr algn="just"/>
            <a:r>
              <a:rPr lang="ru-RU" sz="1600" dirty="0" smtClean="0">
                <a:latin typeface="Arial" panose="020B0604020202020204" pitchFamily="34" charset="0"/>
              </a:rPr>
              <a:t>п.96(1)-96(14) заявление с учетом предложения о заключении концессионного соглашения</a:t>
            </a:r>
            <a:endParaRPr lang="ru-RU" sz="1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0559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-6491"/>
            <a:ext cx="1332401" cy="120216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692696"/>
            <a:ext cx="2450429" cy="2592288"/>
          </a:xfrm>
        </p:spPr>
        <p:txBody>
          <a:bodyPr rtlCol="0">
            <a:normAutofit fontScale="90000"/>
          </a:bodyPr>
          <a:lstStyle/>
          <a:p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К долгосрочным параметрам 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регулирования, </a:t>
            </a:r>
            <a:r>
              <a:rPr lang="ru-RU" u="sng" dirty="0" smtClean="0">
                <a:solidFill>
                  <a:schemeClr val="accent4">
                    <a:lumMod val="50000"/>
                  </a:schemeClr>
                </a:solidFill>
              </a:rPr>
              <a:t>устанавливаемым в качестве критериев конкурса относятся</a:t>
            </a:r>
            <a:endParaRPr lang="ru-RU" u="sng" dirty="0">
              <a:solidFill>
                <a:schemeClr val="accent4">
                  <a:lumMod val="50000"/>
                </a:schemeClr>
              </a:solidFill>
              <a:hlinkClick r:id="rId4"/>
            </a:endParaRPr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1792324919"/>
              </p:ext>
            </p:extLst>
          </p:nvPr>
        </p:nvGraphicFramePr>
        <p:xfrm>
          <a:off x="2123728" y="692696"/>
          <a:ext cx="6480720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196398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7409" y="0"/>
            <a:ext cx="1246591" cy="112474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24744"/>
            <a:ext cx="2450429" cy="1728192"/>
          </a:xfrm>
        </p:spPr>
        <p:txBody>
          <a:bodyPr rtlCol="0">
            <a:normAutofit fontScale="90000"/>
          </a:bodyPr>
          <a:lstStyle/>
          <a:p>
            <a:r>
              <a:rPr lang="ru-RU" sz="2700" b="1" dirty="0" smtClean="0">
                <a:solidFill>
                  <a:schemeClr val="accent4">
                    <a:lumMod val="50000"/>
                  </a:schemeClr>
                </a:solidFill>
              </a:rPr>
              <a:t>В </a:t>
            </a:r>
            <a:r>
              <a:rPr lang="ru-RU" sz="2700" b="1" dirty="0">
                <a:solidFill>
                  <a:schemeClr val="accent4">
                    <a:lumMod val="50000"/>
                  </a:schemeClr>
                </a:solidFill>
              </a:rPr>
              <a:t>качестве критериев конкурса устанавливаются</a:t>
            </a:r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3859925520"/>
              </p:ext>
            </p:extLst>
          </p:nvPr>
        </p:nvGraphicFramePr>
        <p:xfrm>
          <a:off x="2051720" y="476672"/>
          <a:ext cx="6624736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832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240" y="116632"/>
            <a:ext cx="1332401" cy="120216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6240" y="1286312"/>
            <a:ext cx="2918161" cy="1150137"/>
          </a:xfrm>
        </p:spPr>
        <p:txBody>
          <a:bodyPr rtlCol="0">
            <a:noAutofit/>
          </a:bodyPr>
          <a:lstStyle/>
          <a:p>
            <a:r>
              <a:rPr lang="ru-RU" sz="1800" b="1" dirty="0">
                <a:solidFill>
                  <a:schemeClr val="accent4">
                    <a:lumMod val="50000"/>
                  </a:schemeClr>
                </a:solidFill>
              </a:rPr>
              <a:t>Данные необходимые регулятору для расчета долгосрочных параметров </a:t>
            </a:r>
            <a:r>
              <a:rPr lang="ru-RU" sz="1800" b="1" dirty="0" smtClean="0">
                <a:solidFill>
                  <a:schemeClr val="accent4">
                    <a:lumMod val="50000"/>
                  </a:schemeClr>
                </a:solidFill>
              </a:rPr>
              <a:t>регулирования</a:t>
            </a:r>
            <a:endParaRPr lang="ru-RU" sz="1800" b="1" u="sng" dirty="0">
              <a:solidFill>
                <a:schemeClr val="accent4">
                  <a:lumMod val="50000"/>
                </a:schemeClr>
              </a:solidFill>
            </a:endParaRPr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4166425865"/>
              </p:ext>
            </p:extLst>
          </p:nvPr>
        </p:nvGraphicFramePr>
        <p:xfrm>
          <a:off x="3491880" y="476672"/>
          <a:ext cx="5400600" cy="62646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487916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4424" y="-6491"/>
            <a:ext cx="1870337" cy="168752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88640"/>
            <a:ext cx="5701928" cy="1091952"/>
          </a:xfrm>
        </p:spPr>
        <p:txBody>
          <a:bodyPr rtlCol="0">
            <a:normAutofit/>
          </a:bodyPr>
          <a:lstStyle/>
          <a:p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Основные замечания, выявленные органом регулирования при рассмотрение проектов концессионных соглашений </a:t>
            </a:r>
            <a:endParaRPr lang="ru-RU" sz="24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368081312"/>
              </p:ext>
            </p:extLst>
          </p:nvPr>
        </p:nvGraphicFramePr>
        <p:xfrm>
          <a:off x="755576" y="1412776"/>
          <a:ext cx="8280920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951847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348" y="1444362"/>
            <a:ext cx="8069728" cy="20439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-6491"/>
            <a:ext cx="1260393" cy="113719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5701928" cy="1091952"/>
          </a:xfrm>
        </p:spPr>
        <p:txBody>
          <a:bodyPr rtlCol="0">
            <a:normAutofit fontScale="90000"/>
          </a:bodyPr>
          <a:lstStyle/>
          <a:p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Пример замечания </a:t>
            </a:r>
            <a:b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«ухудшение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показателей энергосбережения и энергетической 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эффективности»</a:t>
            </a:r>
            <a:endParaRPr lang="ru-RU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256" y="4126362"/>
            <a:ext cx="7586068" cy="1812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 descr="https://avatanplus.com/files/resources/original/58f20bfa842ed15b717ecaad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8324" y="4864404"/>
            <a:ext cx="790712" cy="790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17" descr="https://crfamily.org/picture/redirects/urls-with-trailing-questionmark-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6900" y="2348880"/>
            <a:ext cx="691414" cy="9693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7745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685800" y="4637120"/>
            <a:ext cx="6766520" cy="1296144"/>
          </a:xfrm>
          <a:prstGeom prst="rect">
            <a:avLst/>
          </a:prstGeom>
          <a:noFill/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1911" y="-6491"/>
            <a:ext cx="1192850" cy="107625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91294"/>
            <a:ext cx="7046088" cy="1091952"/>
          </a:xfrm>
        </p:spPr>
        <p:txBody>
          <a:bodyPr rtlCol="0">
            <a:normAutofit fontScale="90000"/>
          </a:bodyPr>
          <a:lstStyle/>
          <a:p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Пример замечания </a:t>
            </a:r>
            <a:br>
              <a:rPr lang="ru-RU" b="1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«перечень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мероприятий, планируемых к реализации в рамках концессионного соглашения, не соответствует понятию «реконструкция 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объектов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» </a:t>
            </a:r>
          </a:p>
        </p:txBody>
      </p:sp>
      <p:pic>
        <p:nvPicPr>
          <p:cNvPr id="11" name="Picture 17" descr="https://crfamily.org/picture/redirects/urls-with-trailing-questionmark-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3332" y="2348880"/>
            <a:ext cx="564982" cy="79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0066483"/>
              </p:ext>
            </p:extLst>
          </p:nvPr>
        </p:nvGraphicFramePr>
        <p:xfrm>
          <a:off x="683568" y="1681031"/>
          <a:ext cx="7829596" cy="2314674"/>
        </p:xfrm>
        <a:graphic>
          <a:graphicData uri="http://schemas.openxmlformats.org/drawingml/2006/table">
            <a:tbl>
              <a:tblPr firstRow="1" firstCol="1" bandRow="1"/>
              <a:tblGrid>
                <a:gridCol w="30778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50258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29987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5707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6227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7279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42064" marR="420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Водозабор №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64" marR="420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Ремонт</a:t>
                      </a:r>
                      <a:r>
                        <a:rPr lang="ru-RU" sz="16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насосного оборудования для улучшения работы системы водоснабжения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64" marR="420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2023</a:t>
                      </a:r>
                    </a:p>
                  </a:txBody>
                  <a:tcPr marL="42064" marR="420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50,00</a:t>
                      </a:r>
                    </a:p>
                  </a:txBody>
                  <a:tcPr marL="42064" marR="420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639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42064" marR="420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Водозабор №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64" marR="420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Ремонт</a:t>
                      </a:r>
                      <a:r>
                        <a:rPr lang="ru-RU" sz="16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насосного оборудования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64" marR="420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2023</a:t>
                      </a:r>
                    </a:p>
                  </a:txBody>
                  <a:tcPr marL="42064" marR="420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50,00</a:t>
                      </a:r>
                    </a:p>
                  </a:txBody>
                  <a:tcPr marL="42064" marR="420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120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64" marR="420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Скважина</a:t>
                      </a: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№ 21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64" marR="420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Замена павильона</a:t>
                      </a:r>
                      <a:r>
                        <a:rPr lang="ru-RU" sz="16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скважины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64" marR="420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2024</a:t>
                      </a:r>
                    </a:p>
                  </a:txBody>
                  <a:tcPr marL="42064" marR="420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2,00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64" marR="420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120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64" marR="420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Водонапорная</a:t>
                      </a:r>
                      <a:r>
                        <a:rPr lang="ru-RU" sz="16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башня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64" marR="420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Установка пожарных</a:t>
                      </a:r>
                      <a:r>
                        <a:rPr lang="ru-RU" sz="16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гидрантов</a:t>
                      </a:r>
                      <a:endParaRPr lang="ru-RU" sz="160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64" marR="420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2024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64" marR="420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20,00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64" marR="420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362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64" marR="420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Водонапорная башня, наружные сети водопровода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64" marR="420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Ремонт водопроводных задвижек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64" marR="420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2025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64" marR="420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43,00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064" marR="420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4653136"/>
            <a:ext cx="6768752" cy="1263605"/>
          </a:xfrm>
          <a:prstGeom prst="rect">
            <a:avLst/>
          </a:prstGeom>
        </p:spPr>
      </p:pic>
      <p:pic>
        <p:nvPicPr>
          <p:cNvPr id="15" name="Picture 13" descr="https://avatanplus.com/files/resources/original/58f20bfa842ed15b717ecaad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1911" y="4869635"/>
            <a:ext cx="790712" cy="790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2546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Цифровизация ТР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BusinessContrast">
      <a:dk1>
        <a:srgbClr val="000000"/>
      </a:dk1>
      <a:lt1>
        <a:sysClr val="window" lastClr="FFFFFF"/>
      </a:lt1>
      <a:dk2>
        <a:srgbClr val="000000"/>
      </a:dk2>
      <a:lt2>
        <a:srgbClr val="E5E8E8"/>
      </a:lt2>
      <a:accent1>
        <a:srgbClr val="00AEEF"/>
      </a:accent1>
      <a:accent2>
        <a:srgbClr val="EA428A"/>
      </a:accent2>
      <a:accent3>
        <a:srgbClr val="EED500"/>
      </a:accent3>
      <a:accent4>
        <a:srgbClr val="F5A70D"/>
      </a:accent4>
      <a:accent5>
        <a:srgbClr val="8BCB30"/>
      </a:accent5>
      <a:accent6>
        <a:srgbClr val="9962C1"/>
      </a:accent6>
      <a:hlink>
        <a:srgbClr val="00AEEF"/>
      </a:hlink>
      <a:folHlink>
        <a:srgbClr val="9962C1"/>
      </a:folHlink>
    </a:clrScheme>
    <a:fontScheme name="Franklin Gothic Medium">
      <a:maj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BusinessContrast">
      <a:dk1>
        <a:srgbClr val="000000"/>
      </a:dk1>
      <a:lt1>
        <a:sysClr val="window" lastClr="FFFFFF"/>
      </a:lt1>
      <a:dk2>
        <a:srgbClr val="000000"/>
      </a:dk2>
      <a:lt2>
        <a:srgbClr val="E5E8E8"/>
      </a:lt2>
      <a:accent1>
        <a:srgbClr val="00AEEF"/>
      </a:accent1>
      <a:accent2>
        <a:srgbClr val="EA428A"/>
      </a:accent2>
      <a:accent3>
        <a:srgbClr val="EED500"/>
      </a:accent3>
      <a:accent4>
        <a:srgbClr val="F5A70D"/>
      </a:accent4>
      <a:accent5>
        <a:srgbClr val="8BCB30"/>
      </a:accent5>
      <a:accent6>
        <a:srgbClr val="9962C1"/>
      </a:accent6>
      <a:hlink>
        <a:srgbClr val="00AEEF"/>
      </a:hlink>
      <a:folHlink>
        <a:srgbClr val="9962C1"/>
      </a:folHlink>
    </a:clrScheme>
    <a:fontScheme name="Franklin Gothic Medium">
      <a:maj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Props1.xml><?xml version="1.0" encoding="utf-8"?>
<ds:datastoreItem xmlns:ds="http://schemas.openxmlformats.org/officeDocument/2006/customXml" ds:itemID="{02F2BE50-DDB3-465B-A26E-975A276D436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C80FAF7-F941-4D3E-A3C3-283A611079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9220E13-D325-4A9E-AA7A-0D1409275EB9}">
  <ds:schemaRefs>
    <ds:schemaRef ds:uri="http://purl.org/dc/dcmitype/"/>
    <ds:schemaRef ds:uri="http://purl.org/dc/terms/"/>
    <ds:schemaRef ds:uri="http://purl.org/dc/elements/1.1/"/>
    <ds:schemaRef ds:uri="a4f35948-e619-41b3-aa29-22878b09cfd2"/>
    <ds:schemaRef ds:uri="http://schemas.microsoft.com/office/2006/documentManagement/types"/>
    <ds:schemaRef ds:uri="40262f94-9f35-4ac3-9a90-690165a166b7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Цифровизация ТР</Template>
  <TotalTime>4718</TotalTime>
  <Words>787</Words>
  <Application>Microsoft Office PowerPoint</Application>
  <PresentationFormat>Экран (4:3)</PresentationFormat>
  <Paragraphs>119</Paragraphs>
  <Slides>10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Цифровизация ТР</vt:lpstr>
      <vt:lpstr>Презентация PowerPoint</vt:lpstr>
      <vt:lpstr>Презентация PowerPoint</vt:lpstr>
      <vt:lpstr>Презентация PowerPoint</vt:lpstr>
      <vt:lpstr>К долгосрочным параметрам регулирования, устанавливаемым в качестве критериев конкурса относятся</vt:lpstr>
      <vt:lpstr>В качестве критериев конкурса устанавливаются</vt:lpstr>
      <vt:lpstr>Данные необходимые регулятору для расчета долгосрочных параметров регулирования</vt:lpstr>
      <vt:lpstr>Основные замечания, выявленные органом регулирования при рассмотрение проектов концессионных соглашений </vt:lpstr>
      <vt:lpstr>Пример замечания  «ухудшение показателей энергосбережения и энергетической эффективности»</vt:lpstr>
      <vt:lpstr>Пример замечания  «перечень мероприятий, планируемых к реализации в рамках концессионного соглашения, не соответствует понятию «реконструкция объектов» </vt:lpstr>
      <vt:lpstr>Задачи для муниципалитетов в 2023 году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Макет заголовка</dc:title>
  <dc:creator>Хабибуллина Лариса Васильевна</dc:creator>
  <cp:lastModifiedBy>Гость</cp:lastModifiedBy>
  <cp:revision>221</cp:revision>
  <cp:lastPrinted>2023-03-09T05:44:33Z</cp:lastPrinted>
  <dcterms:created xsi:type="dcterms:W3CDTF">2018-03-15T08:53:53Z</dcterms:created>
  <dcterms:modified xsi:type="dcterms:W3CDTF">2023-03-10T07:06:42Z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