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82" r:id="rId2"/>
    <p:sldId id="668" r:id="rId3"/>
    <p:sldId id="669" r:id="rId4"/>
    <p:sldId id="677" r:id="rId5"/>
    <p:sldId id="664" r:id="rId6"/>
    <p:sldId id="676" r:id="rId7"/>
    <p:sldId id="661" r:id="rId8"/>
    <p:sldId id="684" r:id="rId9"/>
    <p:sldId id="685" r:id="rId10"/>
    <p:sldId id="686" r:id="rId11"/>
    <p:sldId id="675" r:id="rId12"/>
    <p:sldId id="626" r:id="rId13"/>
    <p:sldId id="672" r:id="rId14"/>
    <p:sldId id="616" r:id="rId15"/>
    <p:sldId id="683" r:id="rId16"/>
    <p:sldId id="678" r:id="rId17"/>
    <p:sldId id="634" r:id="rId18"/>
    <p:sldId id="653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7538"/>
    <a:srgbClr val="AE9357"/>
    <a:srgbClr val="3C3C3B"/>
    <a:srgbClr val="FFCC99"/>
    <a:srgbClr val="7F6000"/>
    <a:srgbClr val="B48900"/>
    <a:srgbClr val="CCECFF"/>
    <a:srgbClr val="5B534D"/>
    <a:srgbClr val="23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9386" autoAdjust="0"/>
  </p:normalViewPr>
  <p:slideViewPr>
    <p:cSldViewPr snapToGrid="0">
      <p:cViewPr varScale="1">
        <p:scale>
          <a:sx n="111" d="100"/>
          <a:sy n="111" d="100"/>
        </p:scale>
        <p:origin x="294" y="114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PowerPoint]плата КУ 2022'!$P$5</c:f>
              <c:strCache>
                <c:ptCount val="1"/>
                <c:pt idx="0">
                  <c:v>Индекс изменения размера платы граждан, % </c:v>
                </c:pt>
              </c:strCache>
            </c:strRef>
          </c:tx>
          <c:spPr>
            <a:solidFill>
              <a:srgbClr val="AE93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PowerPoint]плата КУ 2022'!$O$6:$O$19</c:f>
              <c:strCache>
                <c:ptCount val="14"/>
                <c:pt idx="0">
                  <c:v>Республика Марий Эл</c:v>
                </c:pt>
                <c:pt idx="1">
                  <c:v>Пензенская область</c:v>
                </c:pt>
                <c:pt idx="2">
                  <c:v>Ульяновская область</c:v>
                </c:pt>
                <c:pt idx="3">
                  <c:v>Удмуртская Республика</c:v>
                </c:pt>
                <c:pt idx="4">
                  <c:v>Чувашская Республика</c:v>
                </c:pt>
                <c:pt idx="5">
                  <c:v>Самарская область</c:v>
                </c:pt>
                <c:pt idx="6">
                  <c:v>Республика Башкортостан</c:v>
                </c:pt>
                <c:pt idx="7">
                  <c:v>Нижегородская область</c:v>
                </c:pt>
                <c:pt idx="8">
                  <c:v>Пермский край</c:v>
                </c:pt>
                <c:pt idx="9">
                  <c:v>Кировская область</c:v>
                </c:pt>
                <c:pt idx="10">
                  <c:v>Республика Мордовия</c:v>
                </c:pt>
                <c:pt idx="11">
                  <c:v>Саратовская область</c:v>
                </c:pt>
                <c:pt idx="12">
                  <c:v>Оренбургская область</c:v>
                </c:pt>
                <c:pt idx="13">
                  <c:v>Республика Татарстан</c:v>
                </c:pt>
              </c:strCache>
            </c:strRef>
          </c:cat>
          <c:val>
            <c:numRef>
              <c:f>'[Диаграмма в Microsoft PowerPoint]плата КУ 2022'!$P$6:$P$19</c:f>
              <c:numCache>
                <c:formatCode>General</c:formatCode>
                <c:ptCount val="14"/>
                <c:pt idx="0">
                  <c:v>3.2</c:v>
                </c:pt>
                <c:pt idx="1">
                  <c:v>3.4</c:v>
                </c:pt>
                <c:pt idx="2">
                  <c:v>3.4</c:v>
                </c:pt>
                <c:pt idx="3">
                  <c:v>3.4</c:v>
                </c:pt>
                <c:pt idx="4">
                  <c:v>3.4</c:v>
                </c:pt>
                <c:pt idx="5">
                  <c:v>3.8</c:v>
                </c:pt>
                <c:pt idx="6">
                  <c:v>4.4000000000000004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5.4</c:v>
                </c:pt>
                <c:pt idx="1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B-4489-A385-1FFE52126DA8}"/>
            </c:ext>
          </c:extLst>
        </c:ser>
        <c:ser>
          <c:idx val="1"/>
          <c:order val="1"/>
          <c:tx>
            <c:strRef>
              <c:f>'[Диаграмма в Microsoft PowerPoint]плата КУ 2022'!$Q$5</c:f>
              <c:strCache>
                <c:ptCount val="1"/>
                <c:pt idx="0">
                  <c:v>Предельно допустимое отклонение, 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PowerPoint]плата КУ 2022'!$O$6:$O$19</c:f>
              <c:strCache>
                <c:ptCount val="14"/>
                <c:pt idx="0">
                  <c:v>Республика Марий Эл</c:v>
                </c:pt>
                <c:pt idx="1">
                  <c:v>Пензенская область</c:v>
                </c:pt>
                <c:pt idx="2">
                  <c:v>Ульяновская область</c:v>
                </c:pt>
                <c:pt idx="3">
                  <c:v>Удмуртская Республика</c:v>
                </c:pt>
                <c:pt idx="4">
                  <c:v>Чувашская Республика</c:v>
                </c:pt>
                <c:pt idx="5">
                  <c:v>Самарская область</c:v>
                </c:pt>
                <c:pt idx="6">
                  <c:v>Республика Башкортостан</c:v>
                </c:pt>
                <c:pt idx="7">
                  <c:v>Нижегородская область</c:v>
                </c:pt>
                <c:pt idx="8">
                  <c:v>Пермский край</c:v>
                </c:pt>
                <c:pt idx="9">
                  <c:v>Кировская область</c:v>
                </c:pt>
                <c:pt idx="10">
                  <c:v>Республика Мордовия</c:v>
                </c:pt>
                <c:pt idx="11">
                  <c:v>Саратовская область</c:v>
                </c:pt>
                <c:pt idx="12">
                  <c:v>Оренбургская область</c:v>
                </c:pt>
                <c:pt idx="13">
                  <c:v>Республика Татарстан</c:v>
                </c:pt>
              </c:strCache>
            </c:strRef>
          </c:cat>
          <c:val>
            <c:numRef>
              <c:f>'[Диаграмма в Microsoft PowerPoint]плата КУ 2022'!$Q$6:$Q$19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2.8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B-4489-A385-1FFE52126D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3569280"/>
        <c:axId val="96432640"/>
      </c:barChart>
      <c:catAx>
        <c:axId val="3356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432640"/>
        <c:crosses val="autoZero"/>
        <c:auto val="1"/>
        <c:lblAlgn val="ctr"/>
        <c:lblOffset val="100"/>
        <c:noMultiLvlLbl val="0"/>
      </c:catAx>
      <c:valAx>
        <c:axId val="96432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56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2848397117212"/>
          <c:y val="8.7436269189380925E-2"/>
          <c:w val="0.80361195265302876"/>
          <c:h val="0.687076310203220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изменения размера платы граждан</c:v>
                </c:pt>
              </c:strCache>
            </c:strRef>
          </c:tx>
          <c:spPr>
            <a:solidFill>
              <a:srgbClr val="AE9357"/>
            </a:solidFill>
            <a:ln>
              <a:solidFill>
                <a:schemeClr val="tx1">
                  <a:tint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E9357"/>
              </a:solidFill>
              <a:ln>
                <a:solidFill>
                  <a:schemeClr val="tx1">
                    <a:tint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BB7-45A9-A0AB-6C7042293FFC}"/>
              </c:ext>
            </c:extLst>
          </c:dPt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6.2</c:v>
                </c:pt>
                <c:pt idx="1">
                  <c:v>6.2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B7-45A9-A0AB-6C7042293F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Предельно допустимое отклонение по отдельным МО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B7-45A9-A0AB-6C7042293F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Индекс изменения размера платы граждан с превышением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B7-45A9-A0AB-6C7042293F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4008576"/>
        <c:axId val="33336128"/>
      </c:barChart>
      <c:catAx>
        <c:axId val="340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336128"/>
        <c:crosses val="autoZero"/>
        <c:auto val="1"/>
        <c:lblAlgn val="ctr"/>
        <c:lblOffset val="100"/>
        <c:noMultiLvlLbl val="0"/>
      </c:catAx>
      <c:valAx>
        <c:axId val="33336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"/>
        </c:spPr>
        <c:txPr>
          <a:bodyPr rot="0" vert="horz"/>
          <a:lstStyle/>
          <a:p>
            <a:pPr>
              <a:defRPr sz="1400" i="0">
                <a:solidFill>
                  <a:srgbClr val="3C3C3B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008576"/>
        <c:crosses val="autoZero"/>
        <c:crossBetween val="between"/>
        <c:majorUnit val="1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8035371420251598"/>
          <c:w val="1"/>
          <c:h val="0.18711351883958038"/>
        </c:manualLayout>
      </c:layout>
      <c:overlay val="0"/>
      <c:txPr>
        <a:bodyPr/>
        <a:lstStyle/>
        <a:p>
          <a:pPr>
            <a:defRPr sz="1600">
              <a:solidFill>
                <a:srgbClr val="3C3C3B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PT Sans" panose="020B0503020203020204" pitchFamily="34" charset="-52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5.1859604287033213E-2"/>
          <c:y val="4.7973996887841978E-2"/>
          <c:w val="0.8754702472243856"/>
          <c:h val="0.68440984833520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1621504536394078E-2"/>
                  <c:y val="0.2953181036996427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007538"/>
                        </a:solidFill>
                      </a:rPr>
                      <a:t> </a:t>
                    </a:r>
                    <a:r>
                      <a:rPr lang="en-US" sz="2400" b="1" dirty="0" smtClean="0">
                        <a:solidFill>
                          <a:srgbClr val="007538"/>
                        </a:solidFill>
                        <a:latin typeface="Arial" panose="020B0604020202020204" pitchFamily="34" charset="0"/>
                      </a:rPr>
                      <a:t>13%</a:t>
                    </a:r>
                    <a:r>
                      <a:rPr lang="en-US" sz="2400" b="1" dirty="0" smtClean="0">
                        <a:solidFill>
                          <a:srgbClr val="007538"/>
                        </a:solidFill>
                      </a:rPr>
                      <a:t> </a:t>
                    </a:r>
                    <a:endParaRPr lang="en-US" sz="2400" dirty="0">
                      <a:solidFill>
                        <a:srgbClr val="007538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EC-47DD-8A98-5789AB640178}"/>
                </c:ext>
              </c:extLst>
            </c:dLbl>
            <c:dLbl>
              <c:idx val="1"/>
              <c:layout>
                <c:manualLayout>
                  <c:x val="2.3441989106304621E-3"/>
                  <c:y val="0.2645210270798312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753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10%</a:t>
                    </a:r>
                    <a:endParaRPr lang="en-US" dirty="0">
                      <a:solidFill>
                        <a:srgbClr val="007538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EC-47DD-8A98-5789AB640178}"/>
                </c:ext>
              </c:extLst>
            </c:dLbl>
            <c:dLbl>
              <c:idx val="2"/>
              <c:layout>
                <c:manualLayout>
                  <c:x val="1.3866213430266266E-2"/>
                  <c:y val="0.256028228705185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753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8,3%</a:t>
                    </a:r>
                    <a:endParaRPr lang="en-US" dirty="0">
                      <a:solidFill>
                        <a:srgbClr val="007538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8EC-47DD-8A98-5789AB640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rgbClr val="00753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EC-47DD-8A98-5789AB6401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6170112"/>
        <c:axId val="115273088"/>
        <c:axId val="0"/>
      </c:bar3DChart>
      <c:catAx>
        <c:axId val="126170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>
                    <a:solidFill>
                      <a:srgbClr val="00753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2000" b="1" dirty="0" smtClean="0">
                    <a:solidFill>
                      <a:srgbClr val="00753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Индекс</a:t>
                </a:r>
                <a:r>
                  <a:rPr lang="ru-RU" sz="2000" b="1" baseline="0" dirty="0" smtClean="0">
                    <a:solidFill>
                      <a:srgbClr val="00753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роста платы граждан по        г. Казани</a:t>
                </a:r>
                <a:endParaRPr lang="ru-RU" sz="2000" b="1" dirty="0">
                  <a:solidFill>
                    <a:srgbClr val="00753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5363022368693762E-2"/>
              <c:y val="0.84748023774750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5273088"/>
        <c:crosses val="autoZero"/>
        <c:auto val="1"/>
        <c:lblAlgn val="ctr"/>
        <c:lblOffset val="100"/>
        <c:noMultiLvlLbl val="0"/>
      </c:catAx>
      <c:valAx>
        <c:axId val="11527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17011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C6CDB-0279-4027-9CFB-6A487C4E3EBC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1513CB-58D1-4269-8B4A-5E9D30EB70C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abic Typesetting" panose="03020402040406030203" pitchFamily="66" charset="-78"/>
            </a:rPr>
            <a:t>Указ Президента РТ об утверждении предельных индексов на 2022 год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abic Typesetting" panose="03020402040406030203" pitchFamily="66" charset="-78"/>
            </a:rPr>
            <a:t> (от 15.12.2021 № УП-958)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abic Typesetting" panose="03020402040406030203" pitchFamily="66" charset="-78"/>
          </a:endParaRPr>
        </a:p>
      </dgm:t>
    </dgm:pt>
    <dgm:pt modelId="{CA3F6499-E52D-486D-8A7D-464B605073D1}" type="parTrans" cxnId="{0336B0E7-72D5-4A41-8140-675BF5C48A89}">
      <dgm:prSet/>
      <dgm:spPr/>
      <dgm:t>
        <a:bodyPr/>
        <a:lstStyle/>
        <a:p>
          <a:endParaRPr lang="ru-RU"/>
        </a:p>
      </dgm:t>
    </dgm:pt>
    <dgm:pt modelId="{D589D80B-CDF2-4481-AE36-61F50A672DAA}" type="sibTrans" cxnId="{0336B0E7-72D5-4A41-8140-675BF5C48A89}">
      <dgm:prSet/>
      <dgm:spPr/>
      <dgm:t>
        <a:bodyPr/>
        <a:lstStyle/>
        <a:p>
          <a:endParaRPr lang="ru-RU"/>
        </a:p>
      </dgm:t>
    </dgm:pt>
    <dgm:pt modelId="{8FAD3F23-DF18-4A4B-B895-72AE84606BFE}">
      <dgm:prSet phldrT="[Текст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Сведения о величине каждого предельного индекса по 913 МО размещены в информационных системах «Открытый Татарстан», ГИС ЖКХ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2AA5EA-6E8B-4E62-9993-573C90A6A260}" type="parTrans" cxnId="{F54DFA9F-B12B-4098-A72E-448531B32D6A}">
      <dgm:prSet/>
      <dgm:spPr/>
      <dgm:t>
        <a:bodyPr/>
        <a:lstStyle/>
        <a:p>
          <a:endParaRPr lang="ru-RU"/>
        </a:p>
      </dgm:t>
    </dgm:pt>
    <dgm:pt modelId="{9652DCA0-C4FC-4C4B-969C-F7DF8CF803FA}" type="sibTrans" cxnId="{F54DFA9F-B12B-4098-A72E-448531B32D6A}">
      <dgm:prSet/>
      <dgm:spPr/>
      <dgm:t>
        <a:bodyPr/>
        <a:lstStyle/>
        <a:p>
          <a:endParaRPr lang="ru-RU"/>
        </a:p>
      </dgm:t>
    </dgm:pt>
    <dgm:pt modelId="{BA26D59F-6A4D-4415-909B-8865A6BE6A79}" type="pres">
      <dgm:prSet presAssocID="{4BCC6CDB-0279-4027-9CFB-6A487C4E3E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4B5EC1-93CF-49CC-8AC2-5AEF60D6E648}" type="pres">
      <dgm:prSet presAssocID="{941513CB-58D1-4269-8B4A-5E9D30EB70C4}" presName="linNode" presStyleCnt="0"/>
      <dgm:spPr/>
    </dgm:pt>
    <dgm:pt modelId="{0DA1B05D-C1BB-4307-8B15-72F61EA23E84}" type="pres">
      <dgm:prSet presAssocID="{941513CB-58D1-4269-8B4A-5E9D30EB70C4}" presName="parentText" presStyleLbl="node1" presStyleIdx="0" presStyleCnt="1" custScaleX="129884" custScaleY="71123" custLinFactNeighborX="-10399" custLinFactNeighborY="-5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53BA9-8FED-4AC2-8B40-12897663988B}" type="pres">
      <dgm:prSet presAssocID="{941513CB-58D1-4269-8B4A-5E9D30EB70C4}" presName="descendantText" presStyleLbl="alignAccFollowNode1" presStyleIdx="0" presStyleCnt="1" custScaleX="62284" custScaleY="100100" custLinFactNeighborX="16059" custLinFactNeighborY="-9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7A795-DD04-441A-A21E-0F1A177C7849}" type="presOf" srcId="{8FAD3F23-DF18-4A4B-B895-72AE84606BFE}" destId="{B7153BA9-8FED-4AC2-8B40-12897663988B}" srcOrd="0" destOrd="0" presId="urn:microsoft.com/office/officeart/2005/8/layout/vList5"/>
    <dgm:cxn modelId="{0336B0E7-72D5-4A41-8140-675BF5C48A89}" srcId="{4BCC6CDB-0279-4027-9CFB-6A487C4E3EBC}" destId="{941513CB-58D1-4269-8B4A-5E9D30EB70C4}" srcOrd="0" destOrd="0" parTransId="{CA3F6499-E52D-486D-8A7D-464B605073D1}" sibTransId="{D589D80B-CDF2-4481-AE36-61F50A672DAA}"/>
    <dgm:cxn modelId="{F54DFA9F-B12B-4098-A72E-448531B32D6A}" srcId="{941513CB-58D1-4269-8B4A-5E9D30EB70C4}" destId="{8FAD3F23-DF18-4A4B-B895-72AE84606BFE}" srcOrd="0" destOrd="0" parTransId="{722AA5EA-6E8B-4E62-9993-573C90A6A260}" sibTransId="{9652DCA0-C4FC-4C4B-969C-F7DF8CF803FA}"/>
    <dgm:cxn modelId="{5B6E34D0-105F-4226-95DB-09AF42EEC1F4}" type="presOf" srcId="{941513CB-58D1-4269-8B4A-5E9D30EB70C4}" destId="{0DA1B05D-C1BB-4307-8B15-72F61EA23E84}" srcOrd="0" destOrd="0" presId="urn:microsoft.com/office/officeart/2005/8/layout/vList5"/>
    <dgm:cxn modelId="{4B76054A-DC1A-48D8-8410-AC09AFE1D7D8}" type="presOf" srcId="{4BCC6CDB-0279-4027-9CFB-6A487C4E3EBC}" destId="{BA26D59F-6A4D-4415-909B-8865A6BE6A79}" srcOrd="0" destOrd="0" presId="urn:microsoft.com/office/officeart/2005/8/layout/vList5"/>
    <dgm:cxn modelId="{B90112B0-3F36-4ABE-A984-93151112A255}" type="presParOf" srcId="{BA26D59F-6A4D-4415-909B-8865A6BE6A79}" destId="{694B5EC1-93CF-49CC-8AC2-5AEF60D6E648}" srcOrd="0" destOrd="0" presId="urn:microsoft.com/office/officeart/2005/8/layout/vList5"/>
    <dgm:cxn modelId="{B430BE31-92BA-4B05-9A70-FEE014CE0BB2}" type="presParOf" srcId="{694B5EC1-93CF-49CC-8AC2-5AEF60D6E648}" destId="{0DA1B05D-C1BB-4307-8B15-72F61EA23E84}" srcOrd="0" destOrd="0" presId="urn:microsoft.com/office/officeart/2005/8/layout/vList5"/>
    <dgm:cxn modelId="{08129E10-1438-4625-A27C-0F3F8640AB7A}" type="presParOf" srcId="{694B5EC1-93CF-49CC-8AC2-5AEF60D6E648}" destId="{B7153BA9-8FED-4AC2-8B40-1289766398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3BA9-8FED-4AC2-8B40-12897663988B}">
      <dsp:nvSpPr>
        <dsp:cNvPr id="0" name=""/>
        <dsp:cNvSpPr/>
      </dsp:nvSpPr>
      <dsp:spPr>
        <a:xfrm rot="5400000">
          <a:off x="7750354" y="-1463739"/>
          <a:ext cx="1204447" cy="420600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Сведения о величине каждого предельного индекса по 913 МО размещены в информационных системах «Открытый Татарстан», ГИС ЖКХ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6249578" y="95833"/>
        <a:ext cx="4147204" cy="1086855"/>
      </dsp:txXfrm>
    </dsp:sp>
    <dsp:sp modelId="{0DA1B05D-C1BB-4307-8B15-72F61EA23E84}">
      <dsp:nvSpPr>
        <dsp:cNvPr id="0" name=""/>
        <dsp:cNvSpPr/>
      </dsp:nvSpPr>
      <dsp:spPr>
        <a:xfrm>
          <a:off x="3655" y="139416"/>
          <a:ext cx="4933679" cy="106972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abic Typesetting" panose="03020402040406030203" pitchFamily="66" charset="-78"/>
            </a:rPr>
            <a:t>Указ Президента РТ об утверждении предельных индексов на 2022 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abic Typesetting" panose="03020402040406030203" pitchFamily="66" charset="-78"/>
            </a:rPr>
            <a:t> (от 15.12.2021 № УП-958)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abic Typesetting" panose="03020402040406030203" pitchFamily="66" charset="-78"/>
          </a:endParaRPr>
        </a:p>
      </dsp:txBody>
      <dsp:txXfrm>
        <a:off x="55875" y="191636"/>
        <a:ext cx="4829239" cy="96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0.68785</cdr:x>
      <cdr:y>0</cdr:y>
    </cdr:from>
    <cdr:to>
      <cdr:x>0.89115</cdr:x>
      <cdr:y>0.14626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19165" y="0"/>
          <a:ext cx="1897240" cy="599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2800" dirty="0" smtClean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МО (Г.КАЗАНЬ)</a:t>
          </a:r>
          <a:endParaRPr lang="ru-RU" sz="2800" dirty="0">
            <a:solidFill>
              <a:srgbClr val="AE935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0.46274</cdr:x>
      <cdr:y>0.17921</cdr:y>
    </cdr:from>
    <cdr:to>
      <cdr:x>0.56272</cdr:x>
      <cdr:y>0.30633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18345" y="722520"/>
          <a:ext cx="933034" cy="512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57 МО</a:t>
          </a:r>
        </a:p>
      </cdr:txBody>
    </cdr:sp>
  </cdr:relSizeAnchor>
  <cdr:relSizeAnchor xmlns:cdr="http://schemas.openxmlformats.org/drawingml/2006/chartDrawing">
    <cdr:from>
      <cdr:x>0.17414</cdr:x>
      <cdr:y>0.3081</cdr:y>
    </cdr:from>
    <cdr:to>
      <cdr:x>0.27412</cdr:x>
      <cdr:y>0.42646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25123" y="1262941"/>
          <a:ext cx="933035" cy="485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855 МО</a:t>
          </a:r>
          <a:endParaRPr lang="ru-RU" sz="2800" dirty="0">
            <a:solidFill>
              <a:srgbClr val="AE935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0.03756</cdr:x>
      <cdr:y>0.39757</cdr:y>
    </cdr:from>
    <cdr:to>
      <cdr:x>0.08149</cdr:x>
      <cdr:y>0.47468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9254" y="1874819"/>
          <a:ext cx="431824" cy="363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600" dirty="0">
            <a:solidFill>
              <a:srgbClr val="3C3C3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0.74021</cdr:x>
      <cdr:y>0.55403</cdr:y>
    </cdr:from>
    <cdr:to>
      <cdr:x>0.84019</cdr:x>
      <cdr:y>0.67239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07777" y="2233683"/>
          <a:ext cx="933035" cy="4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parajita" panose="020B0604020202020204" pitchFamily="34" charset="0"/>
            </a:rPr>
            <a:t>6,2%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parajit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0.46402</cdr:x>
      <cdr:y>0.56369</cdr:y>
    </cdr:from>
    <cdr:to>
      <cdr:x>0.564</cdr:x>
      <cdr:y>0.68205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30353" y="2272607"/>
          <a:ext cx="933035" cy="4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6,2%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0.20116</cdr:x>
      <cdr:y>0.56369</cdr:y>
    </cdr:from>
    <cdr:to>
      <cdr:x>0.30114</cdr:x>
      <cdr:y>0.68205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877257" y="2272608"/>
          <a:ext cx="933035" cy="4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6,2%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0.46829</cdr:x>
      <cdr:y>0.34359</cdr:y>
    </cdr:from>
    <cdr:to>
      <cdr:x>0.56827</cdr:x>
      <cdr:y>0.46195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370217" y="1385257"/>
          <a:ext cx="933035" cy="4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dirty="0" smtClean="0">
              <a:solidFill>
                <a:srgbClr val="3C3C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3%</a:t>
          </a:r>
          <a:endParaRPr lang="ru-RU" sz="2800" dirty="0">
            <a:solidFill>
              <a:srgbClr val="3C3C3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0.74025</cdr:x>
      <cdr:y>0.33597</cdr:y>
    </cdr:from>
    <cdr:to>
      <cdr:x>0.84023</cdr:x>
      <cdr:y>0.45433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908175" y="1377166"/>
          <a:ext cx="933035" cy="485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dirty="0" smtClean="0">
              <a:solidFill>
                <a:srgbClr val="3C3C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3%</a:t>
          </a:r>
          <a:endParaRPr lang="ru-RU" sz="2800" dirty="0">
            <a:solidFill>
              <a:srgbClr val="3C3C3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0.74021</cdr:x>
      <cdr:y>0.17144</cdr:y>
    </cdr:from>
    <cdr:to>
      <cdr:x>0.84019</cdr:x>
      <cdr:y>0.28981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907777" y="691210"/>
          <a:ext cx="933035" cy="47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dirty="0" smtClean="0">
              <a:solidFill>
                <a:srgbClr val="3C3C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3,8%</a:t>
          </a:r>
          <a:endParaRPr lang="ru-RU" sz="2800" dirty="0">
            <a:solidFill>
              <a:srgbClr val="3C3C3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0.31528</cdr:x>
      <cdr:y>0.02654</cdr:y>
    </cdr:from>
    <cdr:to>
      <cdr:x>0.7033</cdr:x>
      <cdr:y>0.22266</cdr:y>
    </cdr:to>
    <cdr:sp macro="" textlink="">
      <cdr:nvSpPr>
        <cdr:cNvPr id="2" name="TextBox 32"/>
        <cdr:cNvSpPr txBox="1"/>
      </cdr:nvSpPr>
      <cdr:spPr>
        <a:xfrm xmlns:a="http://schemas.openxmlformats.org/drawingml/2006/main">
          <a:off x="1840621" y="108277"/>
          <a:ext cx="2265288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rPr>
            <a:t>806,9</a:t>
          </a:r>
        </a:p>
        <a:p xmlns:a="http://schemas.openxmlformats.org/drawingml/2006/main">
          <a:pPr algn="ctr"/>
          <a:r>
            <a:rPr lang="ru-RU" dirty="0" err="1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dirty="0" smtClean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AE9357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7D88-01EE-4EA2-B3B7-9B5B5EFAB52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4406-664F-4CB5-9378-C8DF3EF4F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6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9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269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1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6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5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1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F8B98-36BF-42D7-8F96-D301F2C121F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00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9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7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7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A01F-D179-40CD-8DA5-7F0D224699D8}" type="datetime1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E021-07F9-4B3F-B757-D075688115C3}" type="datetime1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2F02-7B29-4745-854B-0C3F1C4E9E84}" type="datetime1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6FE2-EFD9-4621-B944-070BD6F145E2}" type="datetime1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A8E2-5EF9-45C8-8DB1-0606BA974CE4}" type="datetime1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BAE9-BA57-4A16-9181-D6DB8E615994}" type="datetime1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D3B3-51E8-41D5-8908-69BC9EA62366}" type="datetime1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12FC-DFF9-467C-AC2C-521BFC626776}" type="datetime1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CBBF-00D7-4EAF-A5F5-957A0DC34E1D}" type="datetime1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79F-1D1A-4401-88F7-578FF70562E6}" type="datetime1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0AD8-A2A8-4B47-9DA1-69E78D595CC6}" type="datetime1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2B8D-95B5-42CC-BB35-157EBAA1446E}" type="datetime1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instagram.com/tarify_tatarstana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vk.com/club183178886" TargetMode="External"/><Relationship Id="rId10" Type="http://schemas.openxmlformats.org/officeDocument/2006/relationships/image" Target="../media/image16.gif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656879" y="-474532"/>
            <a:ext cx="10274531" cy="3060427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solidFill>
                <a:srgbClr val="000066"/>
              </a:solidFill>
            </a:endParaRPr>
          </a:p>
          <a:p>
            <a:pPr algn="ctr">
              <a:spcBef>
                <a:spcPts val="0"/>
              </a:spcBef>
            </a:pPr>
            <a:endParaRPr lang="en-US" sz="3200" dirty="0" smtClean="0">
              <a:ln w="0"/>
              <a:solidFill>
                <a:srgbClr val="0000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23592" y="5733260"/>
            <a:ext cx="7272808" cy="540147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63552" y="6021288"/>
            <a:ext cx="8604448" cy="648072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n w="0"/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015" y="5482679"/>
            <a:ext cx="11176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председателя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комитета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тарифам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Хабибуллина Лариса Васильевна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475" y="160338"/>
            <a:ext cx="3086941" cy="124919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63552" y="2094110"/>
            <a:ext cx="8468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 РЕАЛИЗАЦИИ ДОЛГОСРОЧНЫХ МЕХАНИЗМОВ ПО УСТАНОВЛЕНИЮ ПРЕДЕЛЬНЫХ ИНДЕКСОВ </a:t>
            </a:r>
          </a:p>
          <a:p>
            <a:pPr algn="ctr"/>
            <a:r>
              <a:rPr lang="ru-RU" sz="32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МУНИЦИПАЛЬНОМУ ОБРАЗОВАНИЮ «ГОРОД КАЗАНЬ»</a:t>
            </a:r>
            <a:endParaRPr lang="ru-RU" sz="32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blob:https://web.whatsapp.com/f369f008-c3bf-45a0-8ced-407b03ebf7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45" y="90945"/>
            <a:ext cx="2946212" cy="106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schemeClr val="bg1"/>
                </a:solidFill>
              </a:r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642" y="1325908"/>
            <a:ext cx="10601058" cy="384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постановления Кабинета Министров Республики Татарстан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предоставления</a:t>
            </a:r>
            <a:r>
              <a:rPr lang="ru-RU" sz="20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дополнительных мер социальной поддержки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 коммунальной услуги в целях соблюдения установленных предельных (максимальных) индексов изменения размера вносимой гражданами платы за коммунальные услуги в муниципальных образованиях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социально-экономических последствий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утверждения в муниципальном образовании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планируемых значений предельного индекса изменения размера вносимой гражданами платы за коммунальные услуги, превышающего индекс изменения размера вносимой гражданами платы за коммунальные услуги в среднем по Республике Татарстан более чем на величину предельно допустимого отклонения по Республике Татарстан, на 2022-2024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1642" y="129663"/>
            <a:ext cx="98561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И МАТЕРИАЛОВ В ЦЕЛЯХ ОБОСНОВАНИЯ ПРЕВЫШЕНИЯ 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71642" y="3077970"/>
            <a:ext cx="10824172" cy="2399580"/>
          </a:xfrm>
          <a:prstGeom prst="roundRect">
            <a:avLst/>
          </a:prstGeom>
          <a:noFill/>
          <a:ln w="38100">
            <a:solidFill>
              <a:srgbClr val="E3061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4962" y="6342066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44193" y="780"/>
            <a:ext cx="9932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ИНДЕКСЫ ИЗМЕНЕНИЯ РАЗМЕРА ПЛАТЫ ГРАЖДАН ЗА КОММУНАЛЬНЫЕ УСЛУГИ В СРЕДНЕМ ПО СУБЪЕКТАМ ПФО </a:t>
            </a:r>
          </a:p>
          <a:p>
            <a:pPr algn="ctr"/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ИЮЛЯ 2022 ГОДА, %</a:t>
            </a:r>
            <a:endParaRPr lang="ru-RU" sz="24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" descr="blob:https://web.whatsapp.com/6fe60a25-09b1-412e-9917-6fe6ec7e83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40163" y="5850176"/>
            <a:ext cx="9149558" cy="83099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small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РФ с индексами более или на уровне 6,2%: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small" dirty="0" smtClean="0">
                <a:solidFill>
                  <a:srgbClr val="007538"/>
                </a:solidFill>
                <a:latin typeface="Arial" pitchFamily="34" charset="0"/>
                <a:cs typeface="Arial" pitchFamily="34" charset="0"/>
              </a:rPr>
              <a:t>- Чеченская Республика (6,5</a:t>
            </a:r>
            <a:r>
              <a:rPr lang="ru-RU" sz="1600" cap="small" dirty="0">
                <a:solidFill>
                  <a:srgbClr val="007538"/>
                </a:solidFill>
                <a:latin typeface="Arial" pitchFamily="34" charset="0"/>
                <a:cs typeface="Arial" pitchFamily="34" charset="0"/>
              </a:rPr>
              <a:t>%) </a:t>
            </a:r>
            <a:r>
              <a:rPr lang="ru-RU" sz="1600" cap="small" dirty="0" smtClean="0">
                <a:solidFill>
                  <a:srgbClr val="007538"/>
                </a:solidFill>
                <a:latin typeface="Arial" pitchFamily="34" charset="0"/>
                <a:cs typeface="Arial" pitchFamily="34" charset="0"/>
              </a:rPr>
              <a:t>                          - </a:t>
            </a:r>
            <a:r>
              <a:rPr lang="ru-RU" sz="1600" cap="small" dirty="0">
                <a:solidFill>
                  <a:srgbClr val="007538"/>
                </a:solidFill>
                <a:latin typeface="Arial" pitchFamily="34" charset="0"/>
                <a:cs typeface="Arial" pitchFamily="34" charset="0"/>
              </a:rPr>
              <a:t>Республика Крым (6,2%)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cap="small" dirty="0">
                <a:solidFill>
                  <a:srgbClr val="007538"/>
                </a:solidFill>
                <a:latin typeface="Arial" pitchFamily="34" charset="0"/>
                <a:cs typeface="Arial" pitchFamily="34" charset="0"/>
              </a:rPr>
              <a:t>- г. Севастополь (6,2</a:t>
            </a:r>
            <a:r>
              <a:rPr lang="ru-RU" sz="1600" cap="small" dirty="0" smtClean="0">
                <a:solidFill>
                  <a:srgbClr val="007538"/>
                </a:solidFill>
                <a:latin typeface="Arial" pitchFamily="34" charset="0"/>
                <a:cs typeface="Arial" pitchFamily="34" charset="0"/>
              </a:rPr>
              <a:t>%)                                        - г. Санкт-Петербург (6,3%)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335951"/>
              </p:ext>
            </p:extLst>
          </p:nvPr>
        </p:nvGraphicFramePr>
        <p:xfrm>
          <a:off x="775958" y="1150491"/>
          <a:ext cx="10694524" cy="475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Овал 1"/>
          <p:cNvSpPr/>
          <p:nvPr/>
        </p:nvSpPr>
        <p:spPr>
          <a:xfrm rot="18876643">
            <a:off x="9112598" y="4538049"/>
            <a:ext cx="2372614" cy="5020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4"/>
            <a:ext cx="3376613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69122" y="32429"/>
            <a:ext cx="1003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ИНДЕКСЫ </a:t>
            </a:r>
            <a:r>
              <a:rPr lang="ru-RU" sz="2400" b="1" dirty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ИЗМЕНЕНИЯ РАЗМЕРА ПЛАТЫ ГРАЖДАН ЗА </a:t>
            </a:r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КОММУНАЛЬНЫЕ </a:t>
            </a:r>
            <a:r>
              <a:rPr lang="ru-RU" sz="2400" b="1" dirty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УСЛУГИ ПО МО РЕСПУБЛИКИ </a:t>
            </a:r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</a:p>
          <a:p>
            <a:pPr algn="ctr"/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ИЮЛЯ 2022 ГОДА</a:t>
            </a:r>
          </a:p>
        </p:txBody>
      </p:sp>
      <p:sp>
        <p:nvSpPr>
          <p:cNvPr id="15" name="AutoShape 2" descr="blob:https://web.whatsapp.com/6fe60a25-09b1-412e-9917-6fe6ec7e83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03371"/>
              </p:ext>
            </p:extLst>
          </p:nvPr>
        </p:nvGraphicFramePr>
        <p:xfrm>
          <a:off x="1467499" y="2654175"/>
          <a:ext cx="9332217" cy="409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20220561"/>
              </p:ext>
            </p:extLst>
          </p:nvPr>
        </p:nvGraphicFramePr>
        <p:xfrm>
          <a:off x="1032825" y="1259404"/>
          <a:ext cx="10551466" cy="150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Стрелка вправо 17"/>
          <p:cNvSpPr/>
          <p:nvPr/>
        </p:nvSpPr>
        <p:spPr>
          <a:xfrm>
            <a:off x="6003334" y="1657849"/>
            <a:ext cx="1215158" cy="502766"/>
          </a:xfrm>
          <a:prstGeom prst="rightArrow">
            <a:avLst/>
          </a:prstGeom>
          <a:solidFill>
            <a:srgbClr val="AE935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8492" y="2621091"/>
            <a:ext cx="3247401" cy="625080"/>
          </a:xfrm>
          <a:prstGeom prst="roundRect">
            <a:avLst/>
          </a:prstGeom>
          <a:noFill/>
          <a:ln w="38100">
            <a:solidFill>
              <a:srgbClr val="E3061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599" y="6356354"/>
            <a:ext cx="3376613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484188" y="5638800"/>
            <a:ext cx="7516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600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600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600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600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00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00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00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00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СЦЕНАРНЫЕ УСЛОВИЯ </a:t>
            </a:r>
          </a:p>
        </p:txBody>
      </p:sp>
      <p:sp>
        <p:nvSpPr>
          <p:cNvPr id="13317" name="Прямоугольник 13"/>
          <p:cNvSpPr>
            <a:spLocks noChangeArrowheads="1"/>
          </p:cNvSpPr>
          <p:nvPr/>
        </p:nvSpPr>
        <p:spPr bwMode="auto">
          <a:xfrm>
            <a:off x="837487" y="73726"/>
            <a:ext cx="984457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ПРЕВЫШЕНИЕ ИНДЕКСА РОСТА ПЛАТЫ ГРАЖДАН </a:t>
            </a:r>
            <a:endParaRPr lang="ru-RU" altLang="ru-RU" sz="2600" b="1" dirty="0" smtClean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600" b="1" dirty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КАЗАНИ НА 2022 – 2024 ГОДЫ</a:t>
            </a:r>
          </a:p>
        </p:txBody>
      </p:sp>
      <p:sp>
        <p:nvSpPr>
          <p:cNvPr id="13318" name="AutoShape 2" descr="blob:https://web.whatsapp.com/6fe60a25-09b1-412e-9917-6fe6ec7e83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7495964" y="2849156"/>
            <a:ext cx="4575598" cy="1354886"/>
            <a:chOff x="86621" y="177408"/>
            <a:chExt cx="4711833" cy="1069728"/>
          </a:xfrm>
          <a:solidFill>
            <a:srgbClr val="AE9357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6621" y="177408"/>
              <a:ext cx="4711833" cy="1069728"/>
            </a:xfrm>
            <a:prstGeom prst="roundRect">
              <a:avLst/>
            </a:prstGeom>
            <a:grpFill/>
            <a:sp3d prstMaterial="plastic">
              <a:bevelT w="127000" h="25400" prst="hardEdg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38841" y="229628"/>
              <a:ext cx="4607393" cy="965288"/>
            </a:xfrm>
            <a:prstGeom prst="rect">
              <a:avLst/>
            </a:prstGeom>
            <a:grpFill/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ts val="0"/>
                </a:spcAft>
                <a:defRPr/>
              </a:pPr>
              <a:endParaRPr lang="ru-RU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21" name="Прямоугольник 2"/>
          <p:cNvSpPr>
            <a:spLocks noChangeArrowheads="1"/>
          </p:cNvSpPr>
          <p:nvPr/>
        </p:nvSpPr>
        <p:spPr bwMode="auto">
          <a:xfrm>
            <a:off x="7597987" y="2945034"/>
            <a:ext cx="4473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Согласование ФАС России </a:t>
            </a:r>
          </a:p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02 декабря 2021 </a:t>
            </a: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№ МШ/103064/21</a:t>
            </a:r>
            <a:endParaRPr lang="ru-RU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95964" y="1301852"/>
            <a:ext cx="4575598" cy="1459197"/>
          </a:xfrm>
          <a:prstGeom prst="roundRect">
            <a:avLst/>
          </a:prstGeom>
          <a:solidFill>
            <a:srgbClr val="AE9357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hardEdg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325" name="Прямоугольник 27"/>
          <p:cNvSpPr>
            <a:spLocks noChangeArrowheads="1"/>
          </p:cNvSpPr>
          <p:nvPr/>
        </p:nvSpPr>
        <p:spPr bwMode="auto">
          <a:xfrm>
            <a:off x="7473950" y="1417943"/>
            <a:ext cx="4483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Казанской </a:t>
            </a:r>
            <a:endParaRPr lang="ru-RU" alt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городской 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Думы </a:t>
            </a:r>
            <a:b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28 октября 2021 № 4-10</a:t>
            </a:r>
            <a:endParaRPr lang="ru-RU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495964" y="4278458"/>
            <a:ext cx="4575598" cy="1524401"/>
            <a:chOff x="86621" y="177408"/>
            <a:chExt cx="4711833" cy="1069728"/>
          </a:xfrm>
          <a:solidFill>
            <a:srgbClr val="AE9357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6621" y="177408"/>
              <a:ext cx="4711833" cy="1069728"/>
            </a:xfrm>
            <a:prstGeom prst="roundRect">
              <a:avLst/>
            </a:prstGeom>
            <a:grpFill/>
            <a:sp3d prstMaterial="plastic">
              <a:bevelT w="127000" h="25400" prst="hardEdg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138841" y="229628"/>
              <a:ext cx="4607393" cy="965288"/>
            </a:xfrm>
            <a:prstGeom prst="rect">
              <a:avLst/>
            </a:prstGeom>
            <a:grpFill/>
            <a:sp3d>
              <a:bevelT w="114300" prst="hardEdg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ts val="0"/>
                </a:spcAft>
                <a:defRPr/>
              </a:pPr>
              <a:endParaRPr lang="ru-RU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27" name="Прямоугольник 23"/>
          <p:cNvSpPr>
            <a:spLocks noChangeArrowheads="1"/>
          </p:cNvSpPr>
          <p:nvPr/>
        </p:nvSpPr>
        <p:spPr bwMode="auto">
          <a:xfrm>
            <a:off x="7546975" y="4438471"/>
            <a:ext cx="4473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РТ</a:t>
            </a:r>
          </a:p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15 декабря 2021 </a:t>
            </a:r>
            <a:endParaRPr lang="ru-RU" alt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УП-958</a:t>
            </a:r>
            <a:endParaRPr lang="ru-RU" alt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28" name="TextBox 28"/>
          <p:cNvSpPr txBox="1">
            <a:spLocks noChangeArrowheads="1"/>
          </p:cNvSpPr>
          <p:nvPr/>
        </p:nvSpPr>
        <p:spPr bwMode="auto">
          <a:xfrm>
            <a:off x="6520443" y="1578629"/>
            <a:ext cx="1039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/>
            <a:r>
              <a:rPr lang="ru-RU" altLang="ru-RU" sz="3000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r>
              <a:rPr lang="ru-RU" altLang="ru-RU" sz="2800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29" name="TextBox 29"/>
          <p:cNvSpPr txBox="1">
            <a:spLocks noChangeArrowheads="1"/>
          </p:cNvSpPr>
          <p:nvPr/>
        </p:nvSpPr>
        <p:spPr bwMode="auto">
          <a:xfrm>
            <a:off x="6502188" y="3005607"/>
            <a:ext cx="1039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/>
            <a:r>
              <a:rPr lang="ru-RU" altLang="ru-RU" sz="3000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r>
              <a:rPr lang="ru-RU" altLang="ru-RU" sz="2400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30" name="TextBox 30"/>
          <p:cNvSpPr txBox="1">
            <a:spLocks noChangeArrowheads="1"/>
          </p:cNvSpPr>
          <p:nvPr/>
        </p:nvSpPr>
        <p:spPr bwMode="auto">
          <a:xfrm>
            <a:off x="6481125" y="4577473"/>
            <a:ext cx="104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/>
            <a:r>
              <a:rPr lang="ru-RU" altLang="ru-RU" sz="3000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r>
              <a:rPr lang="ru-RU" altLang="ru-RU" sz="3000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31" name="TextBox 31"/>
          <p:cNvSpPr txBox="1">
            <a:spLocks noChangeArrowheads="1"/>
          </p:cNvSpPr>
          <p:nvPr/>
        </p:nvSpPr>
        <p:spPr bwMode="auto">
          <a:xfrm>
            <a:off x="1951382" y="1218533"/>
            <a:ext cx="43402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Капитальные вложения </a:t>
            </a:r>
          </a:p>
          <a:p>
            <a:pPr algn="ctr" eaLnBrk="1" hangingPunct="1"/>
            <a:r>
              <a:rPr lang="ru-RU" altLang="ru-RU" sz="2600" b="1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«Водоканал» </a:t>
            </a:r>
          </a:p>
        </p:txBody>
      </p:sp>
      <p:graphicFrame>
        <p:nvGraphicFramePr>
          <p:cNvPr id="2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347800"/>
              </p:ext>
            </p:extLst>
          </p:nvPr>
        </p:nvGraphicFramePr>
        <p:xfrm>
          <a:off x="710156" y="2566858"/>
          <a:ext cx="5838070" cy="408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240833" y="2158923"/>
            <a:ext cx="21020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367,5 </a:t>
            </a:r>
          </a:p>
          <a:p>
            <a:pPr algn="ctr"/>
            <a:r>
              <a:rPr lang="ru-RU" dirty="0" err="1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4121495" y="2930171"/>
            <a:ext cx="21020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1 064,3</a:t>
            </a:r>
            <a:endParaRPr lang="ru-RU" sz="2800" b="1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1800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340995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4448" y="1345396"/>
            <a:ext cx="1093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438" y="52316"/>
            <a:ext cx="9784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ВОПРОСЫ, ТРЕБУЮЩИЕ РЕШЕНИЯ</a:t>
            </a:r>
            <a:endParaRPr lang="ru-RU" sz="28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8484" y="3857632"/>
            <a:ext cx="4082267" cy="425758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</a:pPr>
            <a:endParaRPr lang="ru-RU" sz="2400" dirty="0" smtClean="0">
              <a:solidFill>
                <a:srgbClr val="3C3C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435928" y="773479"/>
            <a:ext cx="3332520" cy="5518993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rgbClr val="73A7DB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89862" y="649920"/>
            <a:ext cx="4607092" cy="727668"/>
          </a:xfrm>
          <a:custGeom>
            <a:avLst/>
            <a:gdLst>
              <a:gd name="connsiteX0" fmla="*/ 0 w 8951608"/>
              <a:gd name="connsiteY0" fmla="*/ 143913 h 863460"/>
              <a:gd name="connsiteX1" fmla="*/ 143913 w 8951608"/>
              <a:gd name="connsiteY1" fmla="*/ 0 h 863460"/>
              <a:gd name="connsiteX2" fmla="*/ 8807695 w 8951608"/>
              <a:gd name="connsiteY2" fmla="*/ 0 h 863460"/>
              <a:gd name="connsiteX3" fmla="*/ 8951608 w 8951608"/>
              <a:gd name="connsiteY3" fmla="*/ 143913 h 863460"/>
              <a:gd name="connsiteX4" fmla="*/ 8951608 w 8951608"/>
              <a:gd name="connsiteY4" fmla="*/ 719547 h 863460"/>
              <a:gd name="connsiteX5" fmla="*/ 8807695 w 8951608"/>
              <a:gd name="connsiteY5" fmla="*/ 863460 h 863460"/>
              <a:gd name="connsiteX6" fmla="*/ 143913 w 8951608"/>
              <a:gd name="connsiteY6" fmla="*/ 863460 h 863460"/>
              <a:gd name="connsiteX7" fmla="*/ 0 w 8951608"/>
              <a:gd name="connsiteY7" fmla="*/ 719547 h 863460"/>
              <a:gd name="connsiteX8" fmla="*/ 0 w 8951608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1608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8807695" y="0"/>
                </a:lnTo>
                <a:cubicBezTo>
                  <a:pt x="8887176" y="0"/>
                  <a:pt x="8951608" y="64432"/>
                  <a:pt x="8951608" y="143913"/>
                </a:cubicBezTo>
                <a:lnTo>
                  <a:pt x="8951608" y="719547"/>
                </a:lnTo>
                <a:cubicBezTo>
                  <a:pt x="8951608" y="799028"/>
                  <a:pt x="8887176" y="863460"/>
                  <a:pt x="8807695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Смена поставщика коммунальных услуг  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69121" y="1457668"/>
            <a:ext cx="4643523" cy="1446370"/>
          </a:xfrm>
          <a:custGeom>
            <a:avLst/>
            <a:gdLst>
              <a:gd name="connsiteX0" fmla="*/ 0 w 8951608"/>
              <a:gd name="connsiteY0" fmla="*/ 143913 h 863460"/>
              <a:gd name="connsiteX1" fmla="*/ 143913 w 8951608"/>
              <a:gd name="connsiteY1" fmla="*/ 0 h 863460"/>
              <a:gd name="connsiteX2" fmla="*/ 8807695 w 8951608"/>
              <a:gd name="connsiteY2" fmla="*/ 0 h 863460"/>
              <a:gd name="connsiteX3" fmla="*/ 8951608 w 8951608"/>
              <a:gd name="connsiteY3" fmla="*/ 143913 h 863460"/>
              <a:gd name="connsiteX4" fmla="*/ 8951608 w 8951608"/>
              <a:gd name="connsiteY4" fmla="*/ 719547 h 863460"/>
              <a:gd name="connsiteX5" fmla="*/ 8807695 w 8951608"/>
              <a:gd name="connsiteY5" fmla="*/ 863460 h 863460"/>
              <a:gd name="connsiteX6" fmla="*/ 143913 w 8951608"/>
              <a:gd name="connsiteY6" fmla="*/ 863460 h 863460"/>
              <a:gd name="connsiteX7" fmla="*/ 0 w 8951608"/>
              <a:gd name="connsiteY7" fmla="*/ 719547 h 863460"/>
              <a:gd name="connsiteX8" fmla="*/ 0 w 8951608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1608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8807695" y="0"/>
                </a:lnTo>
                <a:cubicBezTo>
                  <a:pt x="8887176" y="0"/>
                  <a:pt x="8951608" y="64432"/>
                  <a:pt x="8951608" y="143913"/>
                </a:cubicBezTo>
                <a:lnTo>
                  <a:pt x="8951608" y="719547"/>
                </a:lnTo>
                <a:cubicBezTo>
                  <a:pt x="8951608" y="799028"/>
                  <a:pt x="8887176" y="863460"/>
                  <a:pt x="8807695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направления в ФАС России заявления об установлении индексов на долгосрочный период – до 1 сентября 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69122" y="2982915"/>
            <a:ext cx="4643524" cy="1075614"/>
          </a:xfrm>
          <a:custGeom>
            <a:avLst/>
            <a:gdLst>
              <a:gd name="connsiteX0" fmla="*/ 0 w 8951608"/>
              <a:gd name="connsiteY0" fmla="*/ 143913 h 863460"/>
              <a:gd name="connsiteX1" fmla="*/ 143913 w 8951608"/>
              <a:gd name="connsiteY1" fmla="*/ 0 h 863460"/>
              <a:gd name="connsiteX2" fmla="*/ 8807695 w 8951608"/>
              <a:gd name="connsiteY2" fmla="*/ 0 h 863460"/>
              <a:gd name="connsiteX3" fmla="*/ 8951608 w 8951608"/>
              <a:gd name="connsiteY3" fmla="*/ 143913 h 863460"/>
              <a:gd name="connsiteX4" fmla="*/ 8951608 w 8951608"/>
              <a:gd name="connsiteY4" fmla="*/ 719547 h 863460"/>
              <a:gd name="connsiteX5" fmla="*/ 8807695 w 8951608"/>
              <a:gd name="connsiteY5" fmla="*/ 863460 h 863460"/>
              <a:gd name="connsiteX6" fmla="*/ 143913 w 8951608"/>
              <a:gd name="connsiteY6" fmla="*/ 863460 h 863460"/>
              <a:gd name="connsiteX7" fmla="*/ 0 w 8951608"/>
              <a:gd name="connsiteY7" fmla="*/ 719547 h 863460"/>
              <a:gd name="connsiteX8" fmla="*/ 0 w 8951608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1608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8807695" y="0"/>
                </a:lnTo>
                <a:cubicBezTo>
                  <a:pt x="8887176" y="0"/>
                  <a:pt x="8951608" y="64432"/>
                  <a:pt x="8951608" y="143913"/>
                </a:cubicBezTo>
                <a:lnTo>
                  <a:pt x="8951608" y="719547"/>
                </a:lnTo>
                <a:cubicBezTo>
                  <a:pt x="8951608" y="799028"/>
                  <a:pt x="8887176" y="863460"/>
                  <a:pt x="8807695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Синхронизация всех дат с Инвестиционными программами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2649" y="768499"/>
            <a:ext cx="6444406" cy="39498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26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Возможная выплата субсидий при смене поставщика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789862" y="4132913"/>
            <a:ext cx="4622782" cy="1267220"/>
          </a:xfrm>
          <a:custGeom>
            <a:avLst/>
            <a:gdLst>
              <a:gd name="connsiteX0" fmla="*/ 0 w 8951608"/>
              <a:gd name="connsiteY0" fmla="*/ 143913 h 863460"/>
              <a:gd name="connsiteX1" fmla="*/ 143913 w 8951608"/>
              <a:gd name="connsiteY1" fmla="*/ 0 h 863460"/>
              <a:gd name="connsiteX2" fmla="*/ 8807695 w 8951608"/>
              <a:gd name="connsiteY2" fmla="*/ 0 h 863460"/>
              <a:gd name="connsiteX3" fmla="*/ 8951608 w 8951608"/>
              <a:gd name="connsiteY3" fmla="*/ 143913 h 863460"/>
              <a:gd name="connsiteX4" fmla="*/ 8951608 w 8951608"/>
              <a:gd name="connsiteY4" fmla="*/ 719547 h 863460"/>
              <a:gd name="connsiteX5" fmla="*/ 8807695 w 8951608"/>
              <a:gd name="connsiteY5" fmla="*/ 863460 h 863460"/>
              <a:gd name="connsiteX6" fmla="*/ 143913 w 8951608"/>
              <a:gd name="connsiteY6" fmla="*/ 863460 h 863460"/>
              <a:gd name="connsiteX7" fmla="*/ 0 w 8951608"/>
              <a:gd name="connsiteY7" fmla="*/ 719547 h 863460"/>
              <a:gd name="connsiteX8" fmla="*/ 0 w 8951608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1608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8807695" y="0"/>
                </a:lnTo>
                <a:cubicBezTo>
                  <a:pt x="8887176" y="0"/>
                  <a:pt x="8951608" y="64432"/>
                  <a:pt x="8951608" y="143913"/>
                </a:cubicBezTo>
                <a:lnTo>
                  <a:pt x="8951608" y="719547"/>
                </a:lnTo>
                <a:cubicBezTo>
                  <a:pt x="8951608" y="799028"/>
                  <a:pt x="8887176" y="863460"/>
                  <a:pt x="8807695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новых объектов биологических очистных сооружений (БОС) не попадает под превышение  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89862" y="5511171"/>
            <a:ext cx="4622787" cy="1241855"/>
          </a:xfrm>
          <a:custGeom>
            <a:avLst/>
            <a:gdLst>
              <a:gd name="connsiteX0" fmla="*/ 0 w 8951608"/>
              <a:gd name="connsiteY0" fmla="*/ 143913 h 863460"/>
              <a:gd name="connsiteX1" fmla="*/ 143913 w 8951608"/>
              <a:gd name="connsiteY1" fmla="*/ 0 h 863460"/>
              <a:gd name="connsiteX2" fmla="*/ 8807695 w 8951608"/>
              <a:gd name="connsiteY2" fmla="*/ 0 h 863460"/>
              <a:gd name="connsiteX3" fmla="*/ 8951608 w 8951608"/>
              <a:gd name="connsiteY3" fmla="*/ 143913 h 863460"/>
              <a:gd name="connsiteX4" fmla="*/ 8951608 w 8951608"/>
              <a:gd name="connsiteY4" fmla="*/ 719547 h 863460"/>
              <a:gd name="connsiteX5" fmla="*/ 8807695 w 8951608"/>
              <a:gd name="connsiteY5" fmla="*/ 863460 h 863460"/>
              <a:gd name="connsiteX6" fmla="*/ 143913 w 8951608"/>
              <a:gd name="connsiteY6" fmla="*/ 863460 h 863460"/>
              <a:gd name="connsiteX7" fmla="*/ 0 w 8951608"/>
              <a:gd name="connsiteY7" fmla="*/ 719547 h 863460"/>
              <a:gd name="connsiteX8" fmla="*/ 0 w 8951608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1608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8807695" y="0"/>
                </a:lnTo>
                <a:cubicBezTo>
                  <a:pt x="8887176" y="0"/>
                  <a:pt x="8951608" y="64432"/>
                  <a:pt x="8951608" y="143913"/>
                </a:cubicBezTo>
                <a:lnTo>
                  <a:pt x="8951608" y="719547"/>
                </a:lnTo>
                <a:cubicBezTo>
                  <a:pt x="8951608" y="799028"/>
                  <a:pt x="8887176" y="863460"/>
                  <a:pt x="8807695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согласования с Представительным органом превышения по услугам с едиными тарифами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2648" y="1429959"/>
            <a:ext cx="6444407" cy="2657138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25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представляют предложения в орган регулирования до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мая </a:t>
            </a:r>
          </a:p>
          <a:p>
            <a:pPr marL="342900" indent="-342900">
              <a:lnSpc>
                <a:spcPts val="25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направления предложения регулятора в ФАС России – до </a:t>
            </a:r>
            <a:r>
              <a:rPr lang="ru-RU" b="1" dirty="0" smtClean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</a:t>
            </a:r>
          </a:p>
          <a:p>
            <a:pPr marL="358775" indent="-358775">
              <a:lnSpc>
                <a:spcPts val="25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утверждения инвестиционных программ органом исполнительной власти субъекта РФ – до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октября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года, предшествующего периоду начала реализации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инвестпрограммы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4577" y="4334869"/>
            <a:ext cx="6444406" cy="728405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358775" indent="-358775">
              <a:lnSpc>
                <a:spcPts val="25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объекты БОС не являются основанием для превышения индексов. Какой порядок их принятия?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44577" y="5435889"/>
            <a:ext cx="6399894" cy="1347164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358775" indent="-358775">
              <a:lnSpc>
                <a:spcPts val="25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Согласование превышения предельного индекса по услугам электроснабжения и обращения с ТКО (единые тарифы на всей территории республики) по всем муниципальным образованиям республики?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33909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blob:https://web.whatsapp.com/6fe60a25-09b1-412e-9917-6fe6ec7e83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13" name="object 2"/>
          <p:cNvSpPr txBox="1">
            <a:spLocks/>
          </p:cNvSpPr>
          <p:nvPr/>
        </p:nvSpPr>
        <p:spPr>
          <a:xfrm>
            <a:off x="863125" y="149194"/>
            <a:ext cx="9769901" cy="80799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spcBef>
                <a:spcPts val="60"/>
              </a:spcBef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ФАКТИЧЕСКИЙ РАСЧЕТ ПЛАТЫ ГРАЖДАН ДЛЯ КОНКРЕТНЫХ ЛЮДЕЙ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1008242" y="1109704"/>
            <a:ext cx="11032782" cy="124907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3080">
              <a:lnSpc>
                <a:spcPct val="109700"/>
              </a:lnSpc>
            </a:pPr>
            <a:r>
              <a:rPr lang="ru-RU" sz="3000" b="1" kern="0" spc="-3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30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«ЕРЦ»</a:t>
            </a:r>
          </a:p>
          <a:p>
            <a:pPr marR="3080">
              <a:lnSpc>
                <a:spcPct val="109700"/>
              </a:lnSpc>
            </a:pPr>
            <a:r>
              <a:rPr lang="ru-RU"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</a:t>
            </a:r>
            <a:r>
              <a:rPr lang="ru-RU" sz="2200" b="1" spc="19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виртуальной</a:t>
            </a:r>
            <a:r>
              <a:rPr lang="ru-RU" sz="2200" b="1" spc="2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прогнозирования</a:t>
            </a:r>
            <a:r>
              <a:rPr lang="ru-RU" sz="2200" b="1" spc="45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реальному</a:t>
            </a:r>
            <a:r>
              <a:rPr lang="ru-RU" sz="2200" b="1" spc="12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потребителю</a:t>
            </a:r>
            <a:endParaRPr lang="ru-RU" sz="2200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080">
              <a:lnSpc>
                <a:spcPct val="109700"/>
              </a:lnSpc>
            </a:pPr>
            <a:endParaRPr lang="ru-RU" sz="2133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 txBox="1"/>
          <p:nvPr/>
        </p:nvSpPr>
        <p:spPr>
          <a:xfrm>
            <a:off x="1060646" y="2472593"/>
            <a:ext cx="3915969" cy="13744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0" indent="-771" algn="ctr">
              <a:spcBef>
                <a:spcPts val="57"/>
              </a:spcBef>
            </a:pPr>
            <a:r>
              <a:rPr lang="ru-RU"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</a:t>
            </a:r>
            <a:r>
              <a:rPr lang="ru-RU" sz="2200" b="1" spc="-3" dirty="0" err="1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Прайм</a:t>
            </a:r>
            <a:r>
              <a:rPr lang="ru-RU"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spc="-3" dirty="0">
                <a:latin typeface="Arial" panose="020B0604020202020204" pitchFamily="34" charset="0"/>
                <a:cs typeface="Arial" panose="020B0604020202020204" pitchFamily="34" charset="0"/>
              </a:rPr>
              <a:t>для контроля, анализа и прогнозирования </a:t>
            </a:r>
          </a:p>
          <a:p>
            <a:pPr marL="7701" marR="3080" indent="-771" algn="ctr">
              <a:spcBef>
                <a:spcPts val="57"/>
              </a:spcBef>
            </a:pPr>
            <a:r>
              <a:rPr sz="2200" spc="-3" dirty="0" err="1"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sz="22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3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sz="2200"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3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2200" spc="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9" dirty="0">
                <a:latin typeface="Arial" panose="020B0604020202020204" pitchFamily="34" charset="0"/>
                <a:cs typeface="Arial" panose="020B0604020202020204" pitchFamily="34" charset="0"/>
              </a:rPr>
              <a:t>ЖКУ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7744977" y="2550583"/>
            <a:ext cx="3743418" cy="68410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0" indent="75855" algn="ctr">
              <a:spcBef>
                <a:spcPts val="55"/>
              </a:spcBef>
            </a:pPr>
            <a:r>
              <a:rPr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</a:t>
            </a:r>
            <a:r>
              <a:rPr sz="2200" b="1" spc="15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</a:t>
            </a:r>
            <a:r>
              <a:rPr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200" b="1" spc="-3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200" b="1" spc="-7" dirty="0" err="1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ачислениям</a:t>
            </a:r>
            <a:r>
              <a:rPr sz="2200" b="1" spc="-7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576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9" dirty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ЖКУ</a:t>
            </a:r>
            <a:endParaRPr sz="2200" b="1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5118935" y="2752644"/>
            <a:ext cx="2278989" cy="43788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R="3080"/>
            <a:r>
              <a:rPr lang="ru-RU" sz="28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endParaRPr sz="2800" b="1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68100" y="3265943"/>
            <a:ext cx="4253134" cy="337092"/>
          </a:xfrm>
          <a:prstGeom prst="rect">
            <a:avLst/>
          </a:prstGeom>
        </p:spPr>
        <p:txBody>
          <a:bodyPr wrap="square" lIns="55449" tIns="27724" rIns="55449" bIns="27724">
            <a:spAutoFit/>
          </a:bodyPr>
          <a:lstStyle/>
          <a:p>
            <a:pPr marR="3080" algn="ctr">
              <a:lnSpc>
                <a:spcPct val="1097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лицевых счетов 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762 000</a:t>
            </a:r>
          </a:p>
        </p:txBody>
      </p:sp>
      <p:sp>
        <p:nvSpPr>
          <p:cNvPr id="22" name="Выгнутая вправо стрелка 21"/>
          <p:cNvSpPr/>
          <p:nvPr/>
        </p:nvSpPr>
        <p:spPr>
          <a:xfrm rot="16200000">
            <a:off x="5827473" y="1184062"/>
            <a:ext cx="628217" cy="2797325"/>
          </a:xfrm>
          <a:prstGeom prst="curvedLeft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4" rIns="55449" bIns="27724" rtlCol="0" anchor="ctr"/>
          <a:lstStyle/>
          <a:p>
            <a:pPr algn="ctr"/>
            <a:endParaRPr lang="ru-RU" sz="2400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5400000">
            <a:off x="5723699" y="1988953"/>
            <a:ext cx="709393" cy="2790602"/>
          </a:xfrm>
          <a:prstGeom prst="curvedLeft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4" rIns="55449" bIns="27724" rtlCol="0" anchor="ctr"/>
          <a:lstStyle/>
          <a:p>
            <a:pPr algn="ctr"/>
            <a:endParaRPr lang="ru-RU" sz="2400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154" y="4499063"/>
            <a:ext cx="5733485" cy="1420466"/>
          </a:xfrm>
          <a:prstGeom prst="rect">
            <a:avLst/>
          </a:prstGeom>
          <a:noFill/>
        </p:spPr>
        <p:txBody>
          <a:bodyPr wrap="square" lIns="55449" tIns="27724" rIns="55449" bIns="27724" rtlCol="0">
            <a:spAutoFit/>
          </a:bodyPr>
          <a:lstStyle/>
          <a:p>
            <a:r>
              <a:rPr lang="ru-RU" sz="2600" dirty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РЕАЛИЗАЦИИ НЕОБХОДИМО</a:t>
            </a:r>
            <a:r>
              <a:rPr lang="ru-RU" sz="2600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8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Поручение «ЕРЦ-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Татэнергосбыт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8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Финансирование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6982378" y="3879054"/>
            <a:ext cx="4732031" cy="252307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277240" marR="48517" algn="ctr">
              <a:spcBef>
                <a:spcPts val="364"/>
              </a:spcBef>
            </a:pPr>
            <a:r>
              <a:rPr lang="ru-RU" sz="2600" spc="-7" dirty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ЭФФЕКТ ОТ ИНТЕГРАЦИИ:</a:t>
            </a:r>
          </a:p>
          <a:p>
            <a:pPr marL="277240" marR="48517">
              <a:spcBef>
                <a:spcPts val="728"/>
              </a:spcBef>
            </a:pP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</a:t>
            </a:r>
            <a:r>
              <a:rPr lang="ru-RU" sz="2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3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spc="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достоверный </a:t>
            </a:r>
            <a:r>
              <a:rPr lang="ru-RU" sz="2000" spc="-3" dirty="0">
                <a:latin typeface="Arial" panose="020B0604020202020204" pitchFamily="34" charset="0"/>
                <a:cs typeface="Arial" panose="020B0604020202020204" pitchFamily="34" charset="0"/>
              </a:rPr>
              <a:t>расчет прогноза</a:t>
            </a:r>
            <a:r>
              <a:rPr lang="ru-RU" sz="2000" spc="12" dirty="0">
                <a:latin typeface="Arial" panose="020B0604020202020204" pitchFamily="34" charset="0"/>
                <a:cs typeface="Arial" panose="020B0604020202020204" pitchFamily="34" charset="0"/>
              </a:rPr>
              <a:t> роста </a:t>
            </a:r>
            <a:r>
              <a:rPr lang="ru-RU" sz="2000" spc="-3" dirty="0">
                <a:latin typeface="Arial" panose="020B0604020202020204" pitchFamily="34" charset="0"/>
                <a:cs typeface="Arial" panose="020B0604020202020204" pitchFamily="34" charset="0"/>
              </a:rPr>
              <a:t>платы </a:t>
            </a: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граждан;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40" marR="48517">
              <a:spcBef>
                <a:spcPts val="728"/>
              </a:spcBef>
            </a:pPr>
            <a:r>
              <a:rPr sz="2000" spc="-9" dirty="0" err="1">
                <a:latin typeface="Arial" panose="020B0604020202020204" pitchFamily="34" charset="0"/>
                <a:cs typeface="Arial" panose="020B0604020202020204" pitchFamily="34" charset="0"/>
              </a:rPr>
              <a:t>Выявление</a:t>
            </a:r>
            <a:r>
              <a:rPr sz="2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" dirty="0" err="1"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sz="20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" dirty="0" err="1">
                <a:latin typeface="Arial" panose="020B0604020202020204" pitchFamily="34" charset="0"/>
                <a:cs typeface="Arial" panose="020B0604020202020204" pitchFamily="34" charset="0"/>
              </a:rPr>
              <a:t>утвержденного</a:t>
            </a:r>
            <a:r>
              <a:rPr sz="2000" spc="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тарифа</a:t>
            </a: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7240" marR="48517">
              <a:spcBef>
                <a:spcPts val="728"/>
              </a:spcBef>
            </a:pP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Выявление подключения новых абонентов без применения 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ставок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96" y="5919529"/>
            <a:ext cx="359959" cy="3902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97" y="5208636"/>
            <a:ext cx="359959" cy="390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96" y="4497743"/>
            <a:ext cx="359959" cy="3902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349692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93862" y="1099202"/>
            <a:ext cx="10622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400" u="sng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http://kt.tatarstan.ru/rus/plata-grazhdan-za-kommunalnie-uslugi.htm</a:t>
            </a:r>
            <a:endParaRPr lang="ru-RU" sz="2400" u="sng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946" y="5661248"/>
            <a:ext cx="5124351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5720" y="5971420"/>
            <a:ext cx="5076562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19536" y="5733256"/>
            <a:ext cx="8267108" cy="44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1" y="1541849"/>
            <a:ext cx="10577204" cy="53112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20397" y="92490"/>
            <a:ext cx="98809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 НА САЙТЕ ГОСУДАРСТВЕННОГО КОМИТЕТА РЕСПУБЛИКИ ТАТАРСТАН ПО ТАРИФАМ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97243" y="2579601"/>
            <a:ext cx="1999683" cy="288032"/>
          </a:xfrm>
          <a:prstGeom prst="ellipse">
            <a:avLst/>
          </a:prstGeom>
          <a:noFill/>
          <a:ln w="190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68723" y="3372375"/>
            <a:ext cx="5347775" cy="432049"/>
          </a:xfrm>
          <a:prstGeom prst="ellipse">
            <a:avLst/>
          </a:prstGeom>
          <a:noFill/>
          <a:ln w="1905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840737" y="2809372"/>
            <a:ext cx="975761" cy="608319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599" y="6356354"/>
            <a:ext cx="3376613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4448" y="1345396"/>
            <a:ext cx="1093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448" y="-33420"/>
            <a:ext cx="72750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60055" y="1285069"/>
            <a:ext cx="7061392" cy="1518996"/>
            <a:chOff x="6660232" y="5949280"/>
            <a:chExt cx="2438911" cy="511810"/>
          </a:xfrm>
        </p:grpSpPr>
        <p:pic>
          <p:nvPicPr>
            <p:cNvPr id="11" name="Рисунок 10">
              <a:hlinkClick r:id="rId3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5949280"/>
              <a:ext cx="266700" cy="264160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6888838" y="5973638"/>
              <a:ext cx="2210305" cy="1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https://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instagram.com/tarify_tatarstana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>
              <a:hlinkClick r:id="rId5"/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6213440"/>
              <a:ext cx="247650" cy="24765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6897388" y="6229543"/>
              <a:ext cx="1714230" cy="1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https://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vk.com/club183178886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33" y="2876357"/>
            <a:ext cx="763822" cy="76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628055" y="3019125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t.me/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tarifirt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5439" y="196421"/>
            <a:ext cx="97944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СОЦИАЛЬНЫЕ СЕТИ ГОСКОМИТЕТА 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03980" y="4561569"/>
            <a:ext cx="357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https://kt.tatarstan.ru/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pic>
        <p:nvPicPr>
          <p:cNvPr id="5122" name="Picture 2" descr="http://qrcoder.ru/code/?https%3A%2F%2Fkt.tatarstan.ru%2F&amp;6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52" y="3990556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599" y="6356354"/>
            <a:ext cx="3376613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24448" y="-33420"/>
            <a:ext cx="72750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25540" y="2986645"/>
            <a:ext cx="5466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Игътибар</a:t>
            </a:r>
            <a:r>
              <a:rPr lang="ru-RU" sz="3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3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3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3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ru-RU" sz="3200" dirty="0">
              <a:solidFill>
                <a:srgbClr val="AE93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kt.tatarstan.ru/file/Image/%D0%93%D0%BE%D1%81%D0%BA%D0%BE%D0%BC%D0%B8%D1%82%D0%B5%D1%82_%D0%B7%D0%B4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8" y="1440947"/>
            <a:ext cx="5715000" cy="4286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280" y="1309629"/>
            <a:ext cx="2280998" cy="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525" y="1309629"/>
            <a:ext cx="3086941" cy="12491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3408678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0610" y="1621445"/>
            <a:ext cx="6507832" cy="461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</a:p>
          <a:p>
            <a:pPr>
              <a:lnSpc>
                <a:spcPct val="150000"/>
              </a:lnSpc>
              <a:defRPr/>
            </a:pPr>
            <a:endParaRPr lang="ru-RU" sz="2800" b="1" dirty="0">
              <a:ln w="1905"/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Водоотведение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b="1" dirty="0">
                <a:ln w="1905"/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Обращение с ТКО </a:t>
            </a:r>
          </a:p>
          <a:p>
            <a:pPr>
              <a:defRPr/>
            </a:pPr>
            <a:r>
              <a:rPr lang="ru-RU" sz="1400" b="1" dirty="0">
                <a:ln w="1905"/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(с 1 января 2019 года)</a:t>
            </a:r>
          </a:p>
        </p:txBody>
      </p:sp>
      <p:pic>
        <p:nvPicPr>
          <p:cNvPr id="1027" name="Picture 3" descr="C:\Users\Diana.Muhamadeeva\Desktop\Работа\презентации\презентации\Картинки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10" y="2413375"/>
            <a:ext cx="2451998" cy="1024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ana.Muhamadeeva\Desktop\Работа\презентации\презентации\Картинки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10" y="5051905"/>
            <a:ext cx="2451998" cy="10856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gHBgkIBwgKCgkLDRYPDQwMDRsUFRAWIB0iIiAdHx8kKDQsJCYxJx8fLT0tMTU3Ojo6Iys/RD84QzQ5OjcBCgoKDQwNGg8PGjclHyU3Nzc3Nzc3Nzc3Nzc3Nzc3Nzc3Nzc3Nzc3Nzc3Nzc3Nzc3Nzc3Nzc3Nzc3Nzc3Nzc3N//AABEIAGEBCwMBIgACEQEDEQH/xAAbAAABBQEBAAAAAAAAAAAAAAAGAAIDBAUBB//EAEUQAAIBAwMBBQUEBQoEBwAAAAECAwAEEQUSITEGE0FRYRQiMnGBFZGhsTM0QnLBFiMkNVJzstHh8GJ0krMHNkNTgqLC/8QAGgEAAgMBAQAAAAAAAAAAAAAAAgMAAQQFBv/EACcRAAICAgICAgIBBQAAAAAAAAABAhEDBCExEkETUSIyFAUzQmFx/9oADAMBAAIRAxEAPwAWpUqVexPOnUUs6qOrHFEFpYRWxDAsz7cEmsO1x7VDn/3F/Oic+PkaybMmuEbNWKdthX2b0cXajvQcEcHyolk7O27RBQOQMVn9l7lYYV7yTAwBiijvoyudwxXn82SXydnZSpKjzXXtKSzkZSOfnQldR+lemdqWEjHaiEAdaB7234J2109PK3HkybOMF7iPniqjLg1tXEJyeKz5oSOa6+OVnEzY6dlIrXNtSEUsU+zNYxULNtUEk9APGlJGyMVdWVvIjFSxjEikEggjkGptSBF5IMk9Opz4VXm/JIYq8bKGK5ipCK5TEVYylTsUsVCDRXcV3FdAqEsbiuYxT8UsVRLGUqca5UJZynUgK6KpkOYpYp2KVUSxmOamg/Rio6li+Chl0FF8j6VKlSwxVbt3PdL9aqU9ZCowKpqwouiOlSpVZB0R2yo3kwNFPUDyNClEWnzCW3RS6mQDBANZNqLpM16suWjfsb1kx7x49aIk1JjarhjuJ5oMtpAD1rftmVoEG7xrl7GNWjq4Js0ysl4nA3H0qpqOjyC3392fe8qJNCtotodWyfKtmSNGTBAx8qx/M4S/EdNRfDPHLywMeSRisS6jxnivRe0Fh/PNtw3yoXvNLlxkLwfSuvr7KaTZztjX+kCEsZB6VGBRKmjNK21o2JrkvZ53b3UK+YFdBbMF2zly08j6RgQpumVc456+VS6pGUumDEFiATj6/wCVX5NIks51Yr3qdCpHXNalzpMeoRAqixP4kDnP1oJZ4Rmn6DhqzeNr2BzCmUVW3ZxVkU3OCiHnHO6rN12Xt7k5hfuj5KoxTP5mNMGOnlqwMpYNFo7ICZl7iZgF+NWGSfUU287FXiDfZOkox8DHDCr/AJmHqyPTzVdAsBmnBc9KKG7Ca4tvHKkMcjucd0jjI+pwKvaT2Lvprgw3Fq9vKuCd44x8xxQT3sKV+RUNPNKVNUBJXHB4NNIoy7Rdm30yd1lGc/DjnihaeBkPw8UzFsQyq4sDLrzxPkq4rmKeQa5TrEDa6BXcUiMVPJFlvULVLVbQoSTNAJTnwySP4VUxWprq4+zRjpYx/m1Z6ikYJNwTYzNGptIj21IgwKcMdBzT0ild9ixlm8lo5SXsqCbYylT5IpIm2yoyN5MKZQ2n0G006YqVKuhXPKoSPMVZBtKiBuy0iswGo6ft/ZYzjB+fjVG50a4t0djcWUgVdw7q6U7h6c0mOxil0zRLBkj2jOAJIA6ngUQ2NqLWPGQX8TWbp6WuVkadldeSGIANbMcsbjKSKw9DmkbE2+F0P14JcvskhwD0rbtpAkKkelZUVuzpkbR9a1LS0a5j7tZQG4z8qwZpx9s34oyQS6XftDb94vChsEnx/wB5rUn1Yd2pHRhgmsq206QW8MLTIqBcZ29Wzk/w+6uapCbK3VpLmLZnblh8PBNctyg5XZtr7GLcRPdAy8rnmrGtzWAiRowoOOSB0rBZvaJI0hlR2YZBVcBvvqjfrcRSJFMNrtgBcg9elaccYya5oVOdLosPqVtBIcjPyFRSavaspKZWop9HmgburyMhmGQQ24feKv2/YSK6to5/tCRe8G7aIsjHh41p+TXj+zM7+d9Iy4NStJy2HXcBnBqtPrCWzg7lKseoq7qnYxNPMbi9k2SME3GHlfHPX0qpcaHYvGyDUJfizlrbOP8A7U6EsMnatoRN5VGnwyme0sDgq0ToPMc07+VFvAuYoXlbPU+6Kjk0OIZYXcTgZ+O3Pl86eujI6mKS6t9m3Axa4Knjoa0ta5k89n/RctO1kJLMbJ45NvBJBBqePtjsY79PQlT17wj+BrM/k/GscoiuxIxH82GBGDnx4q7pXZ176CS574KsbsjqY9xyvXHPnSZx1UrfQ+E9rhewhsu3UA2BrGQjxw4GKIrXtTYXChjHNHk45UH8qFtO0Gz7kPIQ4VlJYR44OCOM+orevLS00fTnhfDRysAdijcuPGuXleByqCOhH5Grmyze6joOoqI7hu9J4HuHIoT7XdmbawgSa2fercbWwCK0DptvYH2lJ0mV0G1SoJUnB6dc1HrLrqaezR3EUWBuXv8AKge98vI1MeV4skfB8ey5Y1KDs8zubfDHFVe5PhRdquh3cVoklrAl8dxB7iRechSPiI8z+NVLPQbqXabsw2rMfgeZWceXCkj8a7sNzH435HFnpTb/AFOdlNATVrwQySrGMZLGn3mjQWmtJauVlj73a2Dwa2dI0Wa1uVkjvLRkRsnbOM1d/k5Mb1JHvLRUgkyN0vvOPXyNY57i+Rvy4NkNWoL8eQI1uEyS6esYz/Q0Cj/5NWYsRr0N+xtzJNay/aOnkQxCMguecZ9PWoY//DzGO81q1U452rnn/qpuHfwwgk2IzaWSeRySAqCAMQOBzRz2M0qwuZ5EuSWIUMEzgN5/dxxVmXsWk8VoDq9tH3MfdsGUHdhidww3jkVNF2chs5E2a3EGXkOi4I/Gs+bchljSkaMOs8b6MrthpNoly1tbOcbQwB57tvLNAYUlgo5bOMV6udFsJxDAdRDsiMGYJ1y2QefmazJeyeh96rR6taqyHnOBk+ozRa29DHHxk7K2NSWR2lQI6bpW4GS5xg/Cuc/WrH2Vy22dVUkkLt6c/Oiu+0SG1smu7e89ojXOTHH7o+Zz54qC60a4hm2x7HTarBjjxUH+NE9zy5si1YpVRSOiag7BjbMMebKP40yHs5dnZE8SgBdm53UAD6UY3GlalsHcQr8XOWHTHzq5pFhcoD7daxE5PUjjp/rXIj/UMilSjR0XqwcbbPO37E3MJjbvYJQDl9sw6fXFXBoc8G1E9mD4PuLKua9SSKOMYRFA+VV5bKN7hZdqAd2ykbfEkYP4H76dLezy7FR1sUXwAceoLbfzYurL4udzISB/vFO0+/hRi0sy5Jz7mDj6Y+dG7Qxqp4gVfl/rQvdRQ3SgqzBpI1CqseSm3n5daz159mhfj0Nu+1Vla2ZmjuJJCnBYhckk+Ax/vFDlxr11e3Be7muPZym6MrDkN5dOMeFTPpdzPrNorWyNZmVDKAh4UZyCSeeDRgNJ0aEIlza20G5FwpYcHyBqNQxpJLkHmYC6Vq0rmCWeUxSquT7uMEY4/Op/t+O5T+m3T96JCEbus8eGMnii/udFhuWileJfhCjvjnJz5GqsWkXTXzyQC0kgaTMZ5Ljg9T549TVxyKXaKcWvZix35mZjBPdMg/tKvmMePXrU9tf6ioYowC4/bQZ9T6+FE62AtLF5biFN6hmk3DdgDy9PxqvcJaWuknUpIY1tzEJmcA55Axx1HUcCkvLFOkMq+2DUhvZ2LuHLl92H8PkPqKjWG4WNi8OR+zl1yCOtE0lta2+ni8kTu4QhnZ97Z+/nA8cVxLeB7aG4US9zKO/74zMSFxnjPQY/jTY7U4qkLlghJ8gnIZGikkFoCpQr7sg4Pn1znP50y+nntJFjW2WV2jXO2T4T18cc/hRGwtrnT5LpLuV4JZCqvJP7qEeR8+PWuNFYSIrXV2ZQMAJ30Jzj0B+VaMe1NvkTLVx1SBqPVJRFNLNFBboMIC5zyB72CD16E/Ortn2hhs7O4iW4ttk0jSMpRsHdyRkg4+803UYLu47KtZW8VzKkd87RRpFnA71ueBnx8fyq/oOjKbILe6ErsJJP0iHcwLHB5HTGMfwqTyKS/IuGLxfBW03WLee8txe3yQWY3bmikI5A4ByvPgMegrQv+0GmzTBjqm+IEFS+WznOcDI9D8vnTLzsrHLEV+ycoDkgwpt544Gcn1+XzrGvOwGpXj91Z2sVtbd17qvJli+fDA2hfDOfDpzSlKEn1Qf5RRI97Fc3k6oVniKKwbZyXPUE56DArPv7S1fEdqqliDuzHnBPl5/Q1TfTZtOM7ahdQ2Mm8r3dzbhmcYzuwD7qnpkn8Oa2+zunWmZoNTvbUJPtlUib3cnI2bc5J4P0ximyUYrsFScvRnWsc1vJFDMsa7YztkWIxsenjuNXu8cHPfz5xj9O/wDnWuOz/Z61LOuo92Dw3dWzY/HNMW17M5Ye3XsjAfsRgZ+8Ucc0EgZQk+ijFf3nexKt5OQ0qKVL5yNwGOaJtKt5bq0jl1CJVlLEOFJx6VmW1ro7yBrfSdXl7sh1diuCQQR8JJ8PKtcao9ooafTpoYNwALSDdzx0YL4+VLy5IyX4oPHFr9mVIpIotX1O3kWQpH3XdBRkLlQT+Jp7LuwV5B6VBGjXn8oZ57buZZQEhR8ZJEWAVPHjihq5j1W3SBTpl4ixyu5aLDBgW3AHbnGOlZnjnKbpfQxTSjybkERFupG0KAMe8BxUXfxoCZJVIycMDkff0oekTVdQs4r+OyaC0V9oHfKCx3dNvnweuOTVWSzma6nkezumjdnKhI920/QnoaZHD9lPJ9Bdb3Nt7Woa7hTCNnc/TkfhQTfWsv2hMqhG3yMVIcFSCTjnOKnlaZ5bcSJcSkOB3fcncwz5YqBBLBPKwgUM3w97Hnx9eh5puPH4gSlZu9nUuLPSNchmjaPMULbT6vjI9KI9buTBqLxLKVVUjAHl7i0E6VeTJY6khlwoEKlcAhsv0J6+HgaKNfs72XVpnePcSE5jDBT7o9D+dFKo9gK30Wota1eziWRnaSM/CwIlU/Uc1fte1xfHe28bY692+CPoa83tdWntp2he6khkHIjnBGR5hxgn68VrjV4JFX7QtQ2f/WIBVvk6jGfpT5YF7QMcqfs9Gtu0mnzYDs8LeTrx94rTguIbhd0EqSD/AIWBrzuC2gnKtbXTRxOM+/76j68/mKd7NPHKwaCUlRkSQqeceQ/1rPLBH0xvmz0v2aBuWiQk+OKesMaEFUUY6YFAlrq2pQMEW/kVughuFByfTd7xrUg7U3KErdWsbkde7Yq33HOPqRS3ikuiWE4hQNu2jNVbq3sUQvPBHjIG7YD1OB+JqlD2n098d6J4M+MkZx94yKCe3l8dT1iW3s9QzDBppuFER3IW37Wzg4zyPUemTVRxNumDKdIPjp+mQtJIsMKuwAYg43Y6Z/Ggpu0t8beeOHs3Np8qbSJo5EJZNwyATjnHgarafc6hpFm11f2V3LoxCNbyWUkYaJCoB3hsMfez0pnb25ltk9ntp72OC4snBWSU5LHIB/GijjXk1VluXF2bl72huWY21jbxyySqBF377UZiM4PveHkKTxyXdk9vq0NhFExyy+0kAkHyA6dDjNBepJa3HZTTLoFO8s5HQuDltuF5PieuKXZe6sZe0libmGGaN7eRQZLfcNuBggAc8gUPwKr+i1k5oJNVvrNrBbD7c0iBHYJtZO8Bz4AbvPFQXFzBpmnqt92kmFokZj2LZ4Qr06HPGOK0b7s32Tv5G26NGJm6vYx7G468oQfEV5/rek3NvcNoiTO73duSrTOSFHvZ6nj4D41I1JqPr/gfCtsMU7U6Ja6Ak9obyawuJ2jh7qGIbXHJ91h6Hkjxptp25e1Hd2nZzUiBndPcqQ3nknb6jqR1oNmsbjS9Fs9OmhiQW98z5DkkuY+QT0x4460fyXMTC4Sa4fM6lpEQmNhngZXPIAAzg4Aq5Y6dLlA+Vj7XtPruqWcV1pdnGY5eQVgaTHOMHLrg8VM9z2pJDXFzb2qZ5z3cZP8A1bvzoX0oSydiLOCEGN8960oLhtockgAdenPzHnWfdmxRfZtoudQuJGKLHt/a94EFTzjw5xx5A1UcSfZHKgqkvLiSVorntTCH5yi3GcY6/o1X86iI0oxnv9duJiVyURWfdz0/nCeaZonZ/TrW2Vr7uFuG+KSYs3PgBnjA/Hk+NWL62t47OWOLWVcxoW7iBIxn97aOB91M+OFFXMHL66sLDU/arIXUUNqqSzRsqjvVZgr5KjjCkt18OKtaTrVjLrmsJfwQQLBap7jXDzo0oLYUbiMngnHGayso2uz2zsO6eFFdM8NnacHnpyevpUGmRQQx6pdMcm5hS3B45kXep+WQAc+pqpQukVF12bE2vTxTxexW1jHF3StI8Nmud5AOOd3TP3/Kuw9pL65lMH2jJECvxRIEP4Ac1gLY2jyhPaY3WCFdvdxAs5JOcjIz459Mc1ZsdIWd5ZJb+SFOQI34J+itx0p6wpIU5tsgv9T1CfXdIjm1C6k/SrNG0zBSQUGcZ54OR86r3zJHaQW+RkXtu6EjnYXH5EH8KQsYk7UWLwzvIoSTJkBHPGMZJz0/KpNZiBXSyqYdZEby44yPyP0pMoc0MTtBTe9oYdNwgfvlz7r4I+lRWnau5vEKwx4Kkhyy5Ug9K8/vdQvLq7hihtgN7sgMsQ99h1xkelWNKutStoLqR+6haOYQlY1QMx8MDHI5HP8AlTEuUC5SaYRtqOpQXciwuIstvIXG0k+lEcPapFtV76H+fA97aTtJ9PGgWDUS127TOAeMknp0p932ogiEgt4zKV43HhS38aZOvoDHa9hdd9pZZ4WMVhIZFwYn+HY3gaxtV1B7yXNyirKQCXxg7sdQB45oc+0tX1QzRQSCIjukIjHQyNgHP++M16cliIbC7tYlUiWLaCTli23GcnpzSZSr0PinIFtPlSQPDtiaSRstvmKBuMgnj/ZrZS51QrzIepHF21MeyCRxLMgdwihsp0OOmaj9htv2rePP7ooXbLSoBoJZre0jTUI2e3ce5364Vh/wnqKsWckRdfs68No+MNBMfi+Tf55raTT17iO3djLCEHuv0B9Kx9Q0uCObZbu75IAhKkkE8DDVujksySgXYNRa2lKXVtcW8inieBtob1x8J+lblnqtycOkqXQA5KP3cg+mcH76EI577T27hwZVB9+KboBU5urGZAyCWzn/ALAyV+lG1GQKckHketxyYiuFEMg5KzR7O89MY2nr5VaK2TsJAJosEFQsmEz4+akfMUA2es3axvBewd/AcjG7II8/Q/jUdvqT2zlrK/lP7PdykKP+ocH5bVpb13fAa2Euz0c20jANazIFK8mX3PqDyB9KCp2ln1CUzlT3umLMdqEAe8SAPP50+LtpPZ5We1a2fb7rxOQCcdcDg/Q1nR6vKdT9paS3YixW2DowwVyB1U88fPpQfHOPYTyQl0EeoXlz9nCD2i7MPcIe7BJjJ9zjj5msvW5Zb2KF3Mcrw2+d748T7o8yeD59KWp35Ais2kT3LePaq4JHCnnj0PnxQ/eyhZCZJ7t1BZFhG1APk5yOo5yvlQKL7Lcl0bWlXFtHaGO7t4mWWwdGk2nvEfIwRjOOcdMdfCu9mxbW3aPSEhl7zZEyllbkMWBx6+OPGh031mkgC2sZ2RM5WW6My7uMDK4GBjnGPkMVyLV7G8mAttMgMzKCEtuofxGOGJ56k84pfgnwwrPZG1S3+0JUkvoI+6kYSGeYHHuJwd2PzoO1++gHaywnSVWhEDruQZGSZR16HqPvoZtJb2edhZ2kKEc/zrAOPP3Hbdj1ANWoO+hv9MfVNMkeBHbK5KiYHqMdF6eHBofhjHkv5GzX1/WdPu0jUTkGG9Mp3R4DAxhce7nmty27RabdR3AS3mtJI4z75lWWMA+IbPPXz8PWqmuHT9T+zRbaYNOht7kyzARYDgoVGWTrzjr5VVt7AQLcWttEt0kTlop1dQJIz+yyn3uMlefD6Vfiqqi7dkui295q2l6bZWg7kyRsZ3Y5RULHnHr73B69BxnE/ZbTZbLVL2OwMBaEv73G7iaRPocL4eBrV7Lw+y6PbpaI+9C20sCGEec4b15+/wCtZmh3z22r6kWYFN0pAccEm4kPHj4g59aGDb4DcVw2b0klxG+26gndBjjcfPr61VvbjS7iOffaBZdpIYoMk446etcm7RFGYNakgeUnP5fxplxq9ldW00ZVllMZADLnkjinuMqtoG43SZSazskVblWIumKB1DHnBGCR8hWfaQQjWb/SIHeFYTHcwlAp52YYcjH7QP0rVuDbQIGYESrJgt4DBrAUiDWdRmi7xRBNBn+0FKEN9wYn6CgiimTXvZNbiQyS38wfGAe6HHyxVM9nbyFf6PfR3G3r75Vvrya3Dc3ys0YYNg4yVAP0pRvKru/sgd2PvMGJJ/Oti8kuBDUG+mCMntWn65aPdlsRozkcH3fHGPkKszXdrew6a3tIEiSxI0eRyPFvkMD761L3TdRv52ZmSGPuTHgLhsHryefxqE6JIZrNfZEnUON7swXA8Tkcn5Ypco27ZavpE+oXWjI8KSTNIVYsjw8hCQR8RwPMVhiZZ2ZbS2xK2Qpl99s568DHl4eH1o0tNHtbaBozCz5YkbyTgbsgDPgOOBVwhTgEKAPDFVGSXoKWOT9nnK6D3hzJZ3zK4DbhEM4P1wau6Zo2iSXU9nNa3n9IVUTfEAUbxIIPr+FHsa5HGPU042zOxZNp8OaGUk1TCWNx6YrTT7O3ZnhhRJJAodgBlgvTOPLJq5gAY8hxVWOGVM7ow33VM03drl1YAelJ8foemMYM8ZWeIhW67WzT+4h/sZ48qkVlYBgRzTd3qfvoQgPb4GqhqH6yP76H/EKVKnRMsip2g/Xrj+9T8qxLn4U+Z/KlSrRHoVLst2n6KL6fnWLD/Wl1/fn8hSpVs9xMj/Vmjc/1LcfvD86yLT4rX9/+FKlSdj2Fg6Qdp/WN9/yX/wCIqDrr9Yf99/8AEKVKsEuzYjOvv1ay/urj/FRD26/q7Q/7qL8zSpUuPQ014P8Ay0vyk/wUT9iP6qh/e/hXKVWyo9mkn6yv7p/MVg6z+mtv77+DUqVPgVPsMuzv9Xz/ACoZn/WpP3G/7lKlSI/3GNf6Iil6N/vwqO2/W2+Z/jSpVu/wZkf7i1H9HdfN6o6B+k7R/wDKj/tUqVZfQ72Gen/q8f7tWZ/hWlSq2MgV5/0VZtx8DfuilSooAzLGnfD99WH+GlSofYS6K8fUVI/6WlSoWWWougqK9/RmlSoV2W+iOy+IVOetdpVJ9lx6P//Z"/>
          <p:cNvSpPr>
            <a:spLocks noChangeAspect="1" noChangeArrowheads="1"/>
          </p:cNvSpPr>
          <p:nvPr/>
        </p:nvSpPr>
        <p:spPr bwMode="auto">
          <a:xfrm>
            <a:off x="1524001" y="-274638"/>
            <a:ext cx="15906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unipineft.ru/wp-content/uploads/2012/09/%D0%93%D0%B0%D0%B7-%D1%82%D1%80%D1%83%D0%B1%D1%8B-%D1%84%D0%B8%D0%BB%D1%8C%D1%82%D1%801005-960x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10" y="1296775"/>
            <a:ext cx="2451998" cy="10096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ra3.ru/images/stories/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10" y="3725321"/>
            <a:ext cx="2451998" cy="11521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4973569" y="1754107"/>
            <a:ext cx="236563" cy="1113719"/>
          </a:xfrm>
          <a:prstGeom prst="rightBrace">
            <a:avLst/>
          </a:prstGeom>
          <a:ln>
            <a:solidFill>
              <a:srgbClr val="AE9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906290" y="3527979"/>
            <a:ext cx="448577" cy="2520280"/>
          </a:xfrm>
          <a:prstGeom prst="rightBrace">
            <a:avLst>
              <a:gd name="adj1" fmla="val 8333"/>
              <a:gd name="adj2" fmla="val 49634"/>
            </a:avLst>
          </a:prstGeom>
          <a:ln>
            <a:solidFill>
              <a:srgbClr val="AE9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20192" y="1649246"/>
            <a:ext cx="3020012" cy="1015663"/>
          </a:xfrm>
          <a:prstGeom prst="rect">
            <a:avLst/>
          </a:prstGeom>
          <a:ln w="19050">
            <a:solidFill>
              <a:srgbClr val="007538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  <a:tab pos="5029200" algn="l"/>
                <a:tab pos="5143500" algn="l"/>
              </a:tabLs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Тарифы на электрическую энергию и газ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устанавливаются единые для всей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20192" y="3415510"/>
            <a:ext cx="3020012" cy="2923877"/>
          </a:xfrm>
          <a:prstGeom prst="rect">
            <a:avLst/>
          </a:prstGeom>
          <a:ln w="19050">
            <a:solidFill>
              <a:srgbClr val="007538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457200" algn="l"/>
                <a:tab pos="5029200" algn="l"/>
                <a:tab pos="5143500" algn="l"/>
              </a:tabLs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услуг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тепловую энергию, воду, водоотведение, в области обращения с ТКО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tabLst>
                <a:tab pos="457200" algn="l"/>
                <a:tab pos="5029200" algn="l"/>
                <a:tab pos="5143500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каждой организации разная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зависит от технологических особенностей оборудования и условий функционирования, следовательно,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устанавливается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каждой организации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индивидуально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10905" y="125644"/>
            <a:ext cx="97773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КОММУНАЛЬНЫЕ УСЛУГИ 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8089" y="927443"/>
            <a:ext cx="7864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b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154 Жилищного Кодекса Российской Федерации</a:t>
            </a:r>
            <a:endParaRPr lang="ru-RU" b="1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6638" y="6339387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208921" y="8294688"/>
            <a:ext cx="357772" cy="27699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31" tIns="45716" rIns="91431" bIns="45716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Century Gothic"/>
                <a:cs typeface="Times New Roman" pitchFamily="18" charset="0"/>
              </a:rPr>
              <a:t>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8578" y="72362"/>
            <a:ext cx="99305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ОГРАНИЧЕНИЕ ИЗМЕНЕНИЯ ПЛАТЫ ГРАЖДАН ЗА КОММУНАЛЬНЫЕ УСЛУГИ 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7439" y="5934670"/>
            <a:ext cx="10540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ограничения базируется на показателях инфляции (в том </a:t>
            </a:r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изменение </a:t>
            </a:r>
            <a:r>
              <a:rPr lang="ru-RU" b="1" dirty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ценовых показателей на топливо), учитывает территориальные, климатические и иные особенности субъектов Российской </a:t>
            </a:r>
            <a:r>
              <a:rPr lang="ru-RU" b="1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endParaRPr lang="ru-RU" b="1" dirty="0">
              <a:solidFill>
                <a:srgbClr val="007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69636"/>
              </p:ext>
            </p:extLst>
          </p:nvPr>
        </p:nvGraphicFramePr>
        <p:xfrm>
          <a:off x="1107439" y="1098217"/>
          <a:ext cx="10603255" cy="4763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70">
                  <a:extLst>
                    <a:ext uri="{9D8B030D-6E8A-4147-A177-3AD203B41FA5}">
                      <a16:colId xmlns:a16="http://schemas.microsoft.com/office/drawing/2014/main" val="3932999049"/>
                    </a:ext>
                  </a:extLst>
                </a:gridCol>
                <a:gridCol w="7734285">
                  <a:extLst>
                    <a:ext uri="{9D8B030D-6E8A-4147-A177-3AD203B41FA5}">
                      <a16:colId xmlns:a16="http://schemas.microsoft.com/office/drawing/2014/main" val="4098831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 власти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полномочия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5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03164"/>
                  </a:ext>
                </a:extLst>
              </a:tr>
              <a:tr h="730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Индексы в среднем по субъектам РФ (значение и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в виде формулы)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по субъектам РФ (значение)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25018"/>
                  </a:ext>
                </a:extLst>
              </a:tr>
              <a:tr h="2168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уровень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314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Предельные (максимальные) индексы по МО (при установлении с превышением среднего индекса по субъекту РФ не более чем на величину предельно допустимого отклонения по субъекту РФ без согласования);</a:t>
                      </a:r>
                    </a:p>
                    <a:p>
                      <a:pPr marL="285750" indent="-285750" algn="l" defTabSz="914314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Пересмотр предельных индексов в течение долгосрочного периода (в том числе, для реализации инвестпрограмм, схем территориального развития)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70177"/>
                  </a:ext>
                </a:extLst>
              </a:tr>
              <a:tr h="1255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местного самоуправления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(представительным органом МО) установления предельных (максимальных) индексов с превышением среднего индекса по субъекту РФ более чем на величину предельно допустимого отклонения по субъекту РФ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1371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95093" y="6357527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3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146" y="1225689"/>
            <a:ext cx="10022312" cy="526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Указа Президента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об установлении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предельных индексов;</a:t>
            </a:r>
          </a:p>
          <a:p>
            <a:endParaRPr lang="ru-RU" sz="16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соблюдения предельных индексов по 913 муниципальным образованиям с направлением отчетов в ФАС России;</a:t>
            </a:r>
          </a:p>
          <a:p>
            <a:endParaRPr lang="ru-RU" sz="16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отчета о результатах мониторинга соблюдения предельных индексов с направлением в Министерство юстиции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опубликования на сайте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pravo.tatarstan.ru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6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отчета о результатах мониторинга соблюдения предельных индексов на официальном сайте Госкомитета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kt.tatarstan.ru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1642" y="129663"/>
            <a:ext cx="98561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ПОЛНОМОЧИЯ ГОСУДАРСТВЕННОГО КОМИТЕТА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ПО ТАРИФАМ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9250" y="6342067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4448" y="1345396"/>
            <a:ext cx="1093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906" y="68288"/>
            <a:ext cx="98475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ИЗМЕНЕНИЯ ЗАКОНОДАТЕЛЬСТВА В 2021 ГОДУ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10906" y="679572"/>
            <a:ext cx="10789917" cy="2764383"/>
            <a:chOff x="1080168" y="1007807"/>
            <a:chExt cx="9397963" cy="2987190"/>
          </a:xfrm>
        </p:grpSpPr>
        <p:sp>
          <p:nvSpPr>
            <p:cNvPr id="15" name="Полилиния 14"/>
            <p:cNvSpPr/>
            <p:nvPr/>
          </p:nvSpPr>
          <p:spPr>
            <a:xfrm>
              <a:off x="1303345" y="1007807"/>
              <a:ext cx="8951608" cy="1628173"/>
            </a:xfrm>
            <a:custGeom>
              <a:avLst/>
              <a:gdLst>
                <a:gd name="connsiteX0" fmla="*/ 0 w 8951608"/>
                <a:gd name="connsiteY0" fmla="*/ 143913 h 863460"/>
                <a:gd name="connsiteX1" fmla="*/ 143913 w 8951608"/>
                <a:gd name="connsiteY1" fmla="*/ 0 h 863460"/>
                <a:gd name="connsiteX2" fmla="*/ 8807695 w 8951608"/>
                <a:gd name="connsiteY2" fmla="*/ 0 h 863460"/>
                <a:gd name="connsiteX3" fmla="*/ 8951608 w 8951608"/>
                <a:gd name="connsiteY3" fmla="*/ 143913 h 863460"/>
                <a:gd name="connsiteX4" fmla="*/ 8951608 w 8951608"/>
                <a:gd name="connsiteY4" fmla="*/ 719547 h 863460"/>
                <a:gd name="connsiteX5" fmla="*/ 8807695 w 8951608"/>
                <a:gd name="connsiteY5" fmla="*/ 863460 h 863460"/>
                <a:gd name="connsiteX6" fmla="*/ 143913 w 8951608"/>
                <a:gd name="connsiteY6" fmla="*/ 863460 h 863460"/>
                <a:gd name="connsiteX7" fmla="*/ 0 w 8951608"/>
                <a:gd name="connsiteY7" fmla="*/ 719547 h 863460"/>
                <a:gd name="connsiteX8" fmla="*/ 0 w 8951608"/>
                <a:gd name="connsiteY8" fmla="*/ 143913 h 86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1608" h="863460">
                  <a:moveTo>
                    <a:pt x="0" y="143913"/>
                  </a:moveTo>
                  <a:cubicBezTo>
                    <a:pt x="0" y="64432"/>
                    <a:pt x="64432" y="0"/>
                    <a:pt x="143913" y="0"/>
                  </a:cubicBezTo>
                  <a:lnTo>
                    <a:pt x="8807695" y="0"/>
                  </a:lnTo>
                  <a:cubicBezTo>
                    <a:pt x="8887176" y="0"/>
                    <a:pt x="8951608" y="64432"/>
                    <a:pt x="8951608" y="143913"/>
                  </a:cubicBezTo>
                  <a:lnTo>
                    <a:pt x="8951608" y="719547"/>
                  </a:lnTo>
                  <a:cubicBezTo>
                    <a:pt x="8951608" y="799028"/>
                    <a:pt x="8887176" y="863460"/>
                    <a:pt x="8807695" y="863460"/>
                  </a:cubicBezTo>
                  <a:lnTo>
                    <a:pt x="143913" y="863460"/>
                  </a:lnTo>
                  <a:cubicBezTo>
                    <a:pt x="64432" y="863460"/>
                    <a:pt x="0" y="799028"/>
                    <a:pt x="0" y="719547"/>
                  </a:cubicBezTo>
                  <a:lnTo>
                    <a:pt x="0" y="143913"/>
                  </a:lnTo>
                  <a:close/>
                </a:path>
              </a:pathLst>
            </a:custGeom>
            <a:solidFill>
              <a:srgbClr val="AE9357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311" tIns="179311" rIns="179311" bIns="179311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Концепция внедрения механизмов тарифообразования для организаций, осуществляющих регулируемые виды деятельности, </a:t>
              </a:r>
            </a:p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долгосрочный период (утверждена Правительством РФ </a:t>
              </a:r>
            </a:p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от 29.06.2021 № 6571п-П51)</a:t>
              </a:r>
              <a:endParaRPr lang="ru-RU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80168" y="2753690"/>
              <a:ext cx="9397963" cy="1241307"/>
            </a:xfrm>
            <a:custGeom>
              <a:avLst/>
              <a:gdLst>
                <a:gd name="connsiteX0" fmla="*/ 0 w 8951608"/>
                <a:gd name="connsiteY0" fmla="*/ 0 h 3576960"/>
                <a:gd name="connsiteX1" fmla="*/ 8951608 w 8951608"/>
                <a:gd name="connsiteY1" fmla="*/ 0 h 3576960"/>
                <a:gd name="connsiteX2" fmla="*/ 8951608 w 8951608"/>
                <a:gd name="connsiteY2" fmla="*/ 3576960 h 3576960"/>
                <a:gd name="connsiteX3" fmla="*/ 0 w 8951608"/>
                <a:gd name="connsiteY3" fmla="*/ 3576960 h 3576960"/>
                <a:gd name="connsiteX4" fmla="*/ 0 w 8951608"/>
                <a:gd name="connsiteY4" fmla="*/ 0 h 357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1608" h="3576960">
                  <a:moveTo>
                    <a:pt x="0" y="0"/>
                  </a:moveTo>
                  <a:lnTo>
                    <a:pt x="8951608" y="0"/>
                  </a:lnTo>
                  <a:lnTo>
                    <a:pt x="8951608" y="3576960"/>
                  </a:lnTo>
                  <a:lnTo>
                    <a:pt x="0" y="3576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214" tIns="45720" rIns="256032" bIns="45720" numCol="1" spcCol="1270" anchor="t" anchorCtr="0">
              <a:noAutofit/>
            </a:bodyPr>
            <a:lstStyle/>
            <a:p>
              <a:pPr lvl="1" indent="-457200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12656A"/>
                </a:buClr>
                <a:buSzPct val="130000"/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Достижение оптимального сочетания экономических интересов потребителей и регулируемых субъектов, повышение инвестиционной привлекательности и </a:t>
              </a:r>
              <a:r>
                <a:rPr lang="ru-RU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эффективности </a:t>
              </a:r>
              <a:r>
                <a: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функционирования инфраструктурных компаний, осуществляющих регулируемые виды деятельности 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1067135" y="3552885"/>
            <a:ext cx="10277451" cy="1435687"/>
          </a:xfrm>
          <a:custGeom>
            <a:avLst/>
            <a:gdLst>
              <a:gd name="connsiteX0" fmla="*/ 0 w 8951608"/>
              <a:gd name="connsiteY0" fmla="*/ 143913 h 863460"/>
              <a:gd name="connsiteX1" fmla="*/ 143913 w 8951608"/>
              <a:gd name="connsiteY1" fmla="*/ 0 h 863460"/>
              <a:gd name="connsiteX2" fmla="*/ 8807695 w 8951608"/>
              <a:gd name="connsiteY2" fmla="*/ 0 h 863460"/>
              <a:gd name="connsiteX3" fmla="*/ 8951608 w 8951608"/>
              <a:gd name="connsiteY3" fmla="*/ 143913 h 863460"/>
              <a:gd name="connsiteX4" fmla="*/ 8951608 w 8951608"/>
              <a:gd name="connsiteY4" fmla="*/ 719547 h 863460"/>
              <a:gd name="connsiteX5" fmla="*/ 8807695 w 8951608"/>
              <a:gd name="connsiteY5" fmla="*/ 863460 h 863460"/>
              <a:gd name="connsiteX6" fmla="*/ 143913 w 8951608"/>
              <a:gd name="connsiteY6" fmla="*/ 863460 h 863460"/>
              <a:gd name="connsiteX7" fmla="*/ 0 w 8951608"/>
              <a:gd name="connsiteY7" fmla="*/ 719547 h 863460"/>
              <a:gd name="connsiteX8" fmla="*/ 0 w 8951608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1608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8807695" y="0"/>
                </a:lnTo>
                <a:cubicBezTo>
                  <a:pt x="8887176" y="0"/>
                  <a:pt x="8951608" y="64432"/>
                  <a:pt x="8951608" y="143913"/>
                </a:cubicBezTo>
                <a:lnTo>
                  <a:pt x="8951608" y="719547"/>
                </a:lnTo>
                <a:cubicBezTo>
                  <a:pt x="8951608" y="799028"/>
                  <a:pt x="8887176" y="863460"/>
                  <a:pt x="8807695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AE9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Постановление Правительства РФ от 07.10.2021 №1700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0" algn="ctr" defTabSz="1600200" rtl="0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 внесении изменений в основы формирования индексов изменения размера платы граждан за коммунальные услуги в Российской Федерации»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810906" y="5151880"/>
            <a:ext cx="10533680" cy="1564212"/>
          </a:xfrm>
          <a:custGeom>
            <a:avLst/>
            <a:gdLst>
              <a:gd name="connsiteX0" fmla="*/ 0 w 8951608"/>
              <a:gd name="connsiteY0" fmla="*/ 0 h 3576960"/>
              <a:gd name="connsiteX1" fmla="*/ 8951608 w 8951608"/>
              <a:gd name="connsiteY1" fmla="*/ 0 h 3576960"/>
              <a:gd name="connsiteX2" fmla="*/ 8951608 w 8951608"/>
              <a:gd name="connsiteY2" fmla="*/ 3576960 h 3576960"/>
              <a:gd name="connsiteX3" fmla="*/ 0 w 8951608"/>
              <a:gd name="connsiteY3" fmla="*/ 3576960 h 3576960"/>
              <a:gd name="connsiteX4" fmla="*/ 0 w 8951608"/>
              <a:gd name="connsiteY4" fmla="*/ 0 h 35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1608" h="3576960">
                <a:moveTo>
                  <a:pt x="0" y="0"/>
                </a:moveTo>
                <a:lnTo>
                  <a:pt x="8951608" y="0"/>
                </a:lnTo>
                <a:lnTo>
                  <a:pt x="8951608" y="3576960"/>
                </a:lnTo>
                <a:lnTo>
                  <a:pt x="0" y="3576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214" tIns="45720" rIns="256032" bIns="45720" numCol="1" spcCol="1270" anchor="t" anchorCtr="0">
            <a:noAutofit/>
          </a:bodyPr>
          <a:lstStyle/>
          <a:p>
            <a:pPr lvl="1" indent="-457200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12656A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стимулирования инвестиций через гарантии их возврата путем</a:t>
            </a:r>
            <a:r>
              <a:rPr lang="ru-RU" sz="20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введения процедуры «долгосрочного»</a:t>
            </a:r>
            <a:r>
              <a:rPr lang="ru-RU" sz="20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срок реализации концессионного соглашения и (или) инвестиционной программы)</a:t>
            </a:r>
            <a:r>
              <a:rPr lang="ru-RU" sz="20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согласования ФАС России превышения субъектами Российской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индексов изменения размера платы граждан за коммунальные услуги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12656A"/>
              </a:buClr>
              <a:buSzPct val="130000"/>
            </a:pPr>
            <a:endParaRPr lang="ru-RU" sz="2400" dirty="0">
              <a:solidFill>
                <a:srgbClr val="3C3C3B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6730" y="6350967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5146" y="1539036"/>
            <a:ext cx="10115123" cy="449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коммунальных услуг и тип благоустройства;</a:t>
            </a:r>
          </a:p>
          <a:p>
            <a:endParaRPr lang="ru-RU" sz="26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темпы изменения тарифов на коммунальные услуги;</a:t>
            </a:r>
          </a:p>
          <a:p>
            <a:endParaRPr lang="ru-RU" sz="26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нормативы потребления коммунальных услуг (нормативы накопления твердых коммунальных отходов);</a:t>
            </a:r>
          </a:p>
          <a:p>
            <a:endParaRPr lang="ru-RU" sz="26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населения, изменение размера платы за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коммунальные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отношении которого равно установленному предельному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индексу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271" y="167431"/>
            <a:ext cx="98681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ДАННЫЕ, НА КОТОРЫХ ОСНОВАН РАСЧЕТ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ПРЕДЕЛЬНЫХ ИНДЕКСОВ (</a:t>
            </a:r>
            <a:r>
              <a:rPr lang="ru-RU" sz="2600" b="1" dirty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ППРФ </a:t>
            </a: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30.04.2014 № 400)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9250" y="6342066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2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3"/>
          <p:cNvSpPr>
            <a:spLocks/>
          </p:cNvSpPr>
          <p:nvPr/>
        </p:nvSpPr>
        <p:spPr bwMode="auto">
          <a:xfrm>
            <a:off x="1144988" y="741872"/>
            <a:ext cx="10790040" cy="1210814"/>
          </a:xfrm>
          <a:prstGeom prst="roundRect">
            <a:avLst>
              <a:gd name="adj" fmla="val 9144"/>
            </a:avLst>
          </a:prstGeom>
          <a:noFill/>
          <a:ln w="25400" cap="flat">
            <a:solidFill>
              <a:srgbClr val="00206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" name="AutoShape 7"/>
          <p:cNvSpPr>
            <a:spLocks/>
          </p:cNvSpPr>
          <p:nvPr/>
        </p:nvSpPr>
        <p:spPr bwMode="auto">
          <a:xfrm>
            <a:off x="1182765" y="844373"/>
            <a:ext cx="2043514" cy="563703"/>
          </a:xfrm>
          <a:prstGeom prst="roundRect">
            <a:avLst>
              <a:gd name="adj" fmla="val 17644"/>
            </a:avLst>
          </a:prstGeom>
          <a:solidFill>
            <a:schemeClr val="accent1">
              <a:lumMod val="60000"/>
              <a:lumOff val="40000"/>
              <a:alpha val="58823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400" b="1" u="sng" dirty="0">
                <a:ea typeface="Helvetica Neue" charset="0"/>
                <a:sym typeface="Helvetica Neue" charset="0"/>
              </a:rPr>
              <a:t>Минэкономразвития</a:t>
            </a:r>
            <a:r>
              <a:rPr lang="en-US" sz="1400" b="1" u="sng" dirty="0">
                <a:ea typeface="Helvetica Neue" charset="0"/>
                <a:sym typeface="Helvetica Neue" charset="0"/>
              </a:rPr>
              <a:t>: </a:t>
            </a:r>
            <a:endParaRPr lang="ru-RU" sz="1400" u="sng" dirty="0">
              <a:ea typeface="Helvetica Neue" charset="0"/>
              <a:sym typeface="Helvetica Neue" charset="0"/>
            </a:endParaRPr>
          </a:p>
          <a:p>
            <a:pPr algn="ctr"/>
            <a:r>
              <a:rPr lang="ru-RU" sz="1400" dirty="0">
                <a:ea typeface="Helvetica Neue" charset="0"/>
                <a:sym typeface="Helvetica Neue" charset="0"/>
              </a:rPr>
              <a:t>Прогноз</a:t>
            </a:r>
            <a:r>
              <a:rPr lang="en-US" sz="1400" dirty="0">
                <a:ea typeface="Helvetica Neue" charset="0"/>
                <a:sym typeface="Helvetica Neue" charset="0"/>
              </a:rPr>
              <a:t> </a:t>
            </a:r>
            <a:r>
              <a:rPr lang="ru-RU" sz="1400" dirty="0" smtClean="0">
                <a:ea typeface="Helvetica Neue" charset="0"/>
                <a:sym typeface="Helvetica Neue" charset="0"/>
              </a:rPr>
              <a:t>СЭР</a:t>
            </a:r>
            <a:r>
              <a:rPr lang="en-US" sz="1400" dirty="0" smtClean="0">
                <a:ea typeface="Helvetica Neue" charset="0"/>
                <a:sym typeface="Helvetica Neue" charset="0"/>
              </a:rPr>
              <a:t> </a:t>
            </a:r>
            <a:r>
              <a:rPr lang="en-US" sz="1400" dirty="0">
                <a:ea typeface="Helvetica Neue" charset="0"/>
                <a:sym typeface="Helvetica Neue" charset="0"/>
              </a:rPr>
              <a:t>РФ</a:t>
            </a:r>
          </a:p>
        </p:txBody>
      </p:sp>
      <p:sp>
        <p:nvSpPr>
          <p:cNvPr id="98" name="AutoShape 8"/>
          <p:cNvSpPr>
            <a:spLocks/>
          </p:cNvSpPr>
          <p:nvPr/>
        </p:nvSpPr>
        <p:spPr bwMode="auto">
          <a:xfrm>
            <a:off x="8190288" y="801854"/>
            <a:ext cx="3679659" cy="907659"/>
          </a:xfrm>
          <a:prstGeom prst="roundRect">
            <a:avLst>
              <a:gd name="adj" fmla="val 17644"/>
            </a:avLst>
          </a:prstGeom>
          <a:solidFill>
            <a:schemeClr val="accent1">
              <a:lumMod val="60000"/>
              <a:lumOff val="40000"/>
              <a:alpha val="58823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400" b="1" u="sng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ФАС России</a:t>
            </a:r>
            <a:r>
              <a:rPr lang="en-US" sz="1400" b="1" u="sng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Расчет средних индексов</a:t>
            </a:r>
            <a:r>
              <a:rPr lang="en-US" sz="14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по</a:t>
            </a:r>
            <a:r>
              <a:rPr lang="en-US" sz="14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субъектам</a:t>
            </a:r>
            <a:r>
              <a:rPr lang="en-US" sz="14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 РФ</a:t>
            </a:r>
            <a:r>
              <a:rPr lang="ru-RU" sz="14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, проект распоряжения Правительства </a:t>
            </a:r>
            <a:r>
              <a:rPr lang="ru-RU" sz="1400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РФ, согласование основания превышения ПИ </a:t>
            </a:r>
            <a:endParaRPr lang="en-US" sz="1400" dirty="0">
              <a:solidFill>
                <a:prstClr val="black"/>
              </a:solidFill>
              <a:ea typeface="Helvetica Neue" charset="0"/>
              <a:sym typeface="Helvetica Neue" charset="0"/>
            </a:endParaRPr>
          </a:p>
        </p:txBody>
      </p:sp>
      <p:sp>
        <p:nvSpPr>
          <p:cNvPr id="100" name="AutoShape 9"/>
          <p:cNvSpPr>
            <a:spLocks/>
          </p:cNvSpPr>
          <p:nvPr/>
        </p:nvSpPr>
        <p:spPr bwMode="auto">
          <a:xfrm>
            <a:off x="3961799" y="1034625"/>
            <a:ext cx="3859805" cy="806670"/>
          </a:xfrm>
          <a:prstGeom prst="roundRect">
            <a:avLst>
              <a:gd name="adj" fmla="val 17644"/>
            </a:avLst>
          </a:prstGeom>
          <a:solidFill>
            <a:schemeClr val="accent1">
              <a:lumMod val="60000"/>
              <a:lumOff val="40000"/>
              <a:alpha val="58823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400" b="1" u="sng" dirty="0">
                <a:ea typeface="Helvetica Neue" charset="0"/>
                <a:sym typeface="Helvetica Neue" charset="0"/>
              </a:rPr>
              <a:t>Правительство</a:t>
            </a:r>
            <a:r>
              <a:rPr lang="en-US" sz="1400" b="1" u="sng" dirty="0">
                <a:ea typeface="Helvetica Neue" charset="0"/>
                <a:sym typeface="Helvetica Neue" charset="0"/>
              </a:rPr>
              <a:t> РФ</a:t>
            </a:r>
            <a:r>
              <a:rPr lang="en-US" sz="1400" b="1" dirty="0">
                <a:ea typeface="Helvetica Neue" charset="0"/>
                <a:sym typeface="Helvetica Neue" charset="0"/>
              </a:rPr>
              <a:t>: </a:t>
            </a:r>
            <a:r>
              <a:rPr lang="ru-RU" sz="1400" dirty="0">
                <a:ea typeface="Helvetica Neue" charset="0"/>
                <a:sym typeface="Helvetica Neue" charset="0"/>
              </a:rPr>
              <a:t>Установление </a:t>
            </a:r>
            <a:r>
              <a:rPr lang="ru-RU" sz="1400" dirty="0" smtClean="0">
                <a:ea typeface="Helvetica Neue" charset="0"/>
                <a:sym typeface="Helvetica Neue" charset="0"/>
              </a:rPr>
              <a:t>средних индексов </a:t>
            </a:r>
            <a:r>
              <a:rPr lang="ru-RU" sz="1400" dirty="0">
                <a:ea typeface="Helvetica Neue" charset="0"/>
                <a:sym typeface="Helvetica Neue" charset="0"/>
              </a:rPr>
              <a:t>и отклонений по субъектам</a:t>
            </a:r>
            <a:r>
              <a:rPr lang="en-US" sz="1400" dirty="0">
                <a:ea typeface="Helvetica Neue" charset="0"/>
                <a:sym typeface="Helvetica Neue" charset="0"/>
              </a:rPr>
              <a:t> </a:t>
            </a:r>
            <a:r>
              <a:rPr lang="ru-RU" sz="1400" dirty="0" smtClean="0">
                <a:ea typeface="Helvetica Neue" charset="0"/>
                <a:sym typeface="Helvetica Neue" charset="0"/>
              </a:rPr>
              <a:t> </a:t>
            </a:r>
            <a:r>
              <a:rPr lang="en-US" sz="1400" dirty="0" smtClean="0">
                <a:ea typeface="Helvetica Neue" charset="0"/>
                <a:sym typeface="Helvetica Neue" charset="0"/>
              </a:rPr>
              <a:t>РФ</a:t>
            </a:r>
            <a:r>
              <a:rPr lang="ru-RU" sz="1400" dirty="0" smtClean="0">
                <a:ea typeface="Helvetica Neue" charset="0"/>
                <a:sym typeface="Helvetica Neue" charset="0"/>
              </a:rPr>
              <a:t> </a:t>
            </a:r>
          </a:p>
          <a:p>
            <a:pPr algn="ctr"/>
            <a:r>
              <a:rPr lang="ru-RU" sz="1400" dirty="0" smtClean="0">
                <a:ea typeface="Helvetica Neue" charset="0"/>
                <a:sym typeface="Helvetica Neue" charset="0"/>
              </a:rPr>
              <a:t>(</a:t>
            </a:r>
            <a:r>
              <a:rPr lang="ru-RU" sz="1400" b="1" u="sng" dirty="0" smtClean="0">
                <a:ea typeface="Helvetica Neue" charset="0"/>
                <a:sym typeface="Helvetica Neue" charset="0"/>
              </a:rPr>
              <a:t>Срок:</a:t>
            </a:r>
            <a:r>
              <a:rPr lang="ru-RU" sz="1400" b="1" dirty="0" smtClean="0">
                <a:ea typeface="Helvetica Neue" charset="0"/>
                <a:sym typeface="Helvetica Neue" charset="0"/>
              </a:rPr>
              <a:t> 20 дней </a:t>
            </a:r>
            <a:r>
              <a:rPr lang="ru-RU" sz="1400" dirty="0" smtClean="0">
                <a:ea typeface="Helvetica Neue" charset="0"/>
                <a:sym typeface="Helvetica Neue" charset="0"/>
              </a:rPr>
              <a:t>со дня внесения проекта ФЗ о бюджете в Госдуму</a:t>
            </a:r>
            <a:endParaRPr lang="en-US" sz="1400" dirty="0">
              <a:ea typeface="Helvetica Neue" charset="0"/>
              <a:sym typeface="Helvetica Neue" charset="0"/>
            </a:endParaRPr>
          </a:p>
        </p:txBody>
      </p:sp>
      <p:cxnSp>
        <p:nvCxnSpPr>
          <p:cNvPr id="101" name="Соединительная линия уступом 100"/>
          <p:cNvCxnSpPr/>
          <p:nvPr/>
        </p:nvCxnSpPr>
        <p:spPr>
          <a:xfrm rot="10800000" flipV="1">
            <a:off x="7715740" y="1713392"/>
            <a:ext cx="2688301" cy="163489"/>
          </a:xfrm>
          <a:prstGeom prst="bentConnector3">
            <a:avLst>
              <a:gd name="adj1" fmla="val 29"/>
            </a:avLst>
          </a:prstGeom>
          <a:ln w="44450" cap="sq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5"/>
          <p:cNvSpPr>
            <a:spLocks/>
          </p:cNvSpPr>
          <p:nvPr/>
        </p:nvSpPr>
        <p:spPr bwMode="auto">
          <a:xfrm rot="10800000" flipV="1">
            <a:off x="1219680" y="1629127"/>
            <a:ext cx="3840425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b="1" dirty="0">
                <a:ea typeface="Helvetica Neue Bold Condensed" charset="0"/>
                <a:sym typeface="Helvetica Neue Bold Condensed" charset="0"/>
              </a:rPr>
              <a:t>ФЕДЕРАЛЬНЫЙ УРОВЕНЬ</a:t>
            </a:r>
          </a:p>
        </p:txBody>
      </p:sp>
      <p:sp>
        <p:nvSpPr>
          <p:cNvPr id="103" name="AutoShape 3"/>
          <p:cNvSpPr>
            <a:spLocks/>
          </p:cNvSpPr>
          <p:nvPr/>
        </p:nvSpPr>
        <p:spPr bwMode="auto">
          <a:xfrm>
            <a:off x="1041621" y="2192993"/>
            <a:ext cx="10893407" cy="4356626"/>
          </a:xfrm>
          <a:prstGeom prst="roundRect">
            <a:avLst>
              <a:gd name="adj" fmla="val 9144"/>
            </a:avLst>
          </a:prstGeom>
          <a:noFill/>
          <a:ln w="25400" cap="flat">
            <a:solidFill>
              <a:srgbClr val="002060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4" name="AutoShape 17"/>
          <p:cNvSpPr>
            <a:spLocks/>
          </p:cNvSpPr>
          <p:nvPr/>
        </p:nvSpPr>
        <p:spPr bwMode="auto">
          <a:xfrm>
            <a:off x="3421080" y="2210523"/>
            <a:ext cx="4231333" cy="468453"/>
          </a:xfrm>
          <a:prstGeom prst="roundRect">
            <a:avLst>
              <a:gd name="adj" fmla="val 25000"/>
            </a:avLst>
          </a:prstGeom>
          <a:solidFill>
            <a:schemeClr val="accent1">
              <a:lumMod val="60000"/>
              <a:lumOff val="40000"/>
              <a:alpha val="58823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200" b="1" u="sng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Республика Татарстан</a:t>
            </a:r>
            <a:r>
              <a:rPr lang="en-US" sz="1200" b="1" u="sng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:</a:t>
            </a:r>
            <a:r>
              <a:rPr lang="ru-RU" sz="1200" b="1" u="sng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Установление предельных индексов (ПИ) по 913 МО, проект Указа Президента РТ</a:t>
            </a:r>
            <a:endParaRPr lang="en-US" sz="1200" dirty="0">
              <a:solidFill>
                <a:prstClr val="black"/>
              </a:solidFill>
              <a:ea typeface="Helvetica Neue" charset="0"/>
              <a:sym typeface="Helvetica Neue" charset="0"/>
            </a:endParaRPr>
          </a:p>
        </p:txBody>
      </p:sp>
      <p:sp>
        <p:nvSpPr>
          <p:cNvPr id="105" name="AutoShape 16"/>
          <p:cNvSpPr>
            <a:spLocks/>
          </p:cNvSpPr>
          <p:nvPr/>
        </p:nvSpPr>
        <p:spPr bwMode="auto">
          <a:xfrm>
            <a:off x="1508018" y="2720355"/>
            <a:ext cx="2459785" cy="830630"/>
          </a:xfrm>
          <a:prstGeom prst="roundRect">
            <a:avLst>
              <a:gd name="adj" fmla="val 25000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200" b="1" u="sng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Не планируется </a:t>
            </a:r>
            <a:r>
              <a:rPr lang="ru-RU" sz="1200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установление ПИ с превышением индекса более</a:t>
            </a:r>
            <a:r>
              <a:rPr lang="ru-RU" sz="12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чем </a:t>
            </a:r>
            <a:r>
              <a:rPr lang="ru-RU" sz="12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на величину отклонения </a:t>
            </a:r>
            <a:endParaRPr lang="en-US" sz="1200" dirty="0">
              <a:solidFill>
                <a:prstClr val="black"/>
              </a:solidFill>
              <a:ea typeface="Helvetica Neue" charset="0"/>
              <a:sym typeface="Helvetica Neue" charset="0"/>
            </a:endParaRPr>
          </a:p>
        </p:txBody>
      </p:sp>
      <p:sp>
        <p:nvSpPr>
          <p:cNvPr id="106" name="AutoShape 15"/>
          <p:cNvSpPr>
            <a:spLocks/>
          </p:cNvSpPr>
          <p:nvPr/>
        </p:nvSpPr>
        <p:spPr bwMode="auto">
          <a:xfrm>
            <a:off x="5615834" y="2830816"/>
            <a:ext cx="2862377" cy="672257"/>
          </a:xfrm>
          <a:prstGeom prst="roundRect">
            <a:avLst>
              <a:gd name="adj" fmla="val 25000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200" b="1" u="sng" dirty="0" smtClean="0">
                <a:ea typeface="Helvetica Neue" charset="0"/>
                <a:sym typeface="Helvetica Neue" charset="0"/>
              </a:rPr>
              <a:t>Планируется</a:t>
            </a:r>
            <a:r>
              <a:rPr lang="ru-RU" sz="1200" dirty="0" smtClean="0">
                <a:ea typeface="Helvetica Neue" charset="0"/>
                <a:sym typeface="Helvetica Neue" charset="0"/>
              </a:rPr>
              <a:t> установление ПИ с превышением индекса более</a:t>
            </a:r>
            <a:r>
              <a:rPr lang="en-US" sz="1200" dirty="0" smtClean="0">
                <a:ea typeface="Helvetica Neue" charset="0"/>
                <a:sym typeface="Helvetica Neue" charset="0"/>
              </a:rPr>
              <a:t> </a:t>
            </a:r>
            <a:r>
              <a:rPr lang="ru-RU" sz="1200" dirty="0">
                <a:ea typeface="Helvetica Neue" charset="0"/>
                <a:sym typeface="Helvetica Neue" charset="0"/>
              </a:rPr>
              <a:t>чем на величину </a:t>
            </a:r>
            <a:r>
              <a:rPr lang="ru-RU" sz="1200" dirty="0" smtClean="0">
                <a:ea typeface="Helvetica Neue" charset="0"/>
                <a:sym typeface="Helvetica Neue" charset="0"/>
              </a:rPr>
              <a:t>отклонения</a:t>
            </a:r>
            <a:endParaRPr lang="en-US" sz="1200" dirty="0">
              <a:ea typeface="Helvetica Neue" charset="0"/>
              <a:sym typeface="Helvetica Neue" charset="0"/>
            </a:endParaRPr>
          </a:p>
        </p:txBody>
      </p:sp>
      <p:sp>
        <p:nvSpPr>
          <p:cNvPr id="107" name="AutoShape 18"/>
          <p:cNvSpPr>
            <a:spLocks/>
          </p:cNvSpPr>
          <p:nvPr/>
        </p:nvSpPr>
        <p:spPr bwMode="auto">
          <a:xfrm>
            <a:off x="5948193" y="3656024"/>
            <a:ext cx="3164002" cy="705454"/>
          </a:xfrm>
          <a:prstGeom prst="roundRect">
            <a:avLst>
              <a:gd name="adj" fmla="val 23806"/>
            </a:avLst>
          </a:prstGeom>
          <a:solidFill>
            <a:schemeClr val="accent1">
              <a:lumMod val="60000"/>
              <a:lumOff val="40000"/>
              <a:alpha val="58823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200" dirty="0" smtClean="0">
                <a:ea typeface="Helvetica Neue" charset="0"/>
                <a:sym typeface="Helvetica Neue" charset="0"/>
              </a:rPr>
              <a:t>Согласование ПИ  представительным органом МО </a:t>
            </a:r>
            <a:r>
              <a:rPr lang="ru-RU" sz="1200" b="1" dirty="0" smtClean="0">
                <a:ea typeface="Helvetica Neue" charset="0"/>
                <a:sym typeface="Helvetica Neue" charset="0"/>
              </a:rPr>
              <a:t>(</a:t>
            </a:r>
            <a:r>
              <a:rPr lang="ru-RU" sz="1200" b="1" u="sng" dirty="0" smtClean="0">
                <a:ea typeface="Helvetica Neue" charset="0"/>
                <a:sym typeface="Helvetica Neue" charset="0"/>
              </a:rPr>
              <a:t>Срок</a:t>
            </a:r>
            <a:r>
              <a:rPr lang="ru-RU" sz="1200" u="sng" dirty="0" smtClean="0">
                <a:ea typeface="Helvetica Neue" charset="0"/>
                <a:sym typeface="Helvetica Neue" charset="0"/>
              </a:rPr>
              <a:t>:</a:t>
            </a:r>
            <a:r>
              <a:rPr lang="ru-RU" sz="1200" dirty="0" smtClean="0">
                <a:ea typeface="Helvetica Neue" charset="0"/>
                <a:sym typeface="Helvetica Neue" charset="0"/>
              </a:rPr>
              <a:t> </a:t>
            </a:r>
            <a:r>
              <a:rPr lang="ru-RU" sz="1200" b="1" dirty="0" smtClean="0">
                <a:ea typeface="Helvetica Neue" charset="0"/>
                <a:sym typeface="Helvetica Neue" charset="0"/>
              </a:rPr>
              <a:t>20 дней </a:t>
            </a:r>
            <a:r>
              <a:rPr lang="ru-RU" sz="1200" dirty="0" smtClean="0">
                <a:ea typeface="Helvetica Neue" charset="0"/>
                <a:sym typeface="Helvetica Neue" charset="0"/>
              </a:rPr>
              <a:t>со дня поступления проекта нормативного акта)</a:t>
            </a:r>
            <a:endParaRPr lang="en-US" sz="1200" dirty="0">
              <a:ea typeface="Helvetica Neue" charset="0"/>
              <a:sym typeface="Helvetica Neue" charset="0"/>
            </a:endParaRPr>
          </a:p>
        </p:txBody>
      </p:sp>
      <p:sp>
        <p:nvSpPr>
          <p:cNvPr id="108" name="AutoShape 14"/>
          <p:cNvSpPr>
            <a:spLocks/>
          </p:cNvSpPr>
          <p:nvPr/>
        </p:nvSpPr>
        <p:spPr bwMode="auto">
          <a:xfrm>
            <a:off x="3128880" y="3729583"/>
            <a:ext cx="1556621" cy="576064"/>
          </a:xfrm>
          <a:prstGeom prst="roundRect">
            <a:avLst>
              <a:gd name="adj" fmla="val 14019"/>
            </a:avLst>
          </a:prstGeom>
          <a:solidFill>
            <a:schemeClr val="accent1">
              <a:lumMod val="60000"/>
              <a:lumOff val="40000"/>
              <a:alpha val="58823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6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Корректировка индекса</a:t>
            </a:r>
            <a:endParaRPr lang="en-US" sz="1600" dirty="0">
              <a:solidFill>
                <a:prstClr val="black"/>
              </a:solidFill>
              <a:ea typeface="Helvetica Neue" charset="0"/>
              <a:sym typeface="Helvetica Neue" charset="0"/>
            </a:endParaRPr>
          </a:p>
        </p:txBody>
      </p:sp>
      <p:sp>
        <p:nvSpPr>
          <p:cNvPr id="109" name="AutoShape 14"/>
          <p:cNvSpPr>
            <a:spLocks/>
          </p:cNvSpPr>
          <p:nvPr/>
        </p:nvSpPr>
        <p:spPr bwMode="auto">
          <a:xfrm>
            <a:off x="2190235" y="4754891"/>
            <a:ext cx="2087999" cy="1194389"/>
          </a:xfrm>
          <a:prstGeom prst="roundRect">
            <a:avLst>
              <a:gd name="adj" fmla="val 14019"/>
            </a:avLst>
          </a:prstGeom>
          <a:solidFill>
            <a:schemeClr val="accent6">
              <a:lumMod val="20000"/>
              <a:lumOff val="80000"/>
              <a:alpha val="59000"/>
            </a:schemeClr>
          </a:solidFill>
          <a:ln w="25400" cap="flat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200" dirty="0" smtClean="0">
                <a:ea typeface="Helvetica Neue" charset="0"/>
                <a:sym typeface="Helvetica Neue" charset="0"/>
              </a:rPr>
              <a:t>Бюджет РТ (бюджет МО):</a:t>
            </a:r>
            <a:endParaRPr lang="ru-RU" sz="1200" dirty="0">
              <a:ea typeface="Helvetica Neue" charset="0"/>
              <a:sym typeface="Helvetica Neue" charset="0"/>
            </a:endParaRPr>
          </a:p>
          <a:p>
            <a:pPr marL="171411" indent="-17141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ea typeface="Helvetica Neue" charset="0"/>
                <a:sym typeface="Helvetica Neue" charset="0"/>
              </a:rPr>
              <a:t>Адресные субсидии</a:t>
            </a:r>
          </a:p>
          <a:p>
            <a:pPr marL="171411" indent="-171411">
              <a:buFont typeface="Wingdings" panose="05000000000000000000" pitchFamily="2" charset="2"/>
              <a:buChar char="Ø"/>
            </a:pPr>
            <a:r>
              <a:rPr lang="ru-RU" sz="1200" dirty="0">
                <a:ea typeface="Helvetica Neue" charset="0"/>
                <a:sym typeface="Helvetica Neue" charset="0"/>
              </a:rPr>
              <a:t>Установление льготных тарифов  / изменение нормативов</a:t>
            </a:r>
            <a:endParaRPr lang="en-US" sz="1200" dirty="0">
              <a:ea typeface="Helvetica Neue" charset="0"/>
              <a:sym typeface="Helvetica Neue" charset="0"/>
            </a:endParaRPr>
          </a:p>
        </p:txBody>
      </p:sp>
      <p:sp>
        <p:nvSpPr>
          <p:cNvPr id="110" name="AutoShape 27"/>
          <p:cNvSpPr>
            <a:spLocks/>
          </p:cNvSpPr>
          <p:nvPr/>
        </p:nvSpPr>
        <p:spPr bwMode="auto">
          <a:xfrm>
            <a:off x="1693628" y="6058458"/>
            <a:ext cx="9708372" cy="329911"/>
          </a:xfrm>
          <a:prstGeom prst="roundRect">
            <a:avLst>
              <a:gd name="adj" fmla="val 25000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Утверждение Указом Президента РТ предельного индекса </a:t>
            </a:r>
            <a:r>
              <a:rPr lang="ru-RU" sz="1600" dirty="0">
                <a:solidFill>
                  <a:prstClr val="black"/>
                </a:solidFill>
                <a:ea typeface="Helvetica Neue" charset="0"/>
                <a:sym typeface="Helvetica Neue" charset="0"/>
              </a:rPr>
              <a:t>по </a:t>
            </a:r>
            <a:r>
              <a:rPr lang="ru-RU" sz="1600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МО </a:t>
            </a:r>
            <a:r>
              <a:rPr lang="ru-RU" sz="1600" b="1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(</a:t>
            </a:r>
            <a:r>
              <a:rPr lang="ru-RU" sz="1600" b="1" u="sng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Срок:</a:t>
            </a:r>
            <a:r>
              <a:rPr lang="ru-RU" sz="1600" b="1" dirty="0" smtClean="0">
                <a:solidFill>
                  <a:prstClr val="black"/>
                </a:solidFill>
                <a:ea typeface="Helvetica Neue" charset="0"/>
                <a:sym typeface="Helvetica Neue" charset="0"/>
              </a:rPr>
              <a:t> до 15 декабря)  </a:t>
            </a:r>
            <a:endParaRPr lang="en-US" sz="1600" b="1" dirty="0">
              <a:solidFill>
                <a:prstClr val="black"/>
              </a:solidFill>
              <a:ea typeface="Helvetica Neue" charset="0"/>
              <a:sym typeface="Helvetica Neue" charset="0"/>
            </a:endParaRPr>
          </a:p>
        </p:txBody>
      </p:sp>
      <p:sp>
        <p:nvSpPr>
          <p:cNvPr id="111" name="Rectangle 5"/>
          <p:cNvSpPr>
            <a:spLocks/>
          </p:cNvSpPr>
          <p:nvPr/>
        </p:nvSpPr>
        <p:spPr bwMode="auto">
          <a:xfrm>
            <a:off x="1127601" y="2415795"/>
            <a:ext cx="276999" cy="350338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wrap="square" lIns="0" tIns="0" rIns="0" bIns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800" b="1" dirty="0">
                <a:ea typeface="Helvetica Neue Bold Condensed" charset="0"/>
                <a:sym typeface="Helvetica Neue Bold Condensed" charset="0"/>
              </a:rPr>
              <a:t>РЕГИОНАЛЬНЫЙ</a:t>
            </a:r>
            <a:r>
              <a:rPr lang="en-US" sz="1800" b="1" dirty="0">
                <a:ea typeface="Helvetica Neue Bold Condensed" charset="0"/>
                <a:sym typeface="Helvetica Neue Bold Condensed" charset="0"/>
              </a:rPr>
              <a:t> УРОВЕНЬ</a:t>
            </a:r>
          </a:p>
        </p:txBody>
      </p:sp>
      <p:cxnSp>
        <p:nvCxnSpPr>
          <p:cNvPr id="112" name="Соединительная линия уступом 111"/>
          <p:cNvCxnSpPr>
            <a:endCxn id="105" idx="0"/>
          </p:cNvCxnSpPr>
          <p:nvPr/>
        </p:nvCxnSpPr>
        <p:spPr>
          <a:xfrm rot="10800000" flipV="1">
            <a:off x="2737912" y="2271111"/>
            <a:ext cx="694575" cy="449244"/>
          </a:xfrm>
          <a:prstGeom prst="bentConnector2">
            <a:avLst/>
          </a:prstGeom>
          <a:ln w="44450" cap="sq" cmpd="sng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/>
          <p:nvPr/>
        </p:nvCxnSpPr>
        <p:spPr>
          <a:xfrm>
            <a:off x="7667988" y="2411917"/>
            <a:ext cx="545340" cy="415020"/>
          </a:xfrm>
          <a:prstGeom prst="bentConnector3">
            <a:avLst>
              <a:gd name="adj1" fmla="val 94359"/>
            </a:avLst>
          </a:prstGeom>
          <a:ln w="44450" cap="sq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5878941" y="1985213"/>
            <a:ext cx="0" cy="207780"/>
          </a:xfrm>
          <a:prstGeom prst="straightConnector1">
            <a:avLst/>
          </a:prstGeom>
          <a:solidFill>
            <a:srgbClr val="CADBFE"/>
          </a:solidFill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</p:cxnSp>
      <p:cxnSp>
        <p:nvCxnSpPr>
          <p:cNvPr id="115" name="Прямая со стрелкой 114"/>
          <p:cNvCxnSpPr/>
          <p:nvPr/>
        </p:nvCxnSpPr>
        <p:spPr>
          <a:xfrm flipV="1">
            <a:off x="7406887" y="3503074"/>
            <a:ext cx="0" cy="167594"/>
          </a:xfrm>
          <a:prstGeom prst="straightConnector1">
            <a:avLst/>
          </a:prstGeom>
          <a:solidFill>
            <a:srgbClr val="CADBFE"/>
          </a:solidFill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</p:cxnSp>
      <p:sp>
        <p:nvSpPr>
          <p:cNvPr id="117" name="Line 38"/>
          <p:cNvSpPr>
            <a:spLocks noChangeShapeType="1"/>
          </p:cNvSpPr>
          <p:nvPr/>
        </p:nvSpPr>
        <p:spPr bwMode="auto">
          <a:xfrm rot="10800000" flipV="1">
            <a:off x="4685501" y="4049236"/>
            <a:ext cx="1262692" cy="0"/>
          </a:xfrm>
          <a:prstGeom prst="line">
            <a:avLst/>
          </a:prstGeom>
          <a:solidFill>
            <a:srgbClr val="CADBFE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 rot="10800000" flipH="1">
            <a:off x="4583273" y="4305647"/>
            <a:ext cx="0" cy="1752810"/>
          </a:xfrm>
          <a:prstGeom prst="line">
            <a:avLst/>
          </a:prstGeom>
          <a:solidFill>
            <a:srgbClr val="CADBFE"/>
          </a:solidFill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0" name="Line 37"/>
          <p:cNvSpPr>
            <a:spLocks noChangeShapeType="1"/>
          </p:cNvSpPr>
          <p:nvPr/>
        </p:nvSpPr>
        <p:spPr bwMode="auto">
          <a:xfrm rot="10800000">
            <a:off x="1940878" y="3550984"/>
            <a:ext cx="2" cy="2507474"/>
          </a:xfrm>
          <a:prstGeom prst="line">
            <a:avLst/>
          </a:prstGeom>
          <a:solidFill>
            <a:srgbClr val="CADBFE"/>
          </a:solidFill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1" name="Rectangle 36"/>
          <p:cNvSpPr>
            <a:spLocks/>
          </p:cNvSpPr>
          <p:nvPr/>
        </p:nvSpPr>
        <p:spPr bwMode="auto">
          <a:xfrm>
            <a:off x="5073580" y="3842822"/>
            <a:ext cx="672075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200" b="1" dirty="0">
                <a:solidFill>
                  <a:srgbClr val="343434"/>
                </a:solidFill>
                <a:ea typeface="Helvetica Neue Bold Condensed" charset="0"/>
                <a:sym typeface="Helvetica Neue Bold Condensed" charset="0"/>
              </a:rPr>
              <a:t>НЕТ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713826" y="14892"/>
            <a:ext cx="1006365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МЕХАНИЗМ ОГРАНИЧЕНИЯ РОСТА ПЛАТЫ ГРАЖДАН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КОММУНАЛЬНЫЕ  УСЛУГ</a:t>
            </a: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88311" y="4511128"/>
            <a:ext cx="3497150" cy="143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Президент РТ: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Согласование оснований установления ПИ с превышением индекса более чем на величину отклонения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с ФАС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России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(</a:t>
            </a:r>
            <a:r>
              <a:rPr lang="ru-RU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Срок направления заявления:</a:t>
            </a: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на долгосрочный период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 – </a:t>
            </a:r>
            <a:endParaRPr lang="en-US" sz="1200" b="1" dirty="0" smtClean="0">
              <a:solidFill>
                <a:prstClr val="black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до 1 сентября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на </a:t>
            </a:r>
            <a:r>
              <a:rPr lang="ru-RU" sz="1200" b="1" u="sng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1 год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 - до 10 ноября)</a:t>
            </a:r>
          </a:p>
        </p:txBody>
      </p:sp>
      <p:sp>
        <p:nvSpPr>
          <p:cNvPr id="57" name="Rectangle 36"/>
          <p:cNvSpPr>
            <a:spLocks/>
          </p:cNvSpPr>
          <p:nvPr/>
        </p:nvSpPr>
        <p:spPr bwMode="auto">
          <a:xfrm>
            <a:off x="8213328" y="4344429"/>
            <a:ext cx="67207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1400" b="1" dirty="0" smtClean="0">
                <a:solidFill>
                  <a:srgbClr val="343434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  <a:sym typeface="Helvetica Neue Bold Condensed" charset="0"/>
              </a:rPr>
              <a:t>ДА</a:t>
            </a:r>
            <a:endParaRPr lang="en-US" sz="1400" b="1" dirty="0">
              <a:solidFill>
                <a:srgbClr val="343434"/>
              </a:solidFill>
              <a:latin typeface="Helvetica Neue Bold Condensed" charset="0"/>
              <a:ea typeface="Helvetica Neue Bold Condensed" charset="0"/>
              <a:cs typeface="Helvetica Neue Bold Condensed" charset="0"/>
              <a:sym typeface="Helvetica Neue Bold Condensed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396324" y="5157192"/>
            <a:ext cx="79550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650847"/>
            <a:ext cx="753664" cy="38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1935028" y="1488581"/>
            <a:ext cx="0" cy="470848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11402001" y="6207790"/>
            <a:ext cx="533027" cy="6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10800272" y="1682151"/>
            <a:ext cx="251" cy="5108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226279" y="948906"/>
            <a:ext cx="4987049" cy="838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4301677" y="5352084"/>
            <a:ext cx="281596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9191828" y="2238235"/>
            <a:ext cx="2703154" cy="3745557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Основания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</a:t>
            </a:r>
            <a:r>
              <a:rPr kumimoji="0" lang="ru-RU" sz="1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превышения: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осуществление регулируемыми организациями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затрат на реализацию мероприятий, включенных в программы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комплексного развития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систем коммунальной инфраструктуры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муниципального образования и направленных на качественное и бесперебойное обеспечение электро-, газо-, тепло-, водоснабжения и водоотведения новых объектов капитального строительства, на повышение энергетической эффективности и технического уровня объектов, входящих в состав систем электро-, газо-, тепло-, водоснабжения и водоотведения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б) соблюдение (установление) долгосрочных тарифов и (или) долгосрочных параметров регулирования тарифов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установленных в рамках заключенного (планируемого к заключению)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концессионного соглашения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в)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реализация инвестиционных программ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регулируемых организаций, в том числе с использованием средств Фонда национального благосостояния.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406887" y="4361478"/>
            <a:ext cx="0" cy="167594"/>
          </a:xfrm>
          <a:prstGeom prst="straightConnector1">
            <a:avLst/>
          </a:prstGeom>
          <a:solidFill>
            <a:srgbClr val="CADBFE"/>
          </a:solidFill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91828" y="6388369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947" y="1362176"/>
            <a:ext cx="10616753" cy="477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Указа Президента Республики Татарстан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предельных (максимальных) индексах изменения размера вносимой гражданами платы за коммунальные услуги в муниципальных образованиях Республики Татарстан 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2022 - 2024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годы» (в муниципальном образовании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Казани);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Казанской городской Думы</a:t>
            </a:r>
            <a:r>
              <a:rPr lang="ru-RU" sz="20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28.10.2021 г. №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4-10 «О согласовании проекта Указа Президента Республики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«О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предельных (максимальных) индексах изменения размера вносимой гражданами платы за коммунальные услуги в муниципальных образованиях Республики Татарстан 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2022 - 2024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программа</a:t>
            </a:r>
            <a:r>
              <a:rPr lang="ru-RU" sz="2200" b="1" dirty="0">
                <a:solidFill>
                  <a:srgbClr val="3C3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МУП «Водоканал» г. Казани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модернизации и реконструкции объектов централизованных систем водоснабжения и водоотведения 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2022-2028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годы, утвержденная приказом Министерства строительства, архитектуры и жилищно-коммунального хозяйства Республики Татарстан от 29.10.2021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169/о;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1642" y="129663"/>
            <a:ext cx="98561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И МАТЕРИАЛОВ В ЦЕЛЯХ ОБОСНОВАНИЯ ПРЕВЫШЕНИЯ 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70024" y="6342066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642" y="924981"/>
            <a:ext cx="10601058" cy="591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Исполнительного комитета муниципального образования города Казани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09.02.2018 № 605 «О гарантирующих организациях в сфере водоснабжения и водоотведения на территории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г.Казани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C3C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Расчет планируемых значений предельного индекса изменения размера платы граждан за коммунальные услуги по муниципальному образованию </a:t>
            </a:r>
            <a:r>
              <a:rPr lang="ru-RU" sz="2200" b="1" dirty="0" err="1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г.Казани</a:t>
            </a:r>
            <a:r>
              <a:rPr lang="ru-RU" sz="20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превышающего индекс изменения размера платы граждан за коммунальные услуги в среднем по Республике Татарстан более чем на величину предельно допустимого отклонения по Республике Татарстан, на 2022-2024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Расчет индекса изменения размера платы граждан за коммунальные услуги в среднем </a:t>
            </a:r>
            <a:r>
              <a:rPr lang="ru-RU" sz="2200" b="1" dirty="0" smtClean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Республике </a:t>
            </a:r>
            <a:r>
              <a:rPr lang="ru-RU" sz="2200" b="1" dirty="0">
                <a:solidFill>
                  <a:srgbClr val="AE9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r>
              <a:rPr lang="ru-RU" sz="2000" dirty="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которого планируется установление по муниципальному образованию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планируемых значений предельного индекса, превышающего индекс изменения размера платы граждан за коммунальные услуги в среднем по Республике Татарстан более чем на величину предельно допустимого отклонения по Республике Татарстан, на 2022-2024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1642" y="32429"/>
            <a:ext cx="98561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7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И МАТЕРИАЛОВ В ЦЕЛЯХ ОБОСНОВАНИЯ ПРЕВЫШЕНИЯ </a:t>
            </a:r>
            <a:endParaRPr lang="ru-RU" sz="2600" b="1" dirty="0">
              <a:solidFill>
                <a:srgbClr val="007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95" y="11430"/>
            <a:ext cx="6191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217" y="32429"/>
            <a:ext cx="608483" cy="59267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65552" y="6429933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25059</TotalTime>
  <Words>1698</Words>
  <Application>Microsoft Office PowerPoint</Application>
  <PresentationFormat>Широкоэкранный</PresentationFormat>
  <Paragraphs>216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Aparajita</vt:lpstr>
      <vt:lpstr>Arabic Typesetting</vt:lpstr>
      <vt:lpstr>Arial</vt:lpstr>
      <vt:lpstr>Arial Black</vt:lpstr>
      <vt:lpstr>Calibri</vt:lpstr>
      <vt:lpstr>Calibri Light</vt:lpstr>
      <vt:lpstr>Century Gothic</vt:lpstr>
      <vt:lpstr>Georgia</vt:lpstr>
      <vt:lpstr>Helvetica Neue</vt:lpstr>
      <vt:lpstr>Helvetica Neue Bold Condensed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Фадеева Татьяна Александровна</cp:lastModifiedBy>
  <cp:revision>2292</cp:revision>
  <cp:lastPrinted>2022-03-09T14:50:08Z</cp:lastPrinted>
  <dcterms:created xsi:type="dcterms:W3CDTF">2018-11-22T04:48:24Z</dcterms:created>
  <dcterms:modified xsi:type="dcterms:W3CDTF">2022-03-14T15:31:48Z</dcterms:modified>
</cp:coreProperties>
</file>